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1" r:id="rId2"/>
    <p:sldId id="302" r:id="rId3"/>
    <p:sldId id="282" r:id="rId4"/>
    <p:sldId id="283" r:id="rId5"/>
    <p:sldId id="284" r:id="rId6"/>
    <p:sldId id="285" r:id="rId7"/>
    <p:sldId id="267" r:id="rId8"/>
    <p:sldId id="303" r:id="rId9"/>
    <p:sldId id="287" r:id="rId10"/>
    <p:sldId id="269" r:id="rId11"/>
    <p:sldId id="304" r:id="rId12"/>
    <p:sldId id="288" r:id="rId13"/>
    <p:sldId id="305" r:id="rId14"/>
    <p:sldId id="289" r:id="rId15"/>
    <p:sldId id="306" r:id="rId16"/>
    <p:sldId id="290" r:id="rId17"/>
    <p:sldId id="291" r:id="rId18"/>
    <p:sldId id="292" r:id="rId19"/>
    <p:sldId id="293" r:id="rId20"/>
    <p:sldId id="294" r:id="rId21"/>
    <p:sldId id="295" r:id="rId22"/>
    <p:sldId id="301" r:id="rId23"/>
    <p:sldId id="296" r:id="rId24"/>
    <p:sldId id="297" r:id="rId25"/>
    <p:sldId id="298" r:id="rId26"/>
    <p:sldId id="299" r:id="rId27"/>
    <p:sldId id="30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7" autoAdjust="0"/>
    <p:restoredTop sz="94660"/>
  </p:normalViewPr>
  <p:slideViewPr>
    <p:cSldViewPr>
      <p:cViewPr varScale="1">
        <p:scale>
          <a:sx n="63" d="100"/>
          <a:sy n="63" d="100"/>
        </p:scale>
        <p:origin x="1382" y="67"/>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titolo">
    <p:bg>
      <p:bgRef idx="1003">
        <a:schemeClr val="bg2"/>
      </p:bgRef>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0100" y="3571876"/>
            <a:ext cx="7000924" cy="1071570"/>
          </a:xfrm>
          <a:noFill/>
        </p:spPr>
        <p:txBody>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ltLang="ko-KR"/>
              <a:t>Fare clic per modificare lo stile del sottotitolo dello schema</a:t>
            </a:r>
            <a:endParaRPr lang="ko-KR" altLang="en-US" dirty="0"/>
          </a:p>
        </p:txBody>
      </p:sp>
      <p:sp>
        <p:nvSpPr>
          <p:cNvPr id="4" name="Date Placeholder 3"/>
          <p:cNvSpPr>
            <a:spLocks noGrp="1"/>
          </p:cNvSpPr>
          <p:nvPr>
            <p:ph type="dt" sz="half" idx="10"/>
          </p:nvPr>
        </p:nvSpPr>
        <p:spPr/>
        <p:txBody>
          <a:bodyPr/>
          <a:lstStyle/>
          <a:p>
            <a:fld id="{C2CDC4E8-6317-459D-A24F-DB1F22198DF9}" type="datetimeFigureOut">
              <a:rPr lang="en-US" smtClean="0"/>
              <a:t>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2F247-966D-4019-A617-8152913BE700}" type="slidenum">
              <a:rPr lang="en-US" smtClean="0"/>
              <a:t>‹N›</a:t>
            </a:fld>
            <a:endParaRPr lang="en-US"/>
          </a:p>
        </p:txBody>
      </p:sp>
      <p:sp>
        <p:nvSpPr>
          <p:cNvPr id="21" name="Title 20"/>
          <p:cNvSpPr>
            <a:spLocks noGrp="1"/>
          </p:cNvSpPr>
          <p:nvPr>
            <p:ph type="title"/>
          </p:nvPr>
        </p:nvSpPr>
        <p:spPr>
          <a:xfrm>
            <a:off x="357158" y="1643050"/>
            <a:ext cx="8215370" cy="1571636"/>
          </a:xfrm>
        </p:spPr>
        <p:txBody>
          <a:bodyPr anchor="b"/>
          <a:lstStyle>
            <a:lvl1pPr algn="ctr">
              <a:defRPr b="0">
                <a:solidFill>
                  <a:schemeClr val="bg1"/>
                </a:solidFill>
                <a:effectLst>
                  <a:glow rad="101600">
                    <a:schemeClr val="tx2"/>
                  </a:glow>
                </a:effectLst>
              </a:defRPr>
            </a:lvl1pPr>
          </a:lstStyle>
          <a:p>
            <a:r>
              <a:rPr lang="it-IT" altLang="ko-KR"/>
              <a:t>Fare clic per modificare lo stile del titolo</a:t>
            </a:r>
            <a:endParaRPr lang="ko-KR" altLang="en-US" dirty="0"/>
          </a:p>
        </p:txBody>
      </p:sp>
      <p:grpSp>
        <p:nvGrpSpPr>
          <p:cNvPr id="2" name="Group 13"/>
          <p:cNvGrpSpPr/>
          <p:nvPr/>
        </p:nvGrpSpPr>
        <p:grpSpPr>
          <a:xfrm>
            <a:off x="-256" y="3286124"/>
            <a:ext cx="9144000" cy="150516"/>
            <a:chOff x="-256" y="3286124"/>
            <a:chExt cx="9144000" cy="150516"/>
          </a:xfrm>
        </p:grpSpPr>
        <p:sp>
          <p:nvSpPr>
            <p:cNvPr id="16" name="Rectangle 15"/>
            <p:cNvSpPr/>
            <p:nvPr userDrawn="1"/>
          </p:nvSpPr>
          <p:spPr>
            <a:xfrm>
              <a:off x="-256" y="3286124"/>
              <a:ext cx="9144000" cy="150400"/>
            </a:xfrm>
            <a:prstGeom prst="rect">
              <a:avLst/>
            </a:prstGeom>
            <a:solidFill>
              <a:schemeClr val="tx2">
                <a:shade val="50000"/>
              </a:schemeClr>
            </a:soli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ln>
                  <a:noFill/>
                </a:ln>
              </a:endParaRPr>
            </a:p>
          </p:txBody>
        </p:sp>
        <p:grpSp>
          <p:nvGrpSpPr>
            <p:cNvPr id="7" name="Group 12"/>
            <p:cNvGrpSpPr/>
            <p:nvPr/>
          </p:nvGrpSpPr>
          <p:grpSpPr>
            <a:xfrm>
              <a:off x="5214942" y="3286124"/>
              <a:ext cx="3285830" cy="150516"/>
              <a:chOff x="5214942" y="3286124"/>
              <a:chExt cx="3285830" cy="150516"/>
            </a:xfrm>
          </p:grpSpPr>
          <p:sp>
            <p:nvSpPr>
              <p:cNvPr id="18" name="Rectangle 17"/>
              <p:cNvSpPr/>
              <p:nvPr userDrawn="1"/>
            </p:nvSpPr>
            <p:spPr>
              <a:xfrm>
                <a:off x="6310006" y="3286182"/>
                <a:ext cx="1095383" cy="150458"/>
              </a:xfrm>
              <a:prstGeom prst="rect">
                <a:avLst/>
              </a:prstGeom>
              <a:solidFill>
                <a:schemeClr val="accent2"/>
              </a:soli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Rectangle 18"/>
              <p:cNvSpPr/>
              <p:nvPr userDrawn="1"/>
            </p:nvSpPr>
            <p:spPr>
              <a:xfrm>
                <a:off x="7405389" y="3286182"/>
                <a:ext cx="1095383" cy="150458"/>
              </a:xfrm>
              <a:prstGeom prst="rect">
                <a:avLst/>
              </a:prstGeom>
              <a:solidFill>
                <a:schemeClr val="accent3"/>
              </a:soli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Rectangle 19"/>
              <p:cNvSpPr/>
              <p:nvPr userDrawn="1"/>
            </p:nvSpPr>
            <p:spPr>
              <a:xfrm>
                <a:off x="5214942" y="3286124"/>
                <a:ext cx="1095383" cy="150458"/>
              </a:xfrm>
              <a:prstGeom prst="rect">
                <a:avLst/>
              </a:prstGeom>
              <a:solidFill>
                <a:schemeClr val="accent1"/>
              </a:soli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p>
            </p:txBody>
          </p:sp>
        </p:gr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7218" y="71414"/>
            <a:ext cx="8160978" cy="1214446"/>
          </a:xfrm>
        </p:spPr>
        <p:txBody>
          <a:bodyPr/>
          <a:lstStyle/>
          <a:p>
            <a:r>
              <a:rPr lang="it-IT" altLang="ko-KR"/>
              <a:t>Fare clic per modificare lo stile del titolo</a:t>
            </a:r>
            <a:endParaRPr lang="ko-KR" altLang="en-US" dirty="0"/>
          </a:p>
        </p:txBody>
      </p:sp>
      <p:sp>
        <p:nvSpPr>
          <p:cNvPr id="3" name="Vertical Text Placeholder 2"/>
          <p:cNvSpPr>
            <a:spLocks noGrp="1"/>
          </p:cNvSpPr>
          <p:nvPr>
            <p:ph type="body" orient="vert" idx="1"/>
          </p:nvPr>
        </p:nvSpPr>
        <p:spPr>
          <a:xfrm>
            <a:off x="500034" y="1500174"/>
            <a:ext cx="8186766" cy="4625991"/>
          </a:xfrm>
        </p:spPr>
        <p:txBody>
          <a:bodyPr vert="eaVert"/>
          <a:lstStyle/>
          <a:p>
            <a:pPr lvl="0"/>
            <a:r>
              <a:rPr lang="it-IT" altLang="ko-KR"/>
              <a:t>Fare clic per modificare stili del testo dello schema</a:t>
            </a:r>
          </a:p>
          <a:p>
            <a:pPr lvl="1"/>
            <a:r>
              <a:rPr lang="it-IT" altLang="ko-KR"/>
              <a:t>Secondo livello</a:t>
            </a:r>
          </a:p>
          <a:p>
            <a:pPr lvl="2"/>
            <a:r>
              <a:rPr lang="it-IT" altLang="ko-KR"/>
              <a:t>Terzo livello</a:t>
            </a:r>
          </a:p>
          <a:p>
            <a:pPr lvl="3"/>
            <a:r>
              <a:rPr lang="it-IT" altLang="ko-KR"/>
              <a:t>Quarto livello</a:t>
            </a:r>
          </a:p>
          <a:p>
            <a:pPr lvl="4"/>
            <a:r>
              <a:rPr lang="it-IT" altLang="ko-KR"/>
              <a:t>Quinto livello</a:t>
            </a:r>
            <a:endParaRPr lang="ko-KR" altLang="en-US"/>
          </a:p>
        </p:txBody>
      </p:sp>
      <p:sp>
        <p:nvSpPr>
          <p:cNvPr id="4" name="Date Placeholder 3"/>
          <p:cNvSpPr>
            <a:spLocks noGrp="1"/>
          </p:cNvSpPr>
          <p:nvPr>
            <p:ph type="dt" sz="half" idx="10"/>
          </p:nvPr>
        </p:nvSpPr>
        <p:spPr/>
        <p:txBody>
          <a:bodyPr/>
          <a:lstStyle/>
          <a:p>
            <a:fld id="{C2CDC4E8-6317-459D-A24F-DB1F22198DF9}" type="datetimeFigureOut">
              <a:rPr lang="en-US" smtClean="0"/>
              <a:t>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2F247-966D-4019-A617-8152913BE700}" type="slidenum">
              <a:rPr lang="en-US" smtClean="0"/>
              <a:t>‹N›</a:t>
            </a:fld>
            <a:endParaRPr lang="en-US"/>
          </a:p>
        </p:txBody>
      </p:sp>
      <p:grpSp>
        <p:nvGrpSpPr>
          <p:cNvPr id="7" name="Group 12"/>
          <p:cNvGrpSpPr/>
          <p:nvPr/>
        </p:nvGrpSpPr>
        <p:grpSpPr>
          <a:xfrm>
            <a:off x="0" y="1357298"/>
            <a:ext cx="9144000" cy="60580"/>
            <a:chOff x="0" y="1142984"/>
            <a:chExt cx="9144000" cy="60580"/>
          </a:xfrm>
        </p:grpSpPr>
        <p:sp>
          <p:nvSpPr>
            <p:cNvPr id="8" name="Rectangle 7"/>
            <p:cNvSpPr/>
            <p:nvPr userDrawn="1"/>
          </p:nvSpPr>
          <p:spPr>
            <a:xfrm flipH="1">
              <a:off x="0" y="1142984"/>
              <a:ext cx="9144000" cy="60560"/>
            </a:xfrm>
            <a:prstGeom prst="rect">
              <a:avLst/>
            </a:prstGeom>
            <a:solidFill>
              <a:schemeClr val="tx2">
                <a:shade val="50000"/>
              </a:schemeClr>
            </a:soli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9" name="Group 8"/>
            <p:cNvGrpSpPr/>
            <p:nvPr/>
          </p:nvGrpSpPr>
          <p:grpSpPr>
            <a:xfrm flipH="1">
              <a:off x="571472" y="1142984"/>
              <a:ext cx="3000396" cy="60580"/>
              <a:chOff x="5429256" y="1214422"/>
              <a:chExt cx="3643338" cy="71438"/>
            </a:xfrm>
          </p:grpSpPr>
          <p:sp>
            <p:nvSpPr>
              <p:cNvPr id="10" name="Rectangle 9"/>
              <p:cNvSpPr/>
              <p:nvPr userDrawn="1"/>
            </p:nvSpPr>
            <p:spPr>
              <a:xfrm>
                <a:off x="6643702" y="1214422"/>
                <a:ext cx="1214446" cy="71438"/>
              </a:xfrm>
              <a:prstGeom prst="rect">
                <a:avLst/>
              </a:prstGeom>
              <a:solidFill>
                <a:schemeClr val="accent2"/>
              </a:soli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10"/>
              <p:cNvSpPr/>
              <p:nvPr userDrawn="1"/>
            </p:nvSpPr>
            <p:spPr>
              <a:xfrm>
                <a:off x="7858148" y="1214422"/>
                <a:ext cx="1214446" cy="71438"/>
              </a:xfrm>
              <a:prstGeom prst="rect">
                <a:avLst/>
              </a:prstGeom>
              <a:solidFill>
                <a:schemeClr val="accent3"/>
              </a:soli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11"/>
              <p:cNvSpPr/>
              <p:nvPr userDrawn="1"/>
            </p:nvSpPr>
            <p:spPr>
              <a:xfrm>
                <a:off x="5429256" y="1214422"/>
                <a:ext cx="1214446" cy="71438"/>
              </a:xfrm>
              <a:prstGeom prst="rect">
                <a:avLst/>
              </a:prstGeom>
              <a:solidFill>
                <a:schemeClr val="accent1"/>
              </a:soli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p>
            </p:txBody>
          </p:sp>
        </p:grpSp>
      </p:gr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5206" y="274639"/>
            <a:ext cx="1471594" cy="5851525"/>
          </a:xfrm>
        </p:spPr>
        <p:txBody>
          <a:bodyPr vert="eaVert" anchor="b"/>
          <a:lstStyle>
            <a:lvl1pPr algn="l">
              <a:defRPr/>
            </a:lvl1pPr>
          </a:lstStyle>
          <a:p>
            <a:r>
              <a:rPr lang="it-IT" altLang="ko-KR"/>
              <a:t>Fare clic per modificare lo stile del titolo</a:t>
            </a:r>
            <a:endParaRPr lang="ko-KR" altLang="en-US" dirty="0"/>
          </a:p>
        </p:txBody>
      </p:sp>
      <p:sp>
        <p:nvSpPr>
          <p:cNvPr id="3" name="Vertical Text Placeholder 2"/>
          <p:cNvSpPr>
            <a:spLocks noGrp="1"/>
          </p:cNvSpPr>
          <p:nvPr>
            <p:ph type="body" orient="vert" idx="1"/>
          </p:nvPr>
        </p:nvSpPr>
        <p:spPr>
          <a:xfrm>
            <a:off x="457200" y="274639"/>
            <a:ext cx="6686568" cy="5851525"/>
          </a:xfrm>
        </p:spPr>
        <p:txBody>
          <a:bodyPr vert="eaVert"/>
          <a:lstStyle/>
          <a:p>
            <a:pPr lvl="0"/>
            <a:r>
              <a:rPr lang="it-IT" altLang="ko-KR"/>
              <a:t>Fare clic per modificare stili del testo dello schema</a:t>
            </a:r>
          </a:p>
          <a:p>
            <a:pPr lvl="1"/>
            <a:r>
              <a:rPr lang="it-IT" altLang="ko-KR"/>
              <a:t>Secondo livello</a:t>
            </a:r>
          </a:p>
          <a:p>
            <a:pPr lvl="2"/>
            <a:r>
              <a:rPr lang="it-IT" altLang="ko-KR"/>
              <a:t>Terzo livello</a:t>
            </a:r>
          </a:p>
          <a:p>
            <a:pPr lvl="3"/>
            <a:r>
              <a:rPr lang="it-IT" altLang="ko-KR"/>
              <a:t>Quarto livello</a:t>
            </a:r>
          </a:p>
          <a:p>
            <a:pPr lvl="4"/>
            <a:r>
              <a:rPr lang="it-IT" altLang="ko-KR"/>
              <a:t>Quinto livello</a:t>
            </a:r>
            <a:endParaRPr lang="ko-KR" altLang="en-US" dirty="0"/>
          </a:p>
        </p:txBody>
      </p:sp>
      <p:sp>
        <p:nvSpPr>
          <p:cNvPr id="4" name="Date Placeholder 3"/>
          <p:cNvSpPr>
            <a:spLocks noGrp="1"/>
          </p:cNvSpPr>
          <p:nvPr>
            <p:ph type="dt" sz="half" idx="10"/>
          </p:nvPr>
        </p:nvSpPr>
        <p:spPr/>
        <p:txBody>
          <a:bodyPr/>
          <a:lstStyle/>
          <a:p>
            <a:fld id="{C2CDC4E8-6317-459D-A24F-DB1F22198DF9}" type="datetimeFigureOut">
              <a:rPr lang="en-US" smtClean="0"/>
              <a:t>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2F247-966D-4019-A617-8152913BE700}" type="slidenum">
              <a:rPr lang="en-US" smtClean="0"/>
              <a:t>‹N›</a:t>
            </a:fld>
            <a:endParaRPr lang="en-US"/>
          </a:p>
        </p:txBody>
      </p:sp>
      <p:grpSp>
        <p:nvGrpSpPr>
          <p:cNvPr id="7" name="Group 6"/>
          <p:cNvGrpSpPr/>
          <p:nvPr/>
        </p:nvGrpSpPr>
        <p:grpSpPr>
          <a:xfrm rot="16200000">
            <a:off x="3740830" y="3395761"/>
            <a:ext cx="6865200" cy="59324"/>
            <a:chOff x="0" y="1214422"/>
            <a:chExt cx="9144000" cy="71438"/>
          </a:xfrm>
        </p:grpSpPr>
        <p:sp>
          <p:nvSpPr>
            <p:cNvPr id="8" name="Rectangle 7"/>
            <p:cNvSpPr/>
            <p:nvPr userDrawn="1"/>
          </p:nvSpPr>
          <p:spPr>
            <a:xfrm>
              <a:off x="0" y="1214422"/>
              <a:ext cx="9144000" cy="71414"/>
            </a:xfrm>
            <a:prstGeom prst="rect">
              <a:avLst/>
            </a:prstGeom>
            <a:solidFill>
              <a:schemeClr val="tx2">
                <a:shade val="50000"/>
              </a:schemeClr>
            </a:soli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9" name="Group 8"/>
            <p:cNvGrpSpPr/>
            <p:nvPr/>
          </p:nvGrpSpPr>
          <p:grpSpPr>
            <a:xfrm>
              <a:off x="5857884" y="1214422"/>
              <a:ext cx="3000396" cy="71438"/>
              <a:chOff x="5429256" y="1214422"/>
              <a:chExt cx="3643338" cy="71438"/>
            </a:xfrm>
          </p:grpSpPr>
          <p:sp>
            <p:nvSpPr>
              <p:cNvPr id="10" name="Rectangle 9"/>
              <p:cNvSpPr/>
              <p:nvPr userDrawn="1"/>
            </p:nvSpPr>
            <p:spPr>
              <a:xfrm>
                <a:off x="6643702" y="1214422"/>
                <a:ext cx="1214446" cy="71438"/>
              </a:xfrm>
              <a:prstGeom prst="rect">
                <a:avLst/>
              </a:prstGeom>
              <a:solidFill>
                <a:schemeClr val="accent2"/>
              </a:soli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10"/>
              <p:cNvSpPr/>
              <p:nvPr userDrawn="1"/>
            </p:nvSpPr>
            <p:spPr>
              <a:xfrm>
                <a:off x="7858148" y="1214422"/>
                <a:ext cx="1214446" cy="71438"/>
              </a:xfrm>
              <a:prstGeom prst="rect">
                <a:avLst/>
              </a:prstGeom>
              <a:solidFill>
                <a:schemeClr val="accent3"/>
              </a:soli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11"/>
              <p:cNvSpPr/>
              <p:nvPr userDrawn="1"/>
            </p:nvSpPr>
            <p:spPr>
              <a:xfrm>
                <a:off x="5429256" y="1214422"/>
                <a:ext cx="1214446" cy="71438"/>
              </a:xfrm>
              <a:prstGeom prst="rect">
                <a:avLst/>
              </a:prstGeom>
              <a:solidFill>
                <a:schemeClr val="accent1"/>
              </a:soli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34" y="71414"/>
            <a:ext cx="8160978" cy="1285882"/>
          </a:xfrm>
        </p:spPr>
        <p:txBody>
          <a:bodyPr anchor="ctr"/>
          <a:lstStyle/>
          <a:p>
            <a:r>
              <a:rPr lang="en-US" altLang="ko-KR"/>
              <a:t>Click to edit</a:t>
            </a:r>
            <a:r>
              <a:rPr lang="ko-KR" altLang="en-US" dirty="0"/>
              <a:t> </a:t>
            </a:r>
            <a:r>
              <a:rPr lang="en-US" altLang="ko-KR"/>
              <a:t>Master title style</a:t>
            </a:r>
            <a:endParaRPr lang="ko-KR" altLang="en-US" dirty="0"/>
          </a:p>
        </p:txBody>
      </p:sp>
      <p:sp>
        <p:nvSpPr>
          <p:cNvPr id="3" name="Content Placeholder 2"/>
          <p:cNvSpPr>
            <a:spLocks noGrp="1"/>
          </p:cNvSpPr>
          <p:nvPr>
            <p:ph idx="1"/>
          </p:nvPr>
        </p:nvSpPr>
        <p:spPr>
          <a:xfrm>
            <a:off x="500034" y="1571612"/>
            <a:ext cx="8186766" cy="4714908"/>
          </a:xfrm>
        </p:spPr>
        <p:txBody>
          <a:bodyPr/>
          <a:lstStyle/>
          <a:p>
            <a:pPr lvl="0"/>
            <a:r>
              <a:rPr lang="it-IT" altLang="ko-KR"/>
              <a:t>Fare clic per modificare stili del testo dello schema</a:t>
            </a:r>
          </a:p>
          <a:p>
            <a:pPr lvl="1"/>
            <a:r>
              <a:rPr lang="it-IT" altLang="ko-KR"/>
              <a:t>Secondo livello</a:t>
            </a:r>
          </a:p>
          <a:p>
            <a:pPr lvl="2"/>
            <a:r>
              <a:rPr lang="it-IT" altLang="ko-KR"/>
              <a:t>Terzo livello</a:t>
            </a:r>
          </a:p>
          <a:p>
            <a:pPr lvl="3"/>
            <a:r>
              <a:rPr lang="it-IT" altLang="ko-KR"/>
              <a:t>Quarto livello</a:t>
            </a:r>
          </a:p>
          <a:p>
            <a:pPr lvl="4"/>
            <a:r>
              <a:rPr lang="it-IT" altLang="ko-KR"/>
              <a:t>Quinto livello</a:t>
            </a:r>
            <a:endParaRPr lang="ko-KR" altLang="en-US" dirty="0"/>
          </a:p>
        </p:txBody>
      </p:sp>
      <p:sp>
        <p:nvSpPr>
          <p:cNvPr id="4" name="Date Placeholder 3"/>
          <p:cNvSpPr>
            <a:spLocks noGrp="1"/>
          </p:cNvSpPr>
          <p:nvPr>
            <p:ph type="dt" sz="half" idx="10"/>
          </p:nvPr>
        </p:nvSpPr>
        <p:spPr/>
        <p:txBody>
          <a:bodyPr/>
          <a:lstStyle/>
          <a:p>
            <a:fld id="{C2CDC4E8-6317-459D-A24F-DB1F22198DF9}" type="datetimeFigureOut">
              <a:rPr lang="en-US" smtClean="0"/>
              <a:t>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2F247-966D-4019-A617-8152913BE700}" type="slidenum">
              <a:rPr lang="en-US" smtClean="0"/>
              <a:t>‹N›</a:t>
            </a:fld>
            <a:endParaRPr lang="en-US"/>
          </a:p>
        </p:txBody>
      </p:sp>
      <p:grpSp>
        <p:nvGrpSpPr>
          <p:cNvPr id="7" name="Group 12"/>
          <p:cNvGrpSpPr/>
          <p:nvPr/>
        </p:nvGrpSpPr>
        <p:grpSpPr>
          <a:xfrm rot="10800000">
            <a:off x="32" y="1427296"/>
            <a:ext cx="9144000" cy="72877"/>
            <a:chOff x="-64" y="4357694"/>
            <a:chExt cx="9144000" cy="124636"/>
          </a:xfrm>
        </p:grpSpPr>
        <p:sp>
          <p:nvSpPr>
            <p:cNvPr id="14" name="Rectangle 13"/>
            <p:cNvSpPr/>
            <p:nvPr userDrawn="1"/>
          </p:nvSpPr>
          <p:spPr>
            <a:xfrm rot="10800000">
              <a:off x="-64" y="4357790"/>
              <a:ext cx="9144000" cy="124540"/>
            </a:xfrm>
            <a:prstGeom prst="rect">
              <a:avLst/>
            </a:prstGeom>
            <a:solidFill>
              <a:schemeClr val="tx2">
                <a:shade val="50000"/>
              </a:schemeClr>
            </a:soli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ln>
                  <a:noFill/>
                </a:ln>
              </a:endParaRPr>
            </a:p>
          </p:txBody>
        </p:sp>
        <p:grpSp>
          <p:nvGrpSpPr>
            <p:cNvPr id="8" name="Group 14"/>
            <p:cNvGrpSpPr/>
            <p:nvPr/>
          </p:nvGrpSpPr>
          <p:grpSpPr>
            <a:xfrm rot="10800000">
              <a:off x="642908" y="4357694"/>
              <a:ext cx="3286149" cy="124588"/>
              <a:chOff x="5429256" y="1214422"/>
              <a:chExt cx="3643338" cy="71438"/>
            </a:xfrm>
          </p:grpSpPr>
          <p:sp>
            <p:nvSpPr>
              <p:cNvPr id="16" name="Rectangle 15"/>
              <p:cNvSpPr/>
              <p:nvPr userDrawn="1"/>
            </p:nvSpPr>
            <p:spPr>
              <a:xfrm>
                <a:off x="6643702" y="1214422"/>
                <a:ext cx="1214446" cy="71438"/>
              </a:xfrm>
              <a:prstGeom prst="rect">
                <a:avLst/>
              </a:prstGeom>
              <a:solidFill>
                <a:schemeClr val="accent2"/>
              </a:soli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Rectangle 16"/>
              <p:cNvSpPr/>
              <p:nvPr userDrawn="1"/>
            </p:nvSpPr>
            <p:spPr>
              <a:xfrm>
                <a:off x="7858148" y="1214422"/>
                <a:ext cx="1214446" cy="71438"/>
              </a:xfrm>
              <a:prstGeom prst="rect">
                <a:avLst/>
              </a:prstGeom>
              <a:solidFill>
                <a:schemeClr val="accent3"/>
              </a:soli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Rectangle 17"/>
              <p:cNvSpPr/>
              <p:nvPr userDrawn="1"/>
            </p:nvSpPr>
            <p:spPr>
              <a:xfrm>
                <a:off x="5429256" y="1214422"/>
                <a:ext cx="1214446" cy="71438"/>
              </a:xfrm>
              <a:prstGeom prst="rect">
                <a:avLst/>
              </a:prstGeom>
              <a:solidFill>
                <a:schemeClr val="accent1"/>
              </a:soli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42910" y="4500570"/>
            <a:ext cx="7923241" cy="1362075"/>
          </a:xfrm>
        </p:spPr>
        <p:txBody>
          <a:bodyPr anchor="t"/>
          <a:lstStyle>
            <a:lvl1pPr algn="l">
              <a:defRPr sz="4000" b="1" cap="all"/>
            </a:lvl1pPr>
          </a:lstStyle>
          <a:p>
            <a:r>
              <a:rPr lang="it-IT" altLang="ko-KR"/>
              <a:t>Fare clic per modificare lo stile del titolo</a:t>
            </a:r>
            <a:endParaRPr lang="ko-KR" altLang="en-US" dirty="0"/>
          </a:p>
        </p:txBody>
      </p:sp>
      <p:sp>
        <p:nvSpPr>
          <p:cNvPr id="3" name="Text Placeholder 2"/>
          <p:cNvSpPr>
            <a:spLocks noGrp="1"/>
          </p:cNvSpPr>
          <p:nvPr>
            <p:ph type="body" idx="1"/>
          </p:nvPr>
        </p:nvSpPr>
        <p:spPr>
          <a:xfrm>
            <a:off x="642910" y="3357562"/>
            <a:ext cx="4857784" cy="835026"/>
          </a:xfrm>
        </p:spPr>
        <p:txBody>
          <a:bodyPr anchor="b"/>
          <a:lstStyle>
            <a:lvl1pPr marL="0" indent="0">
              <a:buNone/>
              <a:defRPr sz="2000">
                <a:solidFill>
                  <a:schemeClr val="tx1"/>
                </a:solidFill>
              </a:defRPr>
            </a:lvl1pPr>
            <a:lvl2pPr marL="457200" indent="0">
              <a:buNone/>
              <a:defRPr sz="1800">
                <a:solidFill>
                  <a:schemeClr val="tx1">
                    <a:tint val="95000"/>
                  </a:schemeClr>
                </a:solidFill>
              </a:defRPr>
            </a:lvl2pPr>
            <a:lvl3pPr marL="914400" indent="0">
              <a:buNone/>
              <a:defRPr sz="1600">
                <a:solidFill>
                  <a:schemeClr val="tx1">
                    <a:tint val="95000"/>
                  </a:schemeClr>
                </a:solidFill>
              </a:defRPr>
            </a:lvl3pPr>
            <a:lvl4pPr marL="1371600" indent="0">
              <a:buNone/>
              <a:defRPr sz="1400">
                <a:solidFill>
                  <a:schemeClr val="tx1">
                    <a:tint val="95000"/>
                  </a:schemeClr>
                </a:solidFill>
              </a:defRPr>
            </a:lvl4pPr>
            <a:lvl5pPr marL="1828800" indent="0">
              <a:buNone/>
              <a:defRPr sz="1400">
                <a:solidFill>
                  <a:schemeClr val="tx1">
                    <a:tint val="9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ltLang="ko-KR"/>
              <a:t>Fare clic per modificare stili del testo dello schema</a:t>
            </a:r>
          </a:p>
          <a:p>
            <a:pPr lvl="1"/>
            <a:r>
              <a:rPr lang="it-IT" altLang="ko-KR"/>
              <a:t>Secondo livello</a:t>
            </a:r>
          </a:p>
          <a:p>
            <a:pPr lvl="2"/>
            <a:r>
              <a:rPr lang="it-IT" altLang="ko-KR"/>
              <a:t>Terzo livello</a:t>
            </a:r>
          </a:p>
          <a:p>
            <a:pPr lvl="3"/>
            <a:r>
              <a:rPr lang="it-IT" altLang="ko-KR"/>
              <a:t>Quarto livello</a:t>
            </a:r>
          </a:p>
          <a:p>
            <a:pPr lvl="4"/>
            <a:r>
              <a:rPr lang="it-IT" altLang="ko-KR"/>
              <a:t>Quinto livello</a:t>
            </a:r>
            <a:endParaRPr lang="ko-KR" dirty="0"/>
          </a:p>
        </p:txBody>
      </p:sp>
      <p:sp>
        <p:nvSpPr>
          <p:cNvPr id="4" name="Date Placeholder 3"/>
          <p:cNvSpPr>
            <a:spLocks noGrp="1"/>
          </p:cNvSpPr>
          <p:nvPr>
            <p:ph type="dt" sz="half" idx="10"/>
          </p:nvPr>
        </p:nvSpPr>
        <p:spPr/>
        <p:txBody>
          <a:bodyPr/>
          <a:lstStyle/>
          <a:p>
            <a:fld id="{C2CDC4E8-6317-459D-A24F-DB1F22198DF9}" type="datetimeFigureOut">
              <a:rPr lang="en-US" smtClean="0"/>
              <a:t>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2F247-966D-4019-A617-8152913BE700}" type="slidenum">
              <a:rPr lang="en-US" smtClean="0"/>
              <a:t>‹N›</a:t>
            </a:fld>
            <a:endParaRPr lang="en-US"/>
          </a:p>
        </p:txBody>
      </p:sp>
      <p:grpSp>
        <p:nvGrpSpPr>
          <p:cNvPr id="7" name="Group 12"/>
          <p:cNvGrpSpPr/>
          <p:nvPr/>
        </p:nvGrpSpPr>
        <p:grpSpPr>
          <a:xfrm rot="10800000" flipH="1">
            <a:off x="-128" y="4214818"/>
            <a:ext cx="9144000" cy="150516"/>
            <a:chOff x="-64" y="4357694"/>
            <a:chExt cx="9144000" cy="124636"/>
          </a:xfrm>
        </p:grpSpPr>
        <p:sp>
          <p:nvSpPr>
            <p:cNvPr id="15" name="Rectangle 14"/>
            <p:cNvSpPr/>
            <p:nvPr userDrawn="1"/>
          </p:nvSpPr>
          <p:spPr>
            <a:xfrm rot="10800000">
              <a:off x="-64" y="4357790"/>
              <a:ext cx="9144000" cy="124540"/>
            </a:xfrm>
            <a:prstGeom prst="rect">
              <a:avLst/>
            </a:prstGeom>
            <a:solidFill>
              <a:schemeClr val="tx2">
                <a:shade val="50000"/>
              </a:schemeClr>
            </a:soli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ln>
                  <a:noFill/>
                </a:ln>
              </a:endParaRPr>
            </a:p>
          </p:txBody>
        </p:sp>
        <p:grpSp>
          <p:nvGrpSpPr>
            <p:cNvPr id="8" name="Group 15"/>
            <p:cNvGrpSpPr/>
            <p:nvPr/>
          </p:nvGrpSpPr>
          <p:grpSpPr>
            <a:xfrm rot="10800000">
              <a:off x="642908" y="4357694"/>
              <a:ext cx="3286149" cy="124588"/>
              <a:chOff x="5429256" y="1214422"/>
              <a:chExt cx="3643338" cy="71438"/>
            </a:xfrm>
          </p:grpSpPr>
          <p:sp>
            <p:nvSpPr>
              <p:cNvPr id="17" name="Rectangle 16"/>
              <p:cNvSpPr/>
              <p:nvPr userDrawn="1"/>
            </p:nvSpPr>
            <p:spPr>
              <a:xfrm>
                <a:off x="6643702" y="1214422"/>
                <a:ext cx="1214446" cy="71438"/>
              </a:xfrm>
              <a:prstGeom prst="rect">
                <a:avLst/>
              </a:prstGeom>
              <a:solidFill>
                <a:schemeClr val="accent2"/>
              </a:soli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Rectangle 17"/>
              <p:cNvSpPr/>
              <p:nvPr userDrawn="1"/>
            </p:nvSpPr>
            <p:spPr>
              <a:xfrm>
                <a:off x="7858148" y="1214422"/>
                <a:ext cx="1214446" cy="71438"/>
              </a:xfrm>
              <a:prstGeom prst="rect">
                <a:avLst/>
              </a:prstGeom>
              <a:solidFill>
                <a:schemeClr val="accent3"/>
              </a:soli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Rectangle 18"/>
              <p:cNvSpPr/>
              <p:nvPr userDrawn="1"/>
            </p:nvSpPr>
            <p:spPr>
              <a:xfrm>
                <a:off x="5429256" y="1214422"/>
                <a:ext cx="1214446" cy="71438"/>
              </a:xfrm>
              <a:prstGeom prst="rect">
                <a:avLst/>
              </a:prstGeom>
              <a:solidFill>
                <a:schemeClr val="accent1"/>
              </a:soli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p>
            </p:txBody>
          </p:sp>
        </p:grpSp>
      </p:gr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497218" y="214290"/>
            <a:ext cx="8160978" cy="1214446"/>
          </a:xfrm>
        </p:spPr>
        <p:txBody>
          <a:bodyPr/>
          <a:lstStyle/>
          <a:p>
            <a:r>
              <a:rPr lang="it-IT" altLang="ko-KR"/>
              <a:t>Fare clic per modificare lo stile del titolo</a:t>
            </a:r>
            <a:endParaRPr lang="ko-KR" altLang="en-US" dirty="0"/>
          </a:p>
        </p:txBody>
      </p:sp>
      <p:sp>
        <p:nvSpPr>
          <p:cNvPr id="3" name="Content Placeholder 2"/>
          <p:cNvSpPr>
            <a:spLocks noGrp="1"/>
          </p:cNvSpPr>
          <p:nvPr>
            <p:ph sz="half" idx="1"/>
          </p:nvPr>
        </p:nvSpPr>
        <p:spPr>
          <a:xfrm>
            <a:off x="457200" y="1600200"/>
            <a:ext cx="4042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ltLang="ko-KR"/>
              <a:t>Fare clic per modificare stili del testo dello schema</a:t>
            </a:r>
          </a:p>
          <a:p>
            <a:pPr lvl="1"/>
            <a:r>
              <a:rPr lang="it-IT" altLang="ko-KR"/>
              <a:t>Secondo livello</a:t>
            </a:r>
          </a:p>
          <a:p>
            <a:pPr lvl="2"/>
            <a:r>
              <a:rPr lang="it-IT" altLang="ko-KR"/>
              <a:t>Terzo livello</a:t>
            </a:r>
          </a:p>
          <a:p>
            <a:pPr lvl="3"/>
            <a:r>
              <a:rPr lang="it-IT" altLang="ko-KR"/>
              <a:t>Quarto livello</a:t>
            </a:r>
          </a:p>
          <a:p>
            <a:pPr lvl="4"/>
            <a:r>
              <a:rPr lang="it-IT" altLang="ko-KR"/>
              <a:t>Quinto livello</a:t>
            </a:r>
            <a:endParaRPr lang="ko-KR" altLang="en-US" dirty="0"/>
          </a:p>
        </p:txBody>
      </p:sp>
      <p:sp>
        <p:nvSpPr>
          <p:cNvPr id="4" name="Content Placeholder 3"/>
          <p:cNvSpPr>
            <a:spLocks noGrp="1"/>
          </p:cNvSpPr>
          <p:nvPr>
            <p:ph sz="half" idx="2"/>
          </p:nvPr>
        </p:nvSpPr>
        <p:spPr>
          <a:xfrm>
            <a:off x="4648200" y="1600200"/>
            <a:ext cx="4042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ltLang="ko-KR"/>
              <a:t>Fare clic per modificare stili del testo dello schema</a:t>
            </a:r>
          </a:p>
          <a:p>
            <a:pPr lvl="1"/>
            <a:r>
              <a:rPr lang="it-IT" altLang="ko-KR"/>
              <a:t>Secondo livello</a:t>
            </a:r>
          </a:p>
          <a:p>
            <a:pPr lvl="2"/>
            <a:r>
              <a:rPr lang="it-IT" altLang="ko-KR"/>
              <a:t>Terzo livello</a:t>
            </a:r>
          </a:p>
          <a:p>
            <a:pPr lvl="3"/>
            <a:r>
              <a:rPr lang="it-IT" altLang="ko-KR"/>
              <a:t>Quarto livello</a:t>
            </a:r>
          </a:p>
          <a:p>
            <a:pPr lvl="4"/>
            <a:r>
              <a:rPr lang="it-IT" altLang="ko-KR"/>
              <a:t>Quinto livello</a:t>
            </a:r>
            <a:endParaRPr lang="ko-KR" altLang="en-US" dirty="0"/>
          </a:p>
        </p:txBody>
      </p:sp>
      <p:sp>
        <p:nvSpPr>
          <p:cNvPr id="5" name="Date Placeholder 4"/>
          <p:cNvSpPr>
            <a:spLocks noGrp="1"/>
          </p:cNvSpPr>
          <p:nvPr>
            <p:ph type="dt" sz="half" idx="10"/>
          </p:nvPr>
        </p:nvSpPr>
        <p:spPr/>
        <p:txBody>
          <a:bodyPr/>
          <a:lstStyle/>
          <a:p>
            <a:fld id="{C2CDC4E8-6317-459D-A24F-DB1F22198DF9}" type="datetimeFigureOut">
              <a:rPr lang="en-US" smtClean="0"/>
              <a:t>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2F247-966D-4019-A617-8152913BE700}" type="slidenum">
              <a:rPr lang="en-US" smtClean="0"/>
              <a:t>‹N›</a:t>
            </a:fld>
            <a:endParaRPr lang="en-US"/>
          </a:p>
        </p:txBody>
      </p:sp>
      <p:grpSp>
        <p:nvGrpSpPr>
          <p:cNvPr id="8" name="Group 7"/>
          <p:cNvGrpSpPr/>
          <p:nvPr/>
        </p:nvGrpSpPr>
        <p:grpSpPr>
          <a:xfrm rot="10800000">
            <a:off x="32" y="1480979"/>
            <a:ext cx="9144000" cy="72877"/>
            <a:chOff x="-64" y="4357694"/>
            <a:chExt cx="9144000" cy="124636"/>
          </a:xfrm>
        </p:grpSpPr>
        <p:sp>
          <p:nvSpPr>
            <p:cNvPr id="9" name="Rectangle 8"/>
            <p:cNvSpPr/>
            <p:nvPr userDrawn="1"/>
          </p:nvSpPr>
          <p:spPr>
            <a:xfrm rot="10800000">
              <a:off x="-64" y="4357790"/>
              <a:ext cx="9144000" cy="124540"/>
            </a:xfrm>
            <a:prstGeom prst="rect">
              <a:avLst/>
            </a:prstGeom>
            <a:solidFill>
              <a:schemeClr val="tx2">
                <a:shade val="50000"/>
              </a:schemeClr>
            </a:soli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ln>
                  <a:noFill/>
                </a:ln>
              </a:endParaRPr>
            </a:p>
          </p:txBody>
        </p:sp>
        <p:grpSp>
          <p:nvGrpSpPr>
            <p:cNvPr id="10" name="Group 9"/>
            <p:cNvGrpSpPr/>
            <p:nvPr/>
          </p:nvGrpSpPr>
          <p:grpSpPr>
            <a:xfrm rot="10800000">
              <a:off x="642908" y="4357694"/>
              <a:ext cx="3286149" cy="124588"/>
              <a:chOff x="5429256" y="1214422"/>
              <a:chExt cx="3643338" cy="71438"/>
            </a:xfrm>
          </p:grpSpPr>
          <p:sp>
            <p:nvSpPr>
              <p:cNvPr id="11" name="Rectangle 10"/>
              <p:cNvSpPr/>
              <p:nvPr userDrawn="1"/>
            </p:nvSpPr>
            <p:spPr>
              <a:xfrm>
                <a:off x="6643702" y="1214422"/>
                <a:ext cx="1214446" cy="71438"/>
              </a:xfrm>
              <a:prstGeom prst="rect">
                <a:avLst/>
              </a:prstGeom>
              <a:solidFill>
                <a:schemeClr val="accent2"/>
              </a:soli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11"/>
              <p:cNvSpPr/>
              <p:nvPr userDrawn="1"/>
            </p:nvSpPr>
            <p:spPr>
              <a:xfrm>
                <a:off x="7858148" y="1214422"/>
                <a:ext cx="1214446" cy="71438"/>
              </a:xfrm>
              <a:prstGeom prst="rect">
                <a:avLst/>
              </a:prstGeom>
              <a:solidFill>
                <a:schemeClr val="accent3"/>
              </a:soli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tangle 12"/>
              <p:cNvSpPr/>
              <p:nvPr userDrawn="1"/>
            </p:nvSpPr>
            <p:spPr>
              <a:xfrm>
                <a:off x="5429256" y="1214422"/>
                <a:ext cx="1214446" cy="71438"/>
              </a:xfrm>
              <a:prstGeom prst="rect">
                <a:avLst/>
              </a:prstGeom>
              <a:solidFill>
                <a:schemeClr val="accent1"/>
              </a:soli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grpSp>
        <p:nvGrpSpPr>
          <p:cNvPr id="10" name="Group 9"/>
          <p:cNvGrpSpPr/>
          <p:nvPr/>
        </p:nvGrpSpPr>
        <p:grpSpPr>
          <a:xfrm rot="10800000">
            <a:off x="32" y="1285861"/>
            <a:ext cx="9144000" cy="72877"/>
            <a:chOff x="-64" y="4357694"/>
            <a:chExt cx="9144000" cy="124636"/>
          </a:xfrm>
        </p:grpSpPr>
        <p:sp>
          <p:nvSpPr>
            <p:cNvPr id="11" name="Rectangle 10"/>
            <p:cNvSpPr/>
            <p:nvPr userDrawn="1"/>
          </p:nvSpPr>
          <p:spPr>
            <a:xfrm rot="10800000">
              <a:off x="-64" y="4357790"/>
              <a:ext cx="9144000" cy="124540"/>
            </a:xfrm>
            <a:prstGeom prst="rect">
              <a:avLst/>
            </a:prstGeom>
            <a:solidFill>
              <a:schemeClr val="tx2">
                <a:shade val="50000"/>
              </a:schemeClr>
            </a:soli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ln>
                  <a:noFill/>
                </a:ln>
              </a:endParaRPr>
            </a:p>
          </p:txBody>
        </p:sp>
        <p:grpSp>
          <p:nvGrpSpPr>
            <p:cNvPr id="12" name="Group 11"/>
            <p:cNvGrpSpPr/>
            <p:nvPr/>
          </p:nvGrpSpPr>
          <p:grpSpPr>
            <a:xfrm rot="10800000">
              <a:off x="642908" y="4357694"/>
              <a:ext cx="3286149" cy="124588"/>
              <a:chOff x="5429256" y="1214422"/>
              <a:chExt cx="3643338" cy="71438"/>
            </a:xfrm>
          </p:grpSpPr>
          <p:sp>
            <p:nvSpPr>
              <p:cNvPr id="13" name="Rectangle 12"/>
              <p:cNvSpPr/>
              <p:nvPr userDrawn="1"/>
            </p:nvSpPr>
            <p:spPr>
              <a:xfrm>
                <a:off x="6643702" y="1214422"/>
                <a:ext cx="1214446" cy="71438"/>
              </a:xfrm>
              <a:prstGeom prst="rect">
                <a:avLst/>
              </a:prstGeom>
              <a:solidFill>
                <a:schemeClr val="accent2"/>
              </a:soli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ectangle 13"/>
              <p:cNvSpPr/>
              <p:nvPr userDrawn="1"/>
            </p:nvSpPr>
            <p:spPr>
              <a:xfrm>
                <a:off x="7858148" y="1214422"/>
                <a:ext cx="1214446" cy="71438"/>
              </a:xfrm>
              <a:prstGeom prst="rect">
                <a:avLst/>
              </a:prstGeom>
              <a:solidFill>
                <a:schemeClr val="accent3"/>
              </a:soli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Rectangle 14"/>
              <p:cNvSpPr/>
              <p:nvPr userDrawn="1"/>
            </p:nvSpPr>
            <p:spPr>
              <a:xfrm>
                <a:off x="5429256" y="1214422"/>
                <a:ext cx="1214446" cy="71438"/>
              </a:xfrm>
              <a:prstGeom prst="rect">
                <a:avLst/>
              </a:prstGeom>
              <a:solidFill>
                <a:schemeClr val="accent1"/>
              </a:soli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2" name="Title 1"/>
          <p:cNvSpPr>
            <a:spLocks noGrp="1"/>
          </p:cNvSpPr>
          <p:nvPr>
            <p:ph type="title"/>
          </p:nvPr>
        </p:nvSpPr>
        <p:spPr>
          <a:xfrm>
            <a:off x="497218" y="214290"/>
            <a:ext cx="8160978" cy="1000132"/>
          </a:xfrm>
        </p:spPr>
        <p:txBody>
          <a:bodyPr/>
          <a:lstStyle>
            <a:lvl1pPr>
              <a:defRPr/>
            </a:lvl1pPr>
          </a:lstStyle>
          <a:p>
            <a:r>
              <a:rPr lang="it-IT" altLang="ko-KR"/>
              <a:t>Fare clic per modificare lo stile del titolo</a:t>
            </a:r>
            <a:endParaRPr lang="ko-KR" altLang="en-US" dirty="0"/>
          </a:p>
        </p:txBody>
      </p:sp>
      <p:sp>
        <p:nvSpPr>
          <p:cNvPr id="3" name="Text Placeholder 2"/>
          <p:cNvSpPr>
            <a:spLocks noGrp="1"/>
          </p:cNvSpPr>
          <p:nvPr>
            <p:ph type="body" idx="1"/>
          </p:nvPr>
        </p:nvSpPr>
        <p:spPr>
          <a:xfrm>
            <a:off x="457200" y="1428736"/>
            <a:ext cx="4042800" cy="639762"/>
          </a:xfrm>
        </p:spPr>
        <p:txBody>
          <a:bodyPr anchor="b"/>
          <a:lstStyle>
            <a:lvl1pPr marL="0" indent="0">
              <a:buFontTx/>
              <a:buNone/>
              <a:defRPr sz="2400" b="1"/>
            </a:lvl1pPr>
            <a:lvl2pPr marL="457200" indent="0">
              <a:buFontTx/>
              <a:buNone/>
              <a:defRPr sz="2000" b="1"/>
            </a:lvl2pPr>
            <a:lvl3pPr marL="914400" indent="0">
              <a:buFontTx/>
              <a:buNone/>
              <a:defRPr sz="1800" b="1"/>
            </a:lvl3pPr>
            <a:lvl4pPr marL="1371600" indent="0">
              <a:buFontTx/>
              <a:buNone/>
              <a:defRPr sz="1600" b="1"/>
            </a:lvl4pPr>
            <a:lvl5pPr marL="1828800" indent="0">
              <a:buFontTx/>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ltLang="ko-KR"/>
              <a:t>Fare clic per modificare stili del testo dello schema</a:t>
            </a:r>
          </a:p>
          <a:p>
            <a:pPr lvl="1"/>
            <a:r>
              <a:rPr lang="it-IT" altLang="ko-KR"/>
              <a:t>Secondo livello</a:t>
            </a:r>
          </a:p>
          <a:p>
            <a:pPr lvl="2"/>
            <a:r>
              <a:rPr lang="it-IT" altLang="ko-KR"/>
              <a:t>Terzo livello</a:t>
            </a:r>
          </a:p>
          <a:p>
            <a:pPr lvl="3"/>
            <a:r>
              <a:rPr lang="it-IT" altLang="ko-KR"/>
              <a:t>Quarto livello</a:t>
            </a:r>
          </a:p>
          <a:p>
            <a:pPr lvl="4"/>
            <a:r>
              <a:rPr lang="it-IT" altLang="ko-KR"/>
              <a:t>Quinto livello</a:t>
            </a:r>
            <a:endParaRPr lang="ko-KR" dirty="0"/>
          </a:p>
        </p:txBody>
      </p:sp>
      <p:sp>
        <p:nvSpPr>
          <p:cNvPr id="4" name="Content Placeholder 3"/>
          <p:cNvSpPr>
            <a:spLocks noGrp="1"/>
          </p:cNvSpPr>
          <p:nvPr>
            <p:ph sz="half" idx="2"/>
          </p:nvPr>
        </p:nvSpPr>
        <p:spPr>
          <a:xfrm>
            <a:off x="457200" y="2174875"/>
            <a:ext cx="4042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ltLang="ko-KR"/>
              <a:t>Fare clic per modificare stili del testo dello schema</a:t>
            </a:r>
          </a:p>
          <a:p>
            <a:pPr lvl="1"/>
            <a:r>
              <a:rPr lang="it-IT" altLang="ko-KR"/>
              <a:t>Secondo livello</a:t>
            </a:r>
          </a:p>
          <a:p>
            <a:pPr lvl="2"/>
            <a:r>
              <a:rPr lang="it-IT" altLang="ko-KR"/>
              <a:t>Terzo livello</a:t>
            </a:r>
          </a:p>
          <a:p>
            <a:pPr lvl="3"/>
            <a:r>
              <a:rPr lang="it-IT" altLang="ko-KR"/>
              <a:t>Quarto livello</a:t>
            </a:r>
          </a:p>
          <a:p>
            <a:pPr lvl="4"/>
            <a:r>
              <a:rPr lang="it-IT" altLang="ko-KR"/>
              <a:t>Quinto livello</a:t>
            </a:r>
            <a:endParaRPr lang="ko-KR" altLang="en-US" dirty="0"/>
          </a:p>
        </p:txBody>
      </p:sp>
      <p:sp>
        <p:nvSpPr>
          <p:cNvPr id="5" name="Text Placeholder 4"/>
          <p:cNvSpPr>
            <a:spLocks noGrp="1"/>
          </p:cNvSpPr>
          <p:nvPr>
            <p:ph type="body" sz="quarter" idx="3"/>
          </p:nvPr>
        </p:nvSpPr>
        <p:spPr>
          <a:xfrm>
            <a:off x="4643438" y="142873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ltLang="ko-KR"/>
              <a:t>Fare clic per modificare stili del testo dello schema</a:t>
            </a:r>
          </a:p>
          <a:p>
            <a:pPr lvl="1"/>
            <a:r>
              <a:rPr lang="it-IT" altLang="ko-KR"/>
              <a:t>Secondo livello</a:t>
            </a:r>
          </a:p>
          <a:p>
            <a:pPr lvl="2"/>
            <a:r>
              <a:rPr lang="it-IT" altLang="ko-KR"/>
              <a:t>Terzo livello</a:t>
            </a:r>
          </a:p>
          <a:p>
            <a:pPr lvl="3"/>
            <a:r>
              <a:rPr lang="it-IT" altLang="ko-KR"/>
              <a:t>Quarto livello</a:t>
            </a:r>
          </a:p>
          <a:p>
            <a:pPr lvl="4"/>
            <a:r>
              <a:rPr lang="it-IT" altLang="ko-KR"/>
              <a:t>Quinto livello</a:t>
            </a:r>
            <a:endParaRPr lang="ko-KR" dirty="0"/>
          </a:p>
        </p:txBody>
      </p:sp>
      <p:sp>
        <p:nvSpPr>
          <p:cNvPr id="6" name="Content Placeholder 5"/>
          <p:cNvSpPr>
            <a:spLocks noGrp="1"/>
          </p:cNvSpPr>
          <p:nvPr>
            <p:ph sz="quarter" idx="4"/>
          </p:nvPr>
        </p:nvSpPr>
        <p:spPr>
          <a:xfrm>
            <a:off x="4645025" y="2174875"/>
            <a:ext cx="4042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ltLang="ko-KR"/>
              <a:t>Fare clic per modificare stili del testo dello schema</a:t>
            </a:r>
          </a:p>
          <a:p>
            <a:pPr lvl="1"/>
            <a:r>
              <a:rPr lang="it-IT" altLang="ko-KR"/>
              <a:t>Secondo livello</a:t>
            </a:r>
          </a:p>
          <a:p>
            <a:pPr lvl="2"/>
            <a:r>
              <a:rPr lang="it-IT" altLang="ko-KR"/>
              <a:t>Terzo livello</a:t>
            </a:r>
          </a:p>
          <a:p>
            <a:pPr lvl="3"/>
            <a:r>
              <a:rPr lang="it-IT" altLang="ko-KR"/>
              <a:t>Quarto livello</a:t>
            </a:r>
          </a:p>
          <a:p>
            <a:pPr lvl="4"/>
            <a:r>
              <a:rPr lang="it-IT" altLang="ko-KR"/>
              <a:t>Quinto livello</a:t>
            </a:r>
            <a:endParaRPr lang="ko-KR" altLang="en-US" dirty="0"/>
          </a:p>
        </p:txBody>
      </p:sp>
      <p:sp>
        <p:nvSpPr>
          <p:cNvPr id="7" name="Date Placeholder 6"/>
          <p:cNvSpPr>
            <a:spLocks noGrp="1"/>
          </p:cNvSpPr>
          <p:nvPr>
            <p:ph type="dt" sz="half" idx="10"/>
          </p:nvPr>
        </p:nvSpPr>
        <p:spPr/>
        <p:txBody>
          <a:bodyPr/>
          <a:lstStyle/>
          <a:p>
            <a:fld id="{C2CDC4E8-6317-459D-A24F-DB1F22198DF9}" type="datetimeFigureOut">
              <a:rPr lang="en-US" smtClean="0"/>
              <a:t>9/11/2022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02F247-966D-4019-A617-8152913BE700}" type="slidenum">
              <a:rPr lang="en-US" smtClean="0"/>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497218" y="142852"/>
            <a:ext cx="8160978" cy="1143008"/>
          </a:xfrm>
        </p:spPr>
        <p:txBody>
          <a:bodyPr/>
          <a:lstStyle/>
          <a:p>
            <a:r>
              <a:rPr lang="it-IT" altLang="ko-KR"/>
              <a:t>Fare clic per modificare lo stile del titolo</a:t>
            </a:r>
            <a:endParaRPr lang="ko-KR" altLang="en-US" dirty="0"/>
          </a:p>
        </p:txBody>
      </p:sp>
      <p:sp>
        <p:nvSpPr>
          <p:cNvPr id="3" name="Date Placeholder 2"/>
          <p:cNvSpPr>
            <a:spLocks noGrp="1"/>
          </p:cNvSpPr>
          <p:nvPr>
            <p:ph type="dt" sz="half" idx="10"/>
          </p:nvPr>
        </p:nvSpPr>
        <p:spPr/>
        <p:txBody>
          <a:bodyPr/>
          <a:lstStyle/>
          <a:p>
            <a:fld id="{C2CDC4E8-6317-459D-A24F-DB1F22198DF9}" type="datetimeFigureOut">
              <a:rPr lang="en-US" smtClean="0"/>
              <a:t>9/11/2022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02F247-966D-4019-A617-8152913BE700}" type="slidenum">
              <a:rPr lang="en-US" smtClean="0"/>
              <a:t>‹N›</a:t>
            </a:fld>
            <a:endParaRPr lang="en-US"/>
          </a:p>
        </p:txBody>
      </p:sp>
      <p:grpSp>
        <p:nvGrpSpPr>
          <p:cNvPr id="6" name="Group 11"/>
          <p:cNvGrpSpPr/>
          <p:nvPr/>
        </p:nvGrpSpPr>
        <p:grpSpPr>
          <a:xfrm>
            <a:off x="32" y="1355859"/>
            <a:ext cx="9144000" cy="72877"/>
            <a:chOff x="32" y="1142985"/>
            <a:chExt cx="9144000" cy="72877"/>
          </a:xfrm>
        </p:grpSpPr>
        <p:sp>
          <p:nvSpPr>
            <p:cNvPr id="7" name="Rectangle 6"/>
            <p:cNvSpPr/>
            <p:nvPr/>
          </p:nvSpPr>
          <p:spPr>
            <a:xfrm flipH="1">
              <a:off x="32" y="1142985"/>
              <a:ext cx="9144000" cy="72821"/>
            </a:xfrm>
            <a:prstGeom prst="rect">
              <a:avLst/>
            </a:prstGeom>
            <a:solidFill>
              <a:schemeClr val="tx2">
                <a:shade val="50000"/>
              </a:schemeClr>
            </a:soli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ln>
                  <a:noFill/>
                </a:ln>
              </a:endParaRPr>
            </a:p>
          </p:txBody>
        </p:sp>
        <p:grpSp>
          <p:nvGrpSpPr>
            <p:cNvPr id="8" name="Group 7"/>
            <p:cNvGrpSpPr/>
            <p:nvPr/>
          </p:nvGrpSpPr>
          <p:grpSpPr>
            <a:xfrm flipH="1">
              <a:off x="571472" y="1143013"/>
              <a:ext cx="3286149" cy="72849"/>
              <a:chOff x="5429256" y="1214422"/>
              <a:chExt cx="3643338" cy="71438"/>
            </a:xfrm>
          </p:grpSpPr>
          <p:sp>
            <p:nvSpPr>
              <p:cNvPr id="9" name="Rectangle 8"/>
              <p:cNvSpPr/>
              <p:nvPr userDrawn="1"/>
            </p:nvSpPr>
            <p:spPr>
              <a:xfrm>
                <a:off x="6643702" y="1214422"/>
                <a:ext cx="1214446" cy="71438"/>
              </a:xfrm>
              <a:prstGeom prst="rect">
                <a:avLst/>
              </a:prstGeom>
              <a:solidFill>
                <a:schemeClr val="accent2"/>
              </a:soli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p:cNvSpPr/>
              <p:nvPr userDrawn="1"/>
            </p:nvSpPr>
            <p:spPr>
              <a:xfrm>
                <a:off x="7858148" y="1214422"/>
                <a:ext cx="1214446" cy="71438"/>
              </a:xfrm>
              <a:prstGeom prst="rect">
                <a:avLst/>
              </a:prstGeom>
              <a:solidFill>
                <a:schemeClr val="accent3"/>
              </a:soli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10"/>
              <p:cNvSpPr/>
              <p:nvPr userDrawn="1"/>
            </p:nvSpPr>
            <p:spPr>
              <a:xfrm>
                <a:off x="5429256" y="1214422"/>
                <a:ext cx="1214446" cy="71438"/>
              </a:xfrm>
              <a:prstGeom prst="rect">
                <a:avLst/>
              </a:prstGeom>
              <a:solidFill>
                <a:schemeClr val="accent1"/>
              </a:soli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bg>
      <p:bgRef idx="1003">
        <a:schemeClr val="bg2"/>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CDC4E8-6317-459D-A24F-DB1F22198DF9}" type="datetimeFigureOut">
              <a:rPr lang="en-US" smtClean="0"/>
              <a:t>9/11/2022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02F247-966D-4019-A617-8152913BE700}" type="slidenum">
              <a:rPr lang="en-US" smtClean="0"/>
              <a:t>‹N›</a:t>
            </a:fld>
            <a:endParaRPr lang="en-US"/>
          </a:p>
        </p:txBody>
      </p:sp>
      <p:grpSp>
        <p:nvGrpSpPr>
          <p:cNvPr id="5" name="Group 4"/>
          <p:cNvGrpSpPr/>
          <p:nvPr/>
        </p:nvGrpSpPr>
        <p:grpSpPr>
          <a:xfrm>
            <a:off x="0" y="0"/>
            <a:ext cx="9144000" cy="142876"/>
            <a:chOff x="0" y="1214422"/>
            <a:chExt cx="9144000" cy="71438"/>
          </a:xfrm>
        </p:grpSpPr>
        <p:sp>
          <p:nvSpPr>
            <p:cNvPr id="6" name="Rectangle 5"/>
            <p:cNvSpPr/>
            <p:nvPr userDrawn="1"/>
          </p:nvSpPr>
          <p:spPr>
            <a:xfrm>
              <a:off x="0" y="1214422"/>
              <a:ext cx="9144000" cy="71414"/>
            </a:xfrm>
            <a:prstGeom prst="rect">
              <a:avLst/>
            </a:prstGeom>
            <a:solidFill>
              <a:schemeClr val="tx2">
                <a:shade val="50000"/>
              </a:schemeClr>
            </a:soli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7" name="Group 6"/>
            <p:cNvGrpSpPr/>
            <p:nvPr/>
          </p:nvGrpSpPr>
          <p:grpSpPr>
            <a:xfrm>
              <a:off x="5857884" y="1214422"/>
              <a:ext cx="3000396" cy="71438"/>
              <a:chOff x="5429256" y="1214422"/>
              <a:chExt cx="3643338" cy="71438"/>
            </a:xfrm>
          </p:grpSpPr>
          <p:sp>
            <p:nvSpPr>
              <p:cNvPr id="8" name="Rectangle 7"/>
              <p:cNvSpPr/>
              <p:nvPr userDrawn="1"/>
            </p:nvSpPr>
            <p:spPr>
              <a:xfrm>
                <a:off x="6643702" y="1214422"/>
                <a:ext cx="1214446" cy="71438"/>
              </a:xfrm>
              <a:prstGeom prst="rect">
                <a:avLst/>
              </a:prstGeom>
              <a:solidFill>
                <a:schemeClr val="accent2"/>
              </a:soli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userDrawn="1"/>
            </p:nvSpPr>
            <p:spPr>
              <a:xfrm>
                <a:off x="7858148" y="1214422"/>
                <a:ext cx="1214446" cy="71438"/>
              </a:xfrm>
              <a:prstGeom prst="rect">
                <a:avLst/>
              </a:prstGeom>
              <a:solidFill>
                <a:schemeClr val="accent3"/>
              </a:soli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p:cNvSpPr/>
              <p:nvPr userDrawn="1"/>
            </p:nvSpPr>
            <p:spPr>
              <a:xfrm>
                <a:off x="5429256" y="1214422"/>
                <a:ext cx="1214446" cy="71438"/>
              </a:xfrm>
              <a:prstGeom prst="rect">
                <a:avLst/>
              </a:prstGeom>
              <a:solidFill>
                <a:schemeClr val="accent1"/>
              </a:soli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p>
            </p:txBody>
          </p:sp>
        </p:grpSp>
      </p:gr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58204" cy="869934"/>
          </a:xfrm>
        </p:spPr>
        <p:txBody>
          <a:bodyPr anchor="b"/>
          <a:lstStyle>
            <a:lvl1pPr algn="l">
              <a:defRPr sz="2800" b="1"/>
            </a:lvl1pPr>
          </a:lstStyle>
          <a:p>
            <a:r>
              <a:rPr lang="it-IT" altLang="ko-KR"/>
              <a:t>Fare clic per modificare lo stile del titolo</a:t>
            </a:r>
            <a:endParaRPr lang="ko-KR" altLang="en-US" dirty="0"/>
          </a:p>
        </p:txBody>
      </p:sp>
      <p:sp>
        <p:nvSpPr>
          <p:cNvPr id="3" name="Content Placeholder 2"/>
          <p:cNvSpPr>
            <a:spLocks noGrp="1"/>
          </p:cNvSpPr>
          <p:nvPr>
            <p:ph idx="1"/>
          </p:nvPr>
        </p:nvSpPr>
        <p:spPr>
          <a:xfrm>
            <a:off x="3575050" y="1361160"/>
            <a:ext cx="5111750" cy="4765005"/>
          </a:xfrm>
        </p:spPr>
        <p:txBody>
          <a:bodyPr/>
          <a:lstStyle>
            <a:lvl1pPr>
              <a:defRPr sz="2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ltLang="ko-KR"/>
              <a:t>Fare clic per modificare stili del testo dello schema</a:t>
            </a:r>
          </a:p>
          <a:p>
            <a:pPr lvl="1"/>
            <a:r>
              <a:rPr lang="it-IT" altLang="ko-KR"/>
              <a:t>Secondo livello</a:t>
            </a:r>
          </a:p>
          <a:p>
            <a:pPr lvl="2"/>
            <a:r>
              <a:rPr lang="it-IT" altLang="ko-KR"/>
              <a:t>Terzo livello</a:t>
            </a:r>
          </a:p>
          <a:p>
            <a:pPr lvl="3"/>
            <a:r>
              <a:rPr lang="it-IT" altLang="ko-KR"/>
              <a:t>Quarto livello</a:t>
            </a:r>
          </a:p>
          <a:p>
            <a:pPr lvl="4"/>
            <a:r>
              <a:rPr lang="it-IT" altLang="ko-KR"/>
              <a:t>Quinto livello</a:t>
            </a:r>
            <a:endParaRPr lang="ko-KR" altLang="en-US" dirty="0"/>
          </a:p>
        </p:txBody>
      </p:sp>
      <p:sp>
        <p:nvSpPr>
          <p:cNvPr id="4" name="Text Placeholder 3"/>
          <p:cNvSpPr>
            <a:spLocks noGrp="1"/>
          </p:cNvSpPr>
          <p:nvPr>
            <p:ph type="body" sz="half" idx="2"/>
          </p:nvPr>
        </p:nvSpPr>
        <p:spPr>
          <a:xfrm>
            <a:off x="457201" y="1357299"/>
            <a:ext cx="3008313" cy="476886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ltLang="ko-KR"/>
              <a:t>Fare clic per modificare stili del testo dello schema</a:t>
            </a:r>
          </a:p>
          <a:p>
            <a:pPr lvl="1"/>
            <a:r>
              <a:rPr lang="it-IT" altLang="ko-KR"/>
              <a:t>Secondo livello</a:t>
            </a:r>
          </a:p>
          <a:p>
            <a:pPr lvl="2"/>
            <a:r>
              <a:rPr lang="it-IT" altLang="ko-KR"/>
              <a:t>Terzo livello</a:t>
            </a:r>
          </a:p>
          <a:p>
            <a:pPr lvl="3"/>
            <a:r>
              <a:rPr lang="it-IT" altLang="ko-KR"/>
              <a:t>Quarto livello</a:t>
            </a:r>
          </a:p>
          <a:p>
            <a:pPr lvl="4"/>
            <a:r>
              <a:rPr lang="it-IT" altLang="ko-KR"/>
              <a:t>Quinto livello</a:t>
            </a:r>
            <a:endParaRPr lang="ko-KR" dirty="0"/>
          </a:p>
        </p:txBody>
      </p:sp>
      <p:sp>
        <p:nvSpPr>
          <p:cNvPr id="5" name="Date Placeholder 4"/>
          <p:cNvSpPr>
            <a:spLocks noGrp="1"/>
          </p:cNvSpPr>
          <p:nvPr>
            <p:ph type="dt" sz="half" idx="10"/>
          </p:nvPr>
        </p:nvSpPr>
        <p:spPr/>
        <p:txBody>
          <a:bodyPr/>
          <a:lstStyle/>
          <a:p>
            <a:fld id="{C2CDC4E8-6317-459D-A24F-DB1F22198DF9}" type="datetimeFigureOut">
              <a:rPr lang="en-US" smtClean="0"/>
              <a:t>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2F247-966D-4019-A617-8152913BE700}" type="slidenum">
              <a:rPr lang="en-US" smtClean="0"/>
              <a:t>‹N›</a:t>
            </a:fld>
            <a:endParaRPr lang="en-US"/>
          </a:p>
        </p:txBody>
      </p:sp>
      <p:grpSp>
        <p:nvGrpSpPr>
          <p:cNvPr id="8" name="Group 13"/>
          <p:cNvGrpSpPr/>
          <p:nvPr/>
        </p:nvGrpSpPr>
        <p:grpSpPr>
          <a:xfrm>
            <a:off x="32" y="1142985"/>
            <a:ext cx="9144000" cy="72877"/>
            <a:chOff x="32" y="1142985"/>
            <a:chExt cx="9144000" cy="72877"/>
          </a:xfrm>
        </p:grpSpPr>
        <p:sp>
          <p:nvSpPr>
            <p:cNvPr id="9" name="Rectangle 8"/>
            <p:cNvSpPr/>
            <p:nvPr userDrawn="1"/>
          </p:nvSpPr>
          <p:spPr>
            <a:xfrm flipH="1">
              <a:off x="32" y="1142985"/>
              <a:ext cx="9144000" cy="72821"/>
            </a:xfrm>
            <a:prstGeom prst="rect">
              <a:avLst/>
            </a:prstGeom>
            <a:solidFill>
              <a:schemeClr val="tx2">
                <a:shade val="50000"/>
              </a:schemeClr>
            </a:soli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ln>
                  <a:noFill/>
                </a:ln>
              </a:endParaRPr>
            </a:p>
          </p:txBody>
        </p:sp>
        <p:grpSp>
          <p:nvGrpSpPr>
            <p:cNvPr id="10" name="Group 9"/>
            <p:cNvGrpSpPr/>
            <p:nvPr/>
          </p:nvGrpSpPr>
          <p:grpSpPr>
            <a:xfrm flipH="1">
              <a:off x="571472" y="1143013"/>
              <a:ext cx="3286149" cy="72849"/>
              <a:chOff x="5429256" y="1214422"/>
              <a:chExt cx="3643338" cy="71438"/>
            </a:xfrm>
          </p:grpSpPr>
          <p:sp>
            <p:nvSpPr>
              <p:cNvPr id="11" name="Rectangle 10"/>
              <p:cNvSpPr/>
              <p:nvPr userDrawn="1"/>
            </p:nvSpPr>
            <p:spPr>
              <a:xfrm>
                <a:off x="6643702" y="1214422"/>
                <a:ext cx="1214446" cy="71438"/>
              </a:xfrm>
              <a:prstGeom prst="rect">
                <a:avLst/>
              </a:prstGeom>
              <a:solidFill>
                <a:schemeClr val="accent2"/>
              </a:soli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11"/>
              <p:cNvSpPr/>
              <p:nvPr userDrawn="1"/>
            </p:nvSpPr>
            <p:spPr>
              <a:xfrm>
                <a:off x="7858148" y="1214422"/>
                <a:ext cx="1214446" cy="71438"/>
              </a:xfrm>
              <a:prstGeom prst="rect">
                <a:avLst/>
              </a:prstGeom>
              <a:solidFill>
                <a:schemeClr val="accent3"/>
              </a:soli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tangle 12"/>
              <p:cNvSpPr/>
              <p:nvPr userDrawn="1"/>
            </p:nvSpPr>
            <p:spPr>
              <a:xfrm>
                <a:off x="5429256" y="1214422"/>
                <a:ext cx="1214446" cy="71438"/>
              </a:xfrm>
              <a:prstGeom prst="rect">
                <a:avLst/>
              </a:prstGeom>
              <a:solidFill>
                <a:schemeClr val="accent1"/>
              </a:soli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bg>
      <p:bgRef idx="1003">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a:solidFill>
            <a:schemeClr val="accent1">
              <a:shade val="75000"/>
            </a:schemeClr>
          </a:solidFill>
          <a:ln w="12700" cap="sq" cmpd="sng" algn="ctr">
            <a:noFill/>
            <a:prstDash val="solid"/>
          </a:ln>
          <a:scene3d>
            <a:camera prst="perspectiveFront" fov="0">
              <a:rot lat="0" lon="0" rev="0"/>
            </a:camera>
            <a:lightRig rig="contrasting" dir="b"/>
          </a:scene3d>
          <a:sp3d contourW="12700" prstMaterial="softEdge">
            <a:bevelT prst="cross"/>
            <a:contourClr>
              <a:schemeClr val="bg1"/>
            </a:contourClr>
          </a:sp3d>
        </p:spPr>
        <p:style>
          <a:lnRef idx="1">
            <a:schemeClr val="accent6"/>
          </a:lnRef>
          <a:fillRef idx="3">
            <a:schemeClr val="accent6"/>
          </a:fillRef>
          <a:effectRef idx="3">
            <a:schemeClr val="accent6"/>
          </a:effectRef>
          <a:fontRef idx="minor">
            <a:schemeClr val="lt1"/>
          </a:fontRef>
        </p:style>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ltLang="ko-KR"/>
              <a:t>Fare clic sull'icona per inserire un'immagine</a:t>
            </a:r>
            <a:endParaRPr lang="ko-KR" altLang="en-US" dirty="0"/>
          </a:p>
        </p:txBody>
      </p:sp>
      <p:sp>
        <p:nvSpPr>
          <p:cNvPr id="5" name="Date Placeholder 4"/>
          <p:cNvSpPr>
            <a:spLocks noGrp="1"/>
          </p:cNvSpPr>
          <p:nvPr>
            <p:ph type="dt" sz="half" idx="10"/>
          </p:nvPr>
        </p:nvSpPr>
        <p:spPr/>
        <p:txBody>
          <a:bodyPr/>
          <a:lstStyle/>
          <a:p>
            <a:fld id="{C2CDC4E8-6317-459D-A24F-DB1F22198DF9}" type="datetimeFigureOut">
              <a:rPr lang="en-US" smtClean="0"/>
              <a:t>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2F247-966D-4019-A617-8152913BE700}" type="slidenum">
              <a:rPr lang="en-US" smtClean="0"/>
              <a:t>‹N›</a:t>
            </a:fld>
            <a:endParaRPr lang="en-US"/>
          </a:p>
        </p:txBody>
      </p:sp>
      <p:sp useBgFill="1">
        <p:nvSpPr>
          <p:cNvPr id="2" name="Title 1"/>
          <p:cNvSpPr>
            <a:spLocks noGrp="1"/>
          </p:cNvSpPr>
          <p:nvPr>
            <p:ph type="title"/>
          </p:nvPr>
        </p:nvSpPr>
        <p:spPr>
          <a:xfrm>
            <a:off x="1792288" y="4800600"/>
            <a:ext cx="5486400" cy="566738"/>
          </a:xfrm>
          <a:noFill/>
        </p:spPr>
        <p:txBody>
          <a:bodyPr anchor="b"/>
          <a:lstStyle>
            <a:lvl1pPr algn="l">
              <a:defRPr sz="2000" b="1"/>
            </a:lvl1pPr>
          </a:lstStyle>
          <a:p>
            <a:r>
              <a:rPr lang="it-IT" altLang="ko-KR"/>
              <a:t>Fare clic per modificare lo stile del titolo</a:t>
            </a:r>
            <a:endParaRPr lang="ko-KR" alt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ltLang="ko-KR"/>
              <a:t>Fare clic per modificare stili del testo dello schema</a:t>
            </a:r>
          </a:p>
          <a:p>
            <a:pPr lvl="1"/>
            <a:r>
              <a:rPr lang="it-IT" altLang="ko-KR"/>
              <a:t>Secondo livello</a:t>
            </a:r>
          </a:p>
          <a:p>
            <a:pPr lvl="2"/>
            <a:r>
              <a:rPr lang="it-IT" altLang="ko-KR"/>
              <a:t>Terzo livello</a:t>
            </a:r>
          </a:p>
          <a:p>
            <a:pPr lvl="3"/>
            <a:r>
              <a:rPr lang="it-IT" altLang="ko-KR"/>
              <a:t>Quarto livello</a:t>
            </a:r>
          </a:p>
          <a:p>
            <a:pPr lvl="4"/>
            <a:r>
              <a:rPr lang="it-IT" altLang="ko-KR"/>
              <a:t>Quinto livello</a:t>
            </a:r>
            <a:endParaRPr lang="ko-KR" dirty="0"/>
          </a:p>
        </p:txBody>
      </p:sp>
      <p:grpSp>
        <p:nvGrpSpPr>
          <p:cNvPr id="8" name="Group 7"/>
          <p:cNvGrpSpPr/>
          <p:nvPr/>
        </p:nvGrpSpPr>
        <p:grpSpPr>
          <a:xfrm>
            <a:off x="0" y="0"/>
            <a:ext cx="9144000" cy="142876"/>
            <a:chOff x="0" y="1214422"/>
            <a:chExt cx="9144000" cy="71438"/>
          </a:xfrm>
        </p:grpSpPr>
        <p:sp>
          <p:nvSpPr>
            <p:cNvPr id="9" name="Rectangle 8"/>
            <p:cNvSpPr/>
            <p:nvPr userDrawn="1"/>
          </p:nvSpPr>
          <p:spPr>
            <a:xfrm>
              <a:off x="0" y="1214422"/>
              <a:ext cx="9144000" cy="71414"/>
            </a:xfrm>
            <a:prstGeom prst="rect">
              <a:avLst/>
            </a:prstGeom>
            <a:solidFill>
              <a:schemeClr val="tx2">
                <a:shade val="50000"/>
              </a:schemeClr>
            </a:soli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0" name="Group 9"/>
            <p:cNvGrpSpPr/>
            <p:nvPr/>
          </p:nvGrpSpPr>
          <p:grpSpPr>
            <a:xfrm>
              <a:off x="5857884" y="1214422"/>
              <a:ext cx="3000396" cy="71438"/>
              <a:chOff x="5429256" y="1214422"/>
              <a:chExt cx="3643338" cy="71438"/>
            </a:xfrm>
          </p:grpSpPr>
          <p:sp>
            <p:nvSpPr>
              <p:cNvPr id="11" name="Rectangle 10"/>
              <p:cNvSpPr/>
              <p:nvPr userDrawn="1"/>
            </p:nvSpPr>
            <p:spPr>
              <a:xfrm>
                <a:off x="6643702" y="1214422"/>
                <a:ext cx="1214446" cy="71438"/>
              </a:xfrm>
              <a:prstGeom prst="rect">
                <a:avLst/>
              </a:prstGeom>
              <a:solidFill>
                <a:schemeClr val="accent2"/>
              </a:soli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11"/>
              <p:cNvSpPr/>
              <p:nvPr userDrawn="1"/>
            </p:nvSpPr>
            <p:spPr>
              <a:xfrm>
                <a:off x="7858148" y="1214422"/>
                <a:ext cx="1214446" cy="71438"/>
              </a:xfrm>
              <a:prstGeom prst="rect">
                <a:avLst/>
              </a:prstGeom>
              <a:solidFill>
                <a:schemeClr val="accent3"/>
              </a:soli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tangle 12"/>
              <p:cNvSpPr/>
              <p:nvPr userDrawn="1"/>
            </p:nvSpPr>
            <p:spPr>
              <a:xfrm>
                <a:off x="5429256" y="1214422"/>
                <a:ext cx="1214446" cy="71438"/>
              </a:xfrm>
              <a:prstGeom prst="rect">
                <a:avLst/>
              </a:prstGeom>
              <a:solidFill>
                <a:schemeClr val="accent1"/>
              </a:soli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p>
            </p:txBody>
          </p:sp>
        </p:grpSp>
      </p:gr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Rectangle 12"/>
          <p:cNvSpPr/>
          <p:nvPr/>
        </p:nvSpPr>
        <p:spPr>
          <a:xfrm>
            <a:off x="-6826" y="0"/>
            <a:ext cx="9144000" cy="6286520"/>
          </a:xfrm>
          <a:prstGeom prst="rect">
            <a:avLst/>
          </a:prstGeom>
          <a:gradFill flip="none" rotWithShape="1">
            <a:gsLst>
              <a:gs pos="1000">
                <a:schemeClr val="bg2">
                  <a:alpha val="0"/>
                </a:schemeClr>
              </a:gs>
              <a:gs pos="100000">
                <a:schemeClr val="bg1">
                  <a:alpha val="92000"/>
                </a:schemeClr>
              </a:gs>
            </a:gsLst>
            <a:lin ang="16200000" scaled="1"/>
            <a:tileRect/>
          </a:gra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itle Placeholder 1"/>
          <p:cNvSpPr>
            <a:spLocks noGrp="1"/>
          </p:cNvSpPr>
          <p:nvPr>
            <p:ph type="title"/>
          </p:nvPr>
        </p:nvSpPr>
        <p:spPr>
          <a:xfrm>
            <a:off x="497218" y="142852"/>
            <a:ext cx="8160978" cy="1214446"/>
          </a:xfrm>
          <a:prstGeom prst="rect">
            <a:avLst/>
          </a:prstGeom>
        </p:spPr>
        <p:txBody>
          <a:bodyPr vert="horz" rtlCol="0" anchor="ctr">
            <a:normAutofit/>
          </a:bodyPr>
          <a:lstStyle/>
          <a:p>
            <a:r>
              <a:rPr lang="ko-KR" altLang="en-US" dirty="0"/>
              <a:t>Click to edit Master text styles</a:t>
            </a:r>
          </a:p>
        </p:txBody>
      </p:sp>
      <p:sp>
        <p:nvSpPr>
          <p:cNvPr id="3" name="Text Placeholder 2"/>
          <p:cNvSpPr>
            <a:spLocks noGrp="1"/>
          </p:cNvSpPr>
          <p:nvPr>
            <p:ph type="body" idx="1"/>
          </p:nvPr>
        </p:nvSpPr>
        <p:spPr>
          <a:xfrm>
            <a:off x="500034" y="1500174"/>
            <a:ext cx="8186766" cy="4625991"/>
          </a:xfrm>
          <a:prstGeom prst="rect">
            <a:avLst/>
          </a:prstGeom>
        </p:spPr>
        <p:txBody>
          <a:bodyPr vert="horz" rtlCol="0">
            <a:normAutofit/>
          </a:bodyPr>
          <a:lstStyle/>
          <a:p>
            <a:pPr lvl="0"/>
            <a:r>
              <a:rPr lang="it-IT" altLang="ko-KR"/>
              <a:t>Fare clic per modificare stili del testo dello schema</a:t>
            </a:r>
          </a:p>
          <a:p>
            <a:pPr lvl="1"/>
            <a:r>
              <a:rPr lang="it-IT" altLang="ko-KR"/>
              <a:t>Secondo livello</a:t>
            </a:r>
          </a:p>
          <a:p>
            <a:pPr lvl="2"/>
            <a:r>
              <a:rPr lang="it-IT" altLang="ko-KR"/>
              <a:t>Terzo livello</a:t>
            </a:r>
          </a:p>
          <a:p>
            <a:pPr lvl="3"/>
            <a:r>
              <a:rPr lang="it-IT" altLang="ko-KR"/>
              <a:t>Quarto livello</a:t>
            </a:r>
          </a:p>
          <a:p>
            <a:pPr lvl="4"/>
            <a:r>
              <a:rPr lang="it-IT" altLang="ko-KR"/>
              <a:t>Quinto livello</a:t>
            </a:r>
            <a:endParaRPr lang="ko-KR" altLang="en-US" dirty="0"/>
          </a:p>
        </p:txBody>
      </p:sp>
      <p:sp>
        <p:nvSpPr>
          <p:cNvPr id="4" name="Date Placeholder 3"/>
          <p:cNvSpPr>
            <a:spLocks noGrp="1"/>
          </p:cNvSpPr>
          <p:nvPr>
            <p:ph type="dt" sz="half" idx="2"/>
          </p:nvPr>
        </p:nvSpPr>
        <p:spPr>
          <a:xfrm>
            <a:off x="7215206" y="6357960"/>
            <a:ext cx="1490658" cy="365125"/>
          </a:xfrm>
          <a:prstGeom prst="rect">
            <a:avLst/>
          </a:prstGeom>
        </p:spPr>
        <p:txBody>
          <a:bodyPr vert="horz" rtlCol="0" anchor="ctr"/>
          <a:lstStyle>
            <a:lvl1pPr algn="r">
              <a:defRPr sz="1200">
                <a:solidFill>
                  <a:schemeClr val="tx1"/>
                </a:solidFill>
              </a:defRPr>
            </a:lvl1pPr>
          </a:lstStyle>
          <a:p>
            <a:fld id="{C2CDC4E8-6317-459D-A24F-DB1F22198DF9}" type="datetimeFigureOut">
              <a:rPr lang="en-US" smtClean="0"/>
              <a:t>9/11/2022</a:t>
            </a:fld>
            <a:endParaRPr lang="en-US"/>
          </a:p>
        </p:txBody>
      </p:sp>
      <p:sp>
        <p:nvSpPr>
          <p:cNvPr id="5" name="Footer Placeholder 4"/>
          <p:cNvSpPr>
            <a:spLocks noGrp="1"/>
          </p:cNvSpPr>
          <p:nvPr>
            <p:ph type="ftr" sz="quarter" idx="3"/>
          </p:nvPr>
        </p:nvSpPr>
        <p:spPr>
          <a:xfrm>
            <a:off x="2928926" y="6357958"/>
            <a:ext cx="2895600" cy="365125"/>
          </a:xfrm>
          <a:prstGeom prst="rect">
            <a:avLst/>
          </a:prstGeom>
        </p:spPr>
        <p:txBody>
          <a:bodyPr vert="horz" rtlCol="0" anchor="ctr"/>
          <a:lstStyle>
            <a:lvl1pPr algn="ctr">
              <a:defRPr sz="1200">
                <a:solidFill>
                  <a:schemeClr val="tx1"/>
                </a:solidFill>
              </a:defRPr>
            </a:lvl1pPr>
          </a:lstStyle>
          <a:p>
            <a:endParaRPr lang="en-US"/>
          </a:p>
        </p:txBody>
      </p:sp>
      <p:sp>
        <p:nvSpPr>
          <p:cNvPr id="6" name="Slide Number Placeholder 5"/>
          <p:cNvSpPr>
            <a:spLocks noGrp="1"/>
          </p:cNvSpPr>
          <p:nvPr>
            <p:ph type="sldNum" sz="quarter" idx="4"/>
          </p:nvPr>
        </p:nvSpPr>
        <p:spPr>
          <a:xfrm>
            <a:off x="500034" y="6357960"/>
            <a:ext cx="1571636" cy="365125"/>
          </a:xfrm>
          <a:prstGeom prst="rect">
            <a:avLst/>
          </a:prstGeom>
        </p:spPr>
        <p:txBody>
          <a:bodyPr vert="horz" rtlCol="0" anchor="ctr"/>
          <a:lstStyle>
            <a:lvl1pPr algn="l">
              <a:defRPr sz="1200">
                <a:solidFill>
                  <a:schemeClr val="tx1"/>
                </a:solidFill>
              </a:defRPr>
            </a:lvl1pPr>
          </a:lstStyle>
          <a:p>
            <a:fld id="{3A02F247-966D-4019-A617-8152913BE700}" type="slidenum">
              <a:rPr lang="en-US" smtClean="0"/>
              <a:t>‹N›</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1" hangingPunct="1">
        <a:spcBef>
          <a:spcPct val="0"/>
        </a:spcBef>
        <a:buNone/>
        <a:defRPr sz="4400" b="0" i="0" kern="1200" spc="50" baseline="0">
          <a:ln w="6350">
            <a:noFill/>
          </a:ln>
          <a:solidFill>
            <a:schemeClr val="bg1"/>
          </a:solidFill>
          <a:effectLst>
            <a:glow rad="101600">
              <a:schemeClr val="tx2"/>
            </a:glow>
          </a:effectLst>
          <a:latin typeface="Gill Sans MT"/>
          <a:ea typeface="맑은 고딕"/>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1" latinLnBrk="1" hangingPunct="1">
        <a:spcBef>
          <a:spcPct val="20000"/>
        </a:spcBef>
        <a:buClr>
          <a:schemeClr val="tx2"/>
        </a:buClr>
        <a:buSzPct val="68000"/>
        <a:buFont typeface="Wingdings 2"/>
        <a:buChar char=""/>
        <a:defRPr sz="3200" kern="1200" baseline="0">
          <a:solidFill>
            <a:schemeClr val="tx1"/>
          </a:solidFill>
          <a:latin typeface="Gill Sans MT"/>
          <a:ea typeface="맑은 고딕"/>
          <a:cs typeface="Gill Sans MT"/>
        </a:defRPr>
      </a:lvl1pPr>
      <a:lvl2pPr marL="742950" indent="-285750" algn="l" rtl="0" eaLnBrk="1" latinLnBrk="1" hangingPunct="1">
        <a:spcBef>
          <a:spcPct val="20000"/>
        </a:spcBef>
        <a:buClr>
          <a:schemeClr val="accent4"/>
        </a:buClr>
        <a:buSzPct val="60000"/>
        <a:buFont typeface="Wingdings 2"/>
        <a:buChar char=""/>
        <a:defRPr sz="2800" kern="1200" baseline="0">
          <a:solidFill>
            <a:schemeClr val="tx1"/>
          </a:solidFill>
          <a:latin typeface="Gill Sans MT"/>
          <a:ea typeface="맑은 고딕"/>
          <a:cs typeface="Gill Sans MT"/>
        </a:defRPr>
      </a:lvl2pPr>
      <a:lvl3pPr marL="1143000" indent="-228600" algn="l" rtl="0" eaLnBrk="1" latinLnBrk="1" hangingPunct="1">
        <a:spcBef>
          <a:spcPct val="20000"/>
        </a:spcBef>
        <a:buClr>
          <a:schemeClr val="accent5"/>
        </a:buClr>
        <a:buSzPct val="57000"/>
        <a:buFont typeface="Wingdings 2"/>
        <a:buChar char="¦"/>
        <a:defRPr sz="2600" kern="1200" baseline="0">
          <a:solidFill>
            <a:schemeClr val="tx1"/>
          </a:solidFill>
          <a:latin typeface="Gill Sans MT"/>
          <a:ea typeface="맑은 고딕"/>
          <a:cs typeface="Gill Sans MT"/>
        </a:defRPr>
      </a:lvl3pPr>
      <a:lvl4pPr marL="1600200" indent="-228600" algn="l" rtl="0" eaLnBrk="1" latinLnBrk="1" hangingPunct="1">
        <a:spcBef>
          <a:spcPct val="20000"/>
        </a:spcBef>
        <a:buClr>
          <a:schemeClr val="accent3"/>
        </a:buClr>
        <a:buSzPct val="53000"/>
        <a:buFont typeface="Wingdings 2"/>
        <a:buChar char="¢"/>
        <a:defRPr sz="2400" kern="1200" baseline="0">
          <a:solidFill>
            <a:schemeClr val="tx1"/>
          </a:solidFill>
          <a:latin typeface="Gill Sans MT"/>
          <a:ea typeface="맑은 고딕"/>
          <a:cs typeface="Gill Sans MT"/>
        </a:defRPr>
      </a:lvl4pPr>
      <a:lvl5pPr marL="2057400" indent="-228600" algn="l" rtl="0" eaLnBrk="1" latinLnBrk="1" hangingPunct="1">
        <a:spcBef>
          <a:spcPct val="20000"/>
        </a:spcBef>
        <a:buClr>
          <a:schemeClr val="accent6"/>
        </a:buClr>
        <a:buSzPct val="50000"/>
        <a:buFont typeface="Wingdings 2"/>
        <a:buChar char="¥"/>
        <a:defRPr sz="2200" kern="1200" baseline="0">
          <a:solidFill>
            <a:schemeClr val="tx1"/>
          </a:solidFill>
          <a:latin typeface="Gill Sans MT"/>
          <a:ea typeface="맑은 고딕"/>
          <a:cs typeface="Gill Sans MT"/>
        </a:defRPr>
      </a:lvl5pPr>
      <a:lvl6pPr marL="2514600" indent="-228600" algn="l" rtl="0" eaLnBrk="1" latinLnBrk="1" hangingPunct="1">
        <a:spcBef>
          <a:spcPct val="20000"/>
        </a:spcBef>
        <a:buClr>
          <a:schemeClr val="accent2">
            <a:tint val="40000"/>
          </a:schemeClr>
        </a:buClr>
        <a:buSzPct val="47000"/>
        <a:buFont typeface="Wingdings 2"/>
        <a:buChar char="¤"/>
        <a:defRPr sz="2000" kern="1200">
          <a:solidFill>
            <a:schemeClr val="tx1"/>
          </a:solidFill>
          <a:latin typeface="+mn-lt"/>
          <a:ea typeface="+mn-ea"/>
          <a:cs typeface="+mn-cs"/>
        </a:defRPr>
      </a:lvl6pPr>
      <a:lvl7pPr marL="2971800" indent="-228600" algn="l" rtl="0" eaLnBrk="1" latinLnBrk="1" hangingPunct="1">
        <a:spcBef>
          <a:spcPct val="20000"/>
        </a:spcBef>
        <a:buClr>
          <a:schemeClr val="accent1">
            <a:shade val="75000"/>
          </a:schemeClr>
        </a:buClr>
        <a:buSzPct val="43000"/>
        <a:buFont typeface="Wingdings 2"/>
        <a:buChar char="¦"/>
        <a:defRPr sz="1800" kern="1200">
          <a:solidFill>
            <a:schemeClr val="tx1"/>
          </a:solidFill>
          <a:latin typeface="+mn-lt"/>
          <a:ea typeface="+mn-ea"/>
          <a:cs typeface="+mn-cs"/>
        </a:defRPr>
      </a:lvl7pPr>
      <a:lvl8pPr marL="3429000" indent="-228600" algn="l" rtl="0" eaLnBrk="1" latinLnBrk="1" hangingPunct="1">
        <a:spcBef>
          <a:spcPct val="20000"/>
        </a:spcBef>
        <a:buClr>
          <a:schemeClr val="accent3"/>
        </a:buClr>
        <a:buSzPct val="40000"/>
        <a:buFont typeface="Wingdings 2"/>
        <a:buChar char="¢"/>
        <a:defRPr sz="1600" kern="1200">
          <a:solidFill>
            <a:schemeClr val="tx1"/>
          </a:solidFill>
          <a:latin typeface="+mn-lt"/>
          <a:ea typeface="+mn-ea"/>
          <a:cs typeface="+mn-cs"/>
        </a:defRPr>
      </a:lvl8pPr>
      <a:lvl9pPr marL="3886200" indent="-228600" algn="l" rtl="0" eaLnBrk="1" latinLnBrk="1" hangingPunct="1">
        <a:spcBef>
          <a:spcPct val="20000"/>
        </a:spcBef>
        <a:buClr>
          <a:schemeClr val="bg2">
            <a:tint val="60000"/>
          </a:schemeClr>
        </a:buClr>
        <a:buSzPct val="40000"/>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tteo.giuliani@polimi.it" TargetMode="External"/><Relationship Id="rId2" Type="http://schemas.openxmlformats.org/officeDocument/2006/relationships/hyperlink" Target="mailto:giorgio.guariso@polimi.it" TargetMode="External"/><Relationship Id="rId1" Type="http://schemas.openxmlformats.org/officeDocument/2006/relationships/slideLayout" Target="../slideLayouts/slideLayout2.xml"/><Relationship Id="rId5" Type="http://schemas.openxmlformats.org/officeDocument/2006/relationships/hyperlink" Target="https://guariso.faculty.polimi.it/attivita-didatticaAESA1.pdf" TargetMode="External"/><Relationship Id="rId4" Type="http://schemas.openxmlformats.org/officeDocument/2006/relationships/hyperlink" Target="https://guariso.faculty.polimi.it/studentiAESA1.pd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youtu.be/0XTBYMfZyrM"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1.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12.wmf"/></Relationships>
</file>

<file path=ppt/slides/_rels/slide27.xml.rels><?xml version="1.0" encoding="UTF-8" standalone="yes"?>
<Relationships xmlns="http://schemas.openxmlformats.org/package/2006/relationships"><Relationship Id="rId2" Type="http://schemas.openxmlformats.org/officeDocument/2006/relationships/hyperlink" Target="https://www.eea.europa.eu/publications/environmental-indicator-report-2018"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hyperlink" Target="https://sdgs.un.org/goals/goal13" TargetMode="External"/><Relationship Id="rId3" Type="http://schemas.openxmlformats.org/officeDocument/2006/relationships/hyperlink" Target="https://sdgs.un.org/goals/goal6" TargetMode="External"/><Relationship Id="rId7" Type="http://schemas.openxmlformats.org/officeDocument/2006/relationships/hyperlink" Target="https://sdgs.un.org/goals/goal15" TargetMode="External"/><Relationship Id="rId2" Type="http://schemas.openxmlformats.org/officeDocument/2006/relationships/hyperlink" Target="https://www11.ceda.polimi.it/schedaincarico/schedaincarico/controller/scheda_pubblica/SchedaPublic.do?&amp;evn_default=evento&amp;c_classe=789409&amp;polij_device_category=DESKTOP&amp;__pj0=0&amp;__pj1=297bb941b783321dcdaeb37c80916619" TargetMode="External"/><Relationship Id="rId1" Type="http://schemas.openxmlformats.org/officeDocument/2006/relationships/slideLayout" Target="../slideLayouts/slideLayout2.xml"/><Relationship Id="rId6" Type="http://schemas.openxmlformats.org/officeDocument/2006/relationships/hyperlink" Target="https://sdgs.un.org/goals/goal7" TargetMode="External"/><Relationship Id="rId5" Type="http://schemas.openxmlformats.org/officeDocument/2006/relationships/hyperlink" Target="https://sdgs.un.org/goals/goal11" TargetMode="External"/><Relationship Id="rId4" Type="http://schemas.openxmlformats.org/officeDocument/2006/relationships/hyperlink" Target="https://sdgs.un.org/goals/goal2" TargetMode="External"/><Relationship Id="rId9" Type="http://schemas.openxmlformats.org/officeDocument/2006/relationships/hyperlink" Target="https://sdgs.un.org/goals/goal1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a:t>Advanced Environmental </a:t>
            </a:r>
            <a:br>
              <a:rPr lang="en-US" dirty="0"/>
            </a:br>
            <a:r>
              <a:rPr lang="en-US" dirty="0"/>
              <a:t>Systems Analysis (AESA) </a:t>
            </a:r>
            <a:r>
              <a:rPr lang="en-US" sz="3600" dirty="0"/>
              <a:t>I.C. 10 credits</a:t>
            </a:r>
          </a:p>
        </p:txBody>
      </p:sp>
      <p:sp>
        <p:nvSpPr>
          <p:cNvPr id="3" name="Segnaposto contenuto 2"/>
          <p:cNvSpPr>
            <a:spLocks noGrp="1"/>
          </p:cNvSpPr>
          <p:nvPr>
            <p:ph idx="1"/>
          </p:nvPr>
        </p:nvSpPr>
        <p:spPr>
          <a:xfrm>
            <a:off x="467544" y="1988840"/>
            <a:ext cx="8464454" cy="4377668"/>
          </a:xfrm>
        </p:spPr>
        <p:txBody>
          <a:bodyPr>
            <a:normAutofit fontScale="85000" lnSpcReduction="20000"/>
          </a:bodyPr>
          <a:lstStyle/>
          <a:p>
            <a:r>
              <a:rPr lang="en-US" dirty="0"/>
              <a:t>1</a:t>
            </a:r>
            <a:r>
              <a:rPr lang="en-US" baseline="30000" dirty="0"/>
              <a:t>st</a:t>
            </a:r>
            <a:r>
              <a:rPr lang="en-US" dirty="0"/>
              <a:t> MOD: Giorgio Guariso, DEIB, Building 20,Office 201, 2</a:t>
            </a:r>
            <a:r>
              <a:rPr lang="en-US" baseline="30000" dirty="0"/>
              <a:t>nd</a:t>
            </a:r>
            <a:r>
              <a:rPr lang="en-US" dirty="0"/>
              <a:t> floor. From Sep 12 to Oct 25</a:t>
            </a:r>
          </a:p>
          <a:p>
            <a:pPr marL="361950" indent="0">
              <a:buNone/>
            </a:pPr>
            <a:r>
              <a:rPr lang="en-US" dirty="0"/>
              <a:t>Tel. 02 2399 3559, </a:t>
            </a:r>
            <a:r>
              <a:rPr lang="en-US" dirty="0">
                <a:hlinkClick r:id="rId2"/>
              </a:rPr>
              <a:t>giorgio.guariso@polimi.it</a:t>
            </a:r>
            <a:endParaRPr lang="en-US" dirty="0"/>
          </a:p>
          <a:p>
            <a:pPr marL="361950" indent="0">
              <a:buNone/>
            </a:pPr>
            <a:endParaRPr lang="en-US" dirty="0"/>
          </a:p>
          <a:p>
            <a:r>
              <a:rPr lang="en-US" dirty="0"/>
              <a:t>2</a:t>
            </a:r>
            <a:r>
              <a:rPr lang="en-US" baseline="30000" dirty="0"/>
              <a:t>nd</a:t>
            </a:r>
            <a:r>
              <a:rPr lang="en-US" dirty="0"/>
              <a:t> MOD: Matteo Giuliani, DEIB, Building 21, Office 2.13, 2</a:t>
            </a:r>
            <a:r>
              <a:rPr lang="en-US" baseline="30000" dirty="0"/>
              <a:t>nd</a:t>
            </a:r>
            <a:r>
              <a:rPr lang="en-US" dirty="0"/>
              <a:t> floor. From Oct 26 to Dec 21</a:t>
            </a:r>
          </a:p>
          <a:p>
            <a:pPr marL="361950" indent="0">
              <a:buNone/>
            </a:pPr>
            <a:r>
              <a:rPr lang="en-US" dirty="0"/>
              <a:t>Tel. 02 2399 9040, </a:t>
            </a:r>
            <a:r>
              <a:rPr lang="en-US" dirty="0">
                <a:hlinkClick r:id="rId3"/>
              </a:rPr>
              <a:t>matteo.giuliani@polimi.it</a:t>
            </a:r>
            <a:endParaRPr lang="en-US" dirty="0"/>
          </a:p>
          <a:p>
            <a:pPr marL="361950" indent="0">
              <a:buNone/>
            </a:pPr>
            <a:endParaRPr lang="en-US" dirty="0"/>
          </a:p>
          <a:p>
            <a:pPr marL="0" indent="0">
              <a:buNone/>
            </a:pPr>
            <a:r>
              <a:rPr lang="en-US" i="1" dirty="0"/>
              <a:t>The course is about 30+30 hours lectures plus about </a:t>
            </a:r>
            <a:br>
              <a:rPr lang="en-US" i="1" dirty="0"/>
            </a:br>
            <a:r>
              <a:rPr lang="en-US" i="1" dirty="0"/>
              <a:t>20+20 hours practice. </a:t>
            </a:r>
          </a:p>
          <a:p>
            <a:pPr marL="0" indent="0">
              <a:buNone/>
            </a:pPr>
            <a:r>
              <a:rPr lang="en-US" i="1" dirty="0">
                <a:hlinkClick r:id="rId4"/>
              </a:rPr>
              <a:t>Syllabus (1</a:t>
            </a:r>
            <a:r>
              <a:rPr lang="en-US" i="1" baseline="30000" dirty="0">
                <a:hlinkClick r:id="rId4"/>
              </a:rPr>
              <a:t>st</a:t>
            </a:r>
            <a:r>
              <a:rPr lang="en-US" i="1" dirty="0">
                <a:hlinkClick r:id="rId4"/>
              </a:rPr>
              <a:t> module) </a:t>
            </a:r>
            <a:r>
              <a:rPr lang="en-US" i="1" dirty="0"/>
              <a:t>.</a:t>
            </a:r>
            <a:r>
              <a:rPr lang="en-US" i="1" dirty="0">
                <a:hlinkClick r:id="rId5"/>
              </a:rPr>
              <a:t>Tentative program (1</a:t>
            </a:r>
            <a:r>
              <a:rPr lang="en-US" i="1" baseline="30000" dirty="0">
                <a:hlinkClick r:id="rId5"/>
              </a:rPr>
              <a:t>st</a:t>
            </a:r>
            <a:r>
              <a:rPr lang="en-US" i="1" dirty="0">
                <a:hlinkClick r:id="rId5"/>
              </a:rPr>
              <a:t> module). </a:t>
            </a:r>
            <a:endParaRPr lang="en-US" i="1" dirty="0"/>
          </a:p>
        </p:txBody>
      </p:sp>
    </p:spTree>
    <p:extLst>
      <p:ext uri="{BB962C8B-B14F-4D97-AF65-F5344CB8AC3E}">
        <p14:creationId xmlns:p14="http://schemas.microsoft.com/office/powerpoint/2010/main" val="3263133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48680"/>
            <a:ext cx="3565773" cy="2362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70085"/>
            <a:ext cx="4051349" cy="2719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3356992"/>
            <a:ext cx="4079924" cy="2783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3501474"/>
            <a:ext cx="3707035" cy="2494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9789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40BB2DFF-FC39-4018-812E-72F48723E788}"/>
              </a:ext>
            </a:extLst>
          </p:cNvPr>
          <p:cNvPicPr>
            <a:picLocks noChangeAspect="1"/>
          </p:cNvPicPr>
          <p:nvPr/>
        </p:nvPicPr>
        <p:blipFill rotWithShape="1">
          <a:blip r:embed="rId2"/>
          <a:srcRect l="4826" t="46036" r="16946"/>
          <a:stretch/>
        </p:blipFill>
        <p:spPr>
          <a:xfrm>
            <a:off x="764018" y="1238334"/>
            <a:ext cx="7615963" cy="4381332"/>
          </a:xfrm>
          <a:prstGeom prst="rect">
            <a:avLst/>
          </a:prstGeom>
        </p:spPr>
      </p:pic>
    </p:spTree>
    <p:extLst>
      <p:ext uri="{BB962C8B-B14F-4D97-AF65-F5344CB8AC3E}">
        <p14:creationId xmlns:p14="http://schemas.microsoft.com/office/powerpoint/2010/main" val="172865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7218" y="332656"/>
            <a:ext cx="8160978" cy="837876"/>
          </a:xfrm>
        </p:spPr>
        <p:txBody>
          <a:bodyPr>
            <a:normAutofit/>
          </a:bodyPr>
          <a:lstStyle/>
          <a:p>
            <a:r>
              <a:rPr lang="en-US" sz="4000" dirty="0"/>
              <a:t>State</a:t>
            </a:r>
          </a:p>
        </p:txBody>
      </p:sp>
      <p:sp>
        <p:nvSpPr>
          <p:cNvPr id="5" name="Rettangolo 4"/>
          <p:cNvSpPr/>
          <p:nvPr/>
        </p:nvSpPr>
        <p:spPr>
          <a:xfrm>
            <a:off x="683568" y="1593506"/>
            <a:ext cx="7704856" cy="1200329"/>
          </a:xfrm>
          <a:prstGeom prst="rect">
            <a:avLst/>
          </a:prstGeom>
        </p:spPr>
        <p:txBody>
          <a:bodyPr wrap="square">
            <a:spAutoFit/>
          </a:bodyPr>
          <a:lstStyle/>
          <a:p>
            <a:r>
              <a:rPr lang="en-US" sz="3600" dirty="0"/>
              <a:t>“</a:t>
            </a:r>
            <a:r>
              <a:rPr lang="en-GB" sz="3600" dirty="0"/>
              <a:t>Condition of different environmental compartments and systems</a:t>
            </a:r>
            <a:r>
              <a:rPr lang="en-US" sz="2400" dirty="0"/>
              <a:t>”</a:t>
            </a:r>
          </a:p>
        </p:txBody>
      </p:sp>
      <p:sp>
        <p:nvSpPr>
          <p:cNvPr id="7" name="CasellaDiTesto 6"/>
          <p:cNvSpPr txBox="1"/>
          <p:nvPr/>
        </p:nvSpPr>
        <p:spPr>
          <a:xfrm>
            <a:off x="683568" y="2852936"/>
            <a:ext cx="7560840" cy="4093428"/>
          </a:xfrm>
          <a:prstGeom prst="rect">
            <a:avLst/>
          </a:prstGeom>
          <a:noFill/>
        </p:spPr>
        <p:txBody>
          <a:bodyPr wrap="square" rtlCol="0">
            <a:spAutoFit/>
          </a:bodyPr>
          <a:lstStyle/>
          <a:p>
            <a:pPr marL="285750" indent="-285750">
              <a:buFont typeface="Wingdings" panose="05000000000000000000" pitchFamily="2" charset="2"/>
              <a:buChar char="§"/>
            </a:pPr>
            <a:r>
              <a:rPr lang="en-US" sz="2000" dirty="0"/>
              <a:t>Normally easy to measure in a single spot (monitoring)</a:t>
            </a:r>
          </a:p>
          <a:p>
            <a:pPr marL="285750" lvl="0" indent="-285750">
              <a:buFont typeface="Wingdings" panose="05000000000000000000" pitchFamily="2" charset="2"/>
              <a:buChar char="§"/>
            </a:pPr>
            <a:r>
              <a:rPr lang="en-US" sz="2000" dirty="0">
                <a:solidFill>
                  <a:srgbClr val="000000"/>
                </a:solidFill>
              </a:rPr>
              <a:t>Often measured by variables (mostly called “concentration”) at a specific point in time and space, by specific gauges.</a:t>
            </a:r>
          </a:p>
          <a:p>
            <a:pPr marL="285750" indent="-285750">
              <a:buFont typeface="Wingdings" panose="05000000000000000000" pitchFamily="2" charset="2"/>
              <a:buChar char="§"/>
            </a:pPr>
            <a:r>
              <a:rPr lang="en-US" sz="2000" dirty="0"/>
              <a:t>More difficult to evaluate at a territorial level (indicator) and as an overall environmental condition (several indicators </a:t>
            </a:r>
            <a:r>
              <a:rPr lang="en-US" sz="2000" dirty="0">
                <a:sym typeface="Symbol"/>
              </a:rPr>
              <a:t></a:t>
            </a:r>
            <a:r>
              <a:rPr lang="en-US" sz="2000" dirty="0"/>
              <a:t> index)</a:t>
            </a:r>
          </a:p>
          <a:p>
            <a:pPr marL="285750" indent="-285750">
              <a:buFont typeface="Wingdings" panose="05000000000000000000" pitchFamily="2" charset="2"/>
              <a:buChar char="§"/>
            </a:pPr>
            <a:r>
              <a:rPr lang="en-US" sz="2000" dirty="0"/>
              <a:t>Examples: BOD or TOC or pathogens concentration, Ozone peaks, number of days with PM2.5 above a threshold,...</a:t>
            </a:r>
          </a:p>
          <a:p>
            <a:pPr marL="285750" indent="-285750">
              <a:buFont typeface="Wingdings" panose="05000000000000000000" pitchFamily="2" charset="2"/>
              <a:buChar char="§"/>
            </a:pPr>
            <a:r>
              <a:rPr lang="en-US" sz="2000" dirty="0"/>
              <a:t>Leading to significant variations of IMPACTS</a:t>
            </a:r>
          </a:p>
          <a:p>
            <a:pPr marL="285750" lvl="0" indent="-285750">
              <a:buFont typeface="Wingdings" panose="05000000000000000000" pitchFamily="2" charset="2"/>
              <a:buChar char="§"/>
            </a:pPr>
            <a:r>
              <a:rPr lang="en-US" sz="2000" dirty="0">
                <a:solidFill>
                  <a:srgbClr val="000000"/>
                </a:solidFill>
              </a:rPr>
              <a:t>Inducing their changes (RESPONSE) requires large and expensive technical tools (the pollutants are already in the environment) e.g.  collection and treatment of wastes; aerators; PM fixing trees.</a:t>
            </a:r>
          </a:p>
          <a:p>
            <a:pPr marL="285750" indent="-285750">
              <a:buFont typeface="Wingdings" panose="05000000000000000000" pitchFamily="2" charset="2"/>
              <a:buChar char="§"/>
            </a:pPr>
            <a:endParaRPr lang="en-US" sz="2000" dirty="0"/>
          </a:p>
          <a:p>
            <a:pPr marL="285750" indent="-285750">
              <a:buFont typeface="Wingdings" panose="05000000000000000000" pitchFamily="2" charset="2"/>
              <a:buChar char="§"/>
            </a:pPr>
            <a:endParaRPr lang="en-US" sz="2000" dirty="0"/>
          </a:p>
        </p:txBody>
      </p:sp>
    </p:spTree>
    <p:extLst>
      <p:ext uri="{BB962C8B-B14F-4D97-AF65-F5344CB8AC3E}">
        <p14:creationId xmlns:p14="http://schemas.microsoft.com/office/powerpoint/2010/main" val="1875465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40BB2DFF-FC39-4018-812E-72F48723E788}"/>
              </a:ext>
            </a:extLst>
          </p:cNvPr>
          <p:cNvPicPr>
            <a:picLocks noChangeAspect="1"/>
          </p:cNvPicPr>
          <p:nvPr/>
        </p:nvPicPr>
        <p:blipFill rotWithShape="1">
          <a:blip r:embed="rId2"/>
          <a:srcRect l="4826" t="46036" r="16946"/>
          <a:stretch/>
        </p:blipFill>
        <p:spPr>
          <a:xfrm>
            <a:off x="764018" y="1238334"/>
            <a:ext cx="7615963" cy="4381332"/>
          </a:xfrm>
          <a:prstGeom prst="rect">
            <a:avLst/>
          </a:prstGeom>
        </p:spPr>
      </p:pic>
    </p:spTree>
    <p:extLst>
      <p:ext uri="{BB962C8B-B14F-4D97-AF65-F5344CB8AC3E}">
        <p14:creationId xmlns:p14="http://schemas.microsoft.com/office/powerpoint/2010/main" val="2212425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7218" y="332656"/>
            <a:ext cx="8160978" cy="837876"/>
          </a:xfrm>
        </p:spPr>
        <p:txBody>
          <a:bodyPr>
            <a:normAutofit/>
          </a:bodyPr>
          <a:lstStyle/>
          <a:p>
            <a:r>
              <a:rPr lang="en-US" sz="4000" dirty="0"/>
              <a:t>Impact(s)</a:t>
            </a:r>
          </a:p>
        </p:txBody>
      </p:sp>
      <p:sp>
        <p:nvSpPr>
          <p:cNvPr id="5" name="Rettangolo 4"/>
          <p:cNvSpPr/>
          <p:nvPr/>
        </p:nvSpPr>
        <p:spPr>
          <a:xfrm>
            <a:off x="395536" y="1484784"/>
            <a:ext cx="8496944" cy="1754326"/>
          </a:xfrm>
          <a:prstGeom prst="rect">
            <a:avLst/>
          </a:prstGeom>
        </p:spPr>
        <p:txBody>
          <a:bodyPr wrap="square">
            <a:spAutoFit/>
          </a:bodyPr>
          <a:lstStyle/>
          <a:p>
            <a:r>
              <a:rPr lang="en-US" sz="3600" dirty="0"/>
              <a:t>“</a:t>
            </a:r>
            <a:r>
              <a:rPr lang="en-GB" sz="3600" dirty="0"/>
              <a:t>Any alteration of conditions, adverse or beneficial, caused or induced by the variation of the state of the environment”</a:t>
            </a:r>
            <a:endParaRPr lang="en-US" sz="2400" dirty="0"/>
          </a:p>
        </p:txBody>
      </p:sp>
      <p:sp>
        <p:nvSpPr>
          <p:cNvPr id="7" name="CasellaDiTesto 6"/>
          <p:cNvSpPr txBox="1"/>
          <p:nvPr/>
        </p:nvSpPr>
        <p:spPr>
          <a:xfrm>
            <a:off x="683568" y="3406104"/>
            <a:ext cx="7560840" cy="3477875"/>
          </a:xfrm>
          <a:prstGeom prst="rect">
            <a:avLst/>
          </a:prstGeom>
          <a:noFill/>
        </p:spPr>
        <p:txBody>
          <a:bodyPr wrap="square" rtlCol="0">
            <a:spAutoFit/>
          </a:bodyPr>
          <a:lstStyle/>
          <a:p>
            <a:pPr marL="285750" indent="-285750">
              <a:buFont typeface="Wingdings" panose="05000000000000000000" pitchFamily="2" charset="2"/>
              <a:buChar char="§"/>
            </a:pPr>
            <a:r>
              <a:rPr lang="en-US" sz="2000" dirty="0"/>
              <a:t>Normally related to some territorial entity (NUTS 2, NUTS 3)</a:t>
            </a:r>
          </a:p>
          <a:p>
            <a:pPr marL="285750" indent="-285750">
              <a:buFont typeface="Wingdings" panose="05000000000000000000" pitchFamily="2" charset="2"/>
              <a:buChar char="§"/>
            </a:pPr>
            <a:r>
              <a:rPr lang="en-US" sz="2000" dirty="0"/>
              <a:t>Requiring some kind of RESPONSE(S)</a:t>
            </a:r>
          </a:p>
          <a:p>
            <a:pPr marL="285750" indent="-285750">
              <a:buFont typeface="Wingdings" panose="05000000000000000000" pitchFamily="2" charset="2"/>
              <a:buChar char="§"/>
            </a:pPr>
            <a:r>
              <a:rPr lang="en-US" sz="2000" dirty="0"/>
              <a:t>May be measured in several different ways in different sectors</a:t>
            </a:r>
          </a:p>
          <a:p>
            <a:pPr marL="285750" indent="-285750">
              <a:buFont typeface="Wingdings" panose="05000000000000000000" pitchFamily="2" charset="2"/>
              <a:buChar char="§"/>
            </a:pPr>
            <a:r>
              <a:rPr lang="en-US" sz="2000" dirty="0"/>
              <a:t>Examples: number of cases, area acidified, loss of vegetation, reduction of species, monetary damage,..</a:t>
            </a:r>
          </a:p>
          <a:p>
            <a:pPr marL="285750" lvl="0" indent="-285750">
              <a:buFont typeface="Wingdings" panose="05000000000000000000" pitchFamily="2" charset="2"/>
              <a:buChar char="§"/>
            </a:pPr>
            <a:r>
              <a:rPr lang="en-US" sz="2000" dirty="0">
                <a:solidFill>
                  <a:srgbClr val="000000"/>
                </a:solidFill>
              </a:rPr>
              <a:t>Inducing their changes (RESPONSES) may require both technical (e.g. noise barriers along the highways) and non-technical (e.g. warning systems to reduce population exposure) actions.</a:t>
            </a:r>
          </a:p>
          <a:p>
            <a:pPr marL="285750" lvl="0" indent="-285750">
              <a:buFont typeface="Wingdings" panose="05000000000000000000" pitchFamily="2" charset="2"/>
              <a:buChar char="§"/>
            </a:pPr>
            <a:endParaRPr lang="en-US" sz="2000" dirty="0">
              <a:solidFill>
                <a:srgbClr val="000000"/>
              </a:solidFill>
            </a:endParaRPr>
          </a:p>
          <a:p>
            <a:pPr lvl="0"/>
            <a:r>
              <a:rPr lang="en-US" sz="2000" dirty="0">
                <a:solidFill>
                  <a:srgbClr val="000000"/>
                </a:solidFill>
              </a:rPr>
              <a:t>P. S. A key question is “alteration with respect to what?”</a:t>
            </a:r>
            <a:endParaRPr lang="en-US" sz="2000" dirty="0"/>
          </a:p>
          <a:p>
            <a:pPr marL="285750" indent="-285750">
              <a:buFont typeface="Wingdings" panose="05000000000000000000" pitchFamily="2" charset="2"/>
              <a:buChar char="§"/>
            </a:pPr>
            <a:endParaRPr lang="en-US" sz="2000" dirty="0"/>
          </a:p>
        </p:txBody>
      </p:sp>
    </p:spTree>
    <p:extLst>
      <p:ext uri="{BB962C8B-B14F-4D97-AF65-F5344CB8AC3E}">
        <p14:creationId xmlns:p14="http://schemas.microsoft.com/office/powerpoint/2010/main" val="1747532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40BB2DFF-FC39-4018-812E-72F48723E788}"/>
              </a:ext>
            </a:extLst>
          </p:cNvPr>
          <p:cNvPicPr>
            <a:picLocks noChangeAspect="1"/>
          </p:cNvPicPr>
          <p:nvPr/>
        </p:nvPicPr>
        <p:blipFill rotWithShape="1">
          <a:blip r:embed="rId2"/>
          <a:srcRect l="4826" t="46036" r="16946"/>
          <a:stretch/>
        </p:blipFill>
        <p:spPr>
          <a:xfrm>
            <a:off x="764018" y="1238334"/>
            <a:ext cx="7615963" cy="4381332"/>
          </a:xfrm>
          <a:prstGeom prst="rect">
            <a:avLst/>
          </a:prstGeom>
        </p:spPr>
      </p:pic>
    </p:spTree>
    <p:extLst>
      <p:ext uri="{BB962C8B-B14F-4D97-AF65-F5344CB8AC3E}">
        <p14:creationId xmlns:p14="http://schemas.microsoft.com/office/powerpoint/2010/main" val="436134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7218" y="332656"/>
            <a:ext cx="8160978" cy="837876"/>
          </a:xfrm>
        </p:spPr>
        <p:txBody>
          <a:bodyPr>
            <a:normAutofit/>
          </a:bodyPr>
          <a:lstStyle/>
          <a:p>
            <a:r>
              <a:rPr lang="en-US" sz="4000" dirty="0"/>
              <a:t>Response(s) -1</a:t>
            </a:r>
          </a:p>
        </p:txBody>
      </p:sp>
      <p:sp>
        <p:nvSpPr>
          <p:cNvPr id="5" name="Rettangolo 4"/>
          <p:cNvSpPr/>
          <p:nvPr/>
        </p:nvSpPr>
        <p:spPr>
          <a:xfrm>
            <a:off x="179512" y="1484784"/>
            <a:ext cx="8748464" cy="1754326"/>
          </a:xfrm>
          <a:prstGeom prst="rect">
            <a:avLst/>
          </a:prstGeom>
        </p:spPr>
        <p:txBody>
          <a:bodyPr wrap="square">
            <a:spAutoFit/>
          </a:bodyPr>
          <a:lstStyle/>
          <a:p>
            <a:r>
              <a:rPr lang="en-US" sz="3600" dirty="0"/>
              <a:t>“</a:t>
            </a:r>
            <a:r>
              <a:rPr lang="en-GB" sz="3600" dirty="0"/>
              <a:t>Attempts to prevent, compensate, ameliorate or adapt to changes in the state of the environment”</a:t>
            </a:r>
            <a:endParaRPr lang="en-US" sz="2400" dirty="0"/>
          </a:p>
        </p:txBody>
      </p:sp>
      <p:sp>
        <p:nvSpPr>
          <p:cNvPr id="7" name="CasellaDiTesto 6"/>
          <p:cNvSpPr txBox="1"/>
          <p:nvPr/>
        </p:nvSpPr>
        <p:spPr>
          <a:xfrm>
            <a:off x="683568" y="3406104"/>
            <a:ext cx="7560840" cy="3170099"/>
          </a:xfrm>
          <a:prstGeom prst="rect">
            <a:avLst/>
          </a:prstGeom>
          <a:noFill/>
        </p:spPr>
        <p:txBody>
          <a:bodyPr wrap="square" rtlCol="0">
            <a:spAutoFit/>
          </a:bodyPr>
          <a:lstStyle/>
          <a:p>
            <a:pPr marL="285750" indent="-285750">
              <a:buFont typeface="Wingdings" panose="05000000000000000000" pitchFamily="2" charset="2"/>
              <a:buChar char="§"/>
            </a:pPr>
            <a:r>
              <a:rPr lang="en-US" sz="2000" dirty="0"/>
              <a:t>They strongly depend on the structure and responsibility of the governing entities</a:t>
            </a:r>
          </a:p>
          <a:p>
            <a:pPr marL="285750" indent="-285750">
              <a:buFont typeface="Wingdings" panose="05000000000000000000" pitchFamily="2" charset="2"/>
              <a:buChar char="§"/>
            </a:pPr>
            <a:r>
              <a:rPr lang="en-US" sz="2000" dirty="0"/>
              <a:t>They may be constrained by decisions taken at higher levels (e.g. EU)</a:t>
            </a:r>
          </a:p>
          <a:p>
            <a:pPr marL="285750" indent="-285750">
              <a:buFont typeface="Wingdings" panose="05000000000000000000" pitchFamily="2" charset="2"/>
              <a:buChar char="§"/>
            </a:pPr>
            <a:r>
              <a:rPr lang="en-US" sz="2000" dirty="0"/>
              <a:t>They often require some form of investment (e.g. money, learning)</a:t>
            </a:r>
          </a:p>
          <a:p>
            <a:pPr marL="285750" indent="-285750">
              <a:buFont typeface="Wingdings" panose="05000000000000000000" pitchFamily="2" charset="2"/>
              <a:buChar char="§"/>
            </a:pPr>
            <a:r>
              <a:rPr lang="en-US" sz="2000" dirty="0"/>
              <a:t>Examples: impose new norms on energy in residential buildings, establish new emission standards for cars, subsidized bio-based agriculture, build new infrastructures,…</a:t>
            </a:r>
          </a:p>
          <a:p>
            <a:pPr marL="285750" indent="-285750">
              <a:buFont typeface="Wingdings" panose="05000000000000000000" pitchFamily="2" charset="2"/>
              <a:buChar char="§"/>
            </a:pPr>
            <a:r>
              <a:rPr lang="en-US" sz="2000" dirty="0"/>
              <a:t>Can be defined using two computer-supported approaches:</a:t>
            </a:r>
          </a:p>
          <a:p>
            <a:pPr marL="342900" indent="19050">
              <a:buFont typeface="Wingdings" panose="05000000000000000000" pitchFamily="2" charset="2"/>
              <a:buChar char="Ø"/>
            </a:pPr>
            <a:r>
              <a:rPr lang="en-US" sz="2000" dirty="0"/>
              <a:t> Scenario based</a:t>
            </a:r>
          </a:p>
          <a:p>
            <a:pPr marL="342900" indent="19050">
              <a:buFont typeface="Wingdings" panose="05000000000000000000" pitchFamily="2" charset="2"/>
              <a:buChar char="Ø"/>
            </a:pPr>
            <a:r>
              <a:rPr lang="en-US" sz="2000" dirty="0"/>
              <a:t> Optimization</a:t>
            </a:r>
          </a:p>
        </p:txBody>
      </p:sp>
    </p:spTree>
    <p:extLst>
      <p:ext uri="{BB962C8B-B14F-4D97-AF65-F5344CB8AC3E}">
        <p14:creationId xmlns:p14="http://schemas.microsoft.com/office/powerpoint/2010/main" val="527919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7218" y="332656"/>
            <a:ext cx="8160978" cy="837876"/>
          </a:xfrm>
        </p:spPr>
        <p:txBody>
          <a:bodyPr>
            <a:normAutofit/>
          </a:bodyPr>
          <a:lstStyle/>
          <a:p>
            <a:r>
              <a:rPr lang="en-US" sz="4000" dirty="0"/>
              <a:t>Response(s) - 2</a:t>
            </a:r>
          </a:p>
        </p:txBody>
      </p:sp>
      <p:sp>
        <p:nvSpPr>
          <p:cNvPr id="5" name="Rettangolo 4"/>
          <p:cNvSpPr/>
          <p:nvPr/>
        </p:nvSpPr>
        <p:spPr>
          <a:xfrm>
            <a:off x="179512" y="1484784"/>
            <a:ext cx="8748464" cy="461665"/>
          </a:xfrm>
          <a:prstGeom prst="rect">
            <a:avLst/>
          </a:prstGeom>
        </p:spPr>
        <p:txBody>
          <a:bodyPr wrap="square">
            <a:spAutoFit/>
          </a:bodyPr>
          <a:lstStyle/>
          <a:p>
            <a:pPr marL="342900" indent="-342900">
              <a:buFont typeface="Arial" panose="020B0604020202020204" pitchFamily="34" charset="0"/>
              <a:buChar char="•"/>
            </a:pPr>
            <a:r>
              <a:rPr lang="en-US" sz="2400" b="1" dirty="0"/>
              <a:t>Scenario analysis</a:t>
            </a:r>
          </a:p>
        </p:txBody>
      </p:sp>
      <p:sp>
        <p:nvSpPr>
          <p:cNvPr id="7" name="CasellaDiTesto 6"/>
          <p:cNvSpPr txBox="1"/>
          <p:nvPr/>
        </p:nvSpPr>
        <p:spPr>
          <a:xfrm>
            <a:off x="683568" y="1946162"/>
            <a:ext cx="8136904" cy="1938992"/>
          </a:xfrm>
          <a:prstGeom prst="rect">
            <a:avLst/>
          </a:prstGeom>
          <a:noFill/>
        </p:spPr>
        <p:txBody>
          <a:bodyPr wrap="square" rtlCol="0">
            <a:spAutoFit/>
          </a:bodyPr>
          <a:lstStyle/>
          <a:p>
            <a:r>
              <a:rPr lang="en-US" sz="2000" dirty="0"/>
              <a:t>This is the approach mainly used at the moment to design “Plans and Programs” at regional/local scale, selecting actions on the base of expert judgment and testing the effects through a suitable </a:t>
            </a:r>
            <a:r>
              <a:rPr lang="en-US" sz="2000" b="1" dirty="0"/>
              <a:t>model</a:t>
            </a:r>
            <a:r>
              <a:rPr lang="en-US" sz="2000" dirty="0"/>
              <a:t> of the environment. This does not guarantee that cost-effective measures are selected and it is mainly used for “ex-post evaluation” of costs and other impacts. </a:t>
            </a:r>
          </a:p>
        </p:txBody>
      </p:sp>
      <p:sp>
        <p:nvSpPr>
          <p:cNvPr id="6" name="Rettangolo 5"/>
          <p:cNvSpPr/>
          <p:nvPr/>
        </p:nvSpPr>
        <p:spPr>
          <a:xfrm>
            <a:off x="203475" y="3885154"/>
            <a:ext cx="8748464" cy="461665"/>
          </a:xfrm>
          <a:prstGeom prst="rect">
            <a:avLst/>
          </a:prstGeom>
        </p:spPr>
        <p:txBody>
          <a:bodyPr wrap="square">
            <a:spAutoFit/>
          </a:bodyPr>
          <a:lstStyle/>
          <a:p>
            <a:pPr marL="342900" indent="-342900">
              <a:buFont typeface="Arial" panose="020B0604020202020204" pitchFamily="34" charset="0"/>
              <a:buChar char="•"/>
            </a:pPr>
            <a:r>
              <a:rPr lang="en-US" sz="2400" b="1" dirty="0"/>
              <a:t>Optimization</a:t>
            </a:r>
          </a:p>
        </p:txBody>
      </p:sp>
      <p:sp>
        <p:nvSpPr>
          <p:cNvPr id="8" name="CasellaDiTesto 7"/>
          <p:cNvSpPr txBox="1"/>
          <p:nvPr/>
        </p:nvSpPr>
        <p:spPr>
          <a:xfrm>
            <a:off x="693322" y="4293096"/>
            <a:ext cx="8136904" cy="1631216"/>
          </a:xfrm>
          <a:prstGeom prst="rect">
            <a:avLst/>
          </a:prstGeom>
          <a:noFill/>
        </p:spPr>
        <p:txBody>
          <a:bodyPr wrap="square" rtlCol="0">
            <a:spAutoFit/>
          </a:bodyPr>
          <a:lstStyle/>
          <a:p>
            <a:r>
              <a:rPr lang="en-US" sz="2000" dirty="0"/>
              <a:t>This approach allows for an “automatic” selection of cost-effective measures, solving an optimization </a:t>
            </a:r>
            <a:r>
              <a:rPr lang="en-US" sz="2000" b="1" dirty="0"/>
              <a:t>model</a:t>
            </a:r>
            <a:r>
              <a:rPr lang="en-US" sz="2000" dirty="0"/>
              <a:t>. This means that a “feedback” is provided on the “effectiveness” of the measures, in terms both of costs and effects. To perform the optimization, one needs to embed in the overall procedure, a suitable </a:t>
            </a:r>
            <a:r>
              <a:rPr lang="en-US" sz="2000" b="1" dirty="0"/>
              <a:t>model</a:t>
            </a:r>
            <a:r>
              <a:rPr lang="en-US" sz="2000" dirty="0"/>
              <a:t> of the environment AND a </a:t>
            </a:r>
            <a:r>
              <a:rPr lang="en-US" sz="2000" b="1" dirty="0"/>
              <a:t>model</a:t>
            </a:r>
            <a:r>
              <a:rPr lang="en-US" sz="2000" dirty="0"/>
              <a:t> of the (relevant) impacts.</a:t>
            </a:r>
          </a:p>
        </p:txBody>
      </p:sp>
    </p:spTree>
    <p:extLst>
      <p:ext uri="{BB962C8B-B14F-4D97-AF65-F5344CB8AC3E}">
        <p14:creationId xmlns:p14="http://schemas.microsoft.com/office/powerpoint/2010/main" val="567457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404664"/>
            <a:ext cx="8160978" cy="837876"/>
          </a:xfrm>
        </p:spPr>
        <p:txBody>
          <a:bodyPr>
            <a:normAutofit/>
          </a:bodyPr>
          <a:lstStyle/>
          <a:p>
            <a:r>
              <a:rPr lang="en-US" sz="4000" dirty="0"/>
              <a:t>(Some relevant) Problems</a:t>
            </a:r>
          </a:p>
        </p:txBody>
      </p:sp>
      <p:sp>
        <p:nvSpPr>
          <p:cNvPr id="5" name="Rettangolo 4"/>
          <p:cNvSpPr/>
          <p:nvPr/>
        </p:nvSpPr>
        <p:spPr>
          <a:xfrm>
            <a:off x="179512" y="1484784"/>
            <a:ext cx="8748464" cy="830997"/>
          </a:xfrm>
          <a:prstGeom prst="rect">
            <a:avLst/>
          </a:prstGeom>
        </p:spPr>
        <p:txBody>
          <a:bodyPr wrap="square">
            <a:spAutoFit/>
          </a:bodyPr>
          <a:lstStyle/>
          <a:p>
            <a:pPr marL="342900" indent="-342900">
              <a:buFont typeface="Arial" panose="020B0604020202020204" pitchFamily="34" charset="0"/>
              <a:buChar char="•"/>
            </a:pPr>
            <a:r>
              <a:rPr lang="en-US" sz="2400" b="1" dirty="0"/>
              <a:t>The policy domain does not coincide with the physical domain</a:t>
            </a:r>
          </a:p>
        </p:txBody>
      </p:sp>
      <p:sp>
        <p:nvSpPr>
          <p:cNvPr id="7" name="CasellaDiTesto 6"/>
          <p:cNvSpPr txBox="1"/>
          <p:nvPr/>
        </p:nvSpPr>
        <p:spPr>
          <a:xfrm>
            <a:off x="539552" y="2276872"/>
            <a:ext cx="8136904" cy="1323439"/>
          </a:xfrm>
          <a:prstGeom prst="rect">
            <a:avLst/>
          </a:prstGeom>
          <a:noFill/>
        </p:spPr>
        <p:txBody>
          <a:bodyPr wrap="square" rtlCol="0">
            <a:spAutoFit/>
          </a:bodyPr>
          <a:lstStyle/>
          <a:p>
            <a:r>
              <a:rPr lang="en-US" sz="2000" dirty="0"/>
              <a:t>Decisions that can be taken by a governing agency may be implemented in a geographical area (policy domain) quite different from the physical domain determining the environmental conditions (e.g. decision taken by a regional authority on a portion of a nation-wide river basin).  </a:t>
            </a:r>
          </a:p>
        </p:txBody>
      </p:sp>
      <p:sp>
        <p:nvSpPr>
          <p:cNvPr id="6" name="Rettangolo 5"/>
          <p:cNvSpPr/>
          <p:nvPr/>
        </p:nvSpPr>
        <p:spPr>
          <a:xfrm>
            <a:off x="179512" y="3831431"/>
            <a:ext cx="8748464" cy="461665"/>
          </a:xfrm>
          <a:prstGeom prst="rect">
            <a:avLst/>
          </a:prstGeom>
        </p:spPr>
        <p:txBody>
          <a:bodyPr wrap="square">
            <a:spAutoFit/>
          </a:bodyPr>
          <a:lstStyle/>
          <a:p>
            <a:pPr marL="342900" indent="-342900">
              <a:buFont typeface="Arial" panose="020B0604020202020204" pitchFamily="34" charset="0"/>
              <a:buChar char="•"/>
            </a:pPr>
            <a:r>
              <a:rPr lang="en-US" sz="2400" b="1" dirty="0"/>
              <a:t>Models can be calibrated only on past/current data</a:t>
            </a:r>
          </a:p>
        </p:txBody>
      </p:sp>
      <p:sp>
        <p:nvSpPr>
          <p:cNvPr id="8" name="CasellaDiTesto 7"/>
          <p:cNvSpPr txBox="1"/>
          <p:nvPr/>
        </p:nvSpPr>
        <p:spPr>
          <a:xfrm>
            <a:off x="539552" y="4298320"/>
            <a:ext cx="8136904" cy="2246769"/>
          </a:xfrm>
          <a:prstGeom prst="rect">
            <a:avLst/>
          </a:prstGeom>
          <a:noFill/>
        </p:spPr>
        <p:txBody>
          <a:bodyPr wrap="square" rtlCol="0">
            <a:spAutoFit/>
          </a:bodyPr>
          <a:lstStyle/>
          <a:p>
            <a:r>
              <a:rPr lang="en-US" sz="2000" dirty="0"/>
              <a:t>The model represents (with known accuracy) the past/present environmental conditions. Its ability in representing (new) modified conditions is unknown (representativeness?). </a:t>
            </a:r>
          </a:p>
          <a:p>
            <a:r>
              <a:rPr lang="en-US" sz="2000" dirty="0"/>
              <a:t>Data-based models (e.g.  ARMA models) cannot be used for planning new systems: physically based models are needed, but they may be computationally very heavy (difficult to embed into an optimization procedure).  </a:t>
            </a:r>
          </a:p>
        </p:txBody>
      </p:sp>
    </p:spTree>
    <p:extLst>
      <p:ext uri="{BB962C8B-B14F-4D97-AF65-F5344CB8AC3E}">
        <p14:creationId xmlns:p14="http://schemas.microsoft.com/office/powerpoint/2010/main" val="4070325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404664"/>
            <a:ext cx="8160978" cy="837876"/>
          </a:xfrm>
        </p:spPr>
        <p:txBody>
          <a:bodyPr>
            <a:normAutofit/>
          </a:bodyPr>
          <a:lstStyle/>
          <a:p>
            <a:r>
              <a:rPr lang="en-US" sz="4000" dirty="0"/>
              <a:t>Course topics (1</a:t>
            </a:r>
            <a:r>
              <a:rPr lang="en-US" sz="4000" baseline="30000" dirty="0"/>
              <a:t>st</a:t>
            </a:r>
            <a:r>
              <a:rPr lang="en-US" sz="4000" dirty="0"/>
              <a:t> MOD)</a:t>
            </a:r>
          </a:p>
        </p:txBody>
      </p:sp>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372" t="46603" r="19166"/>
          <a:stretch/>
        </p:blipFill>
        <p:spPr bwMode="auto">
          <a:xfrm>
            <a:off x="726510" y="1819389"/>
            <a:ext cx="7445890" cy="4574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ttangolo 9"/>
          <p:cNvSpPr/>
          <p:nvPr/>
        </p:nvSpPr>
        <p:spPr>
          <a:xfrm>
            <a:off x="1043608" y="2636912"/>
            <a:ext cx="2016224" cy="2664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899592" y="2789312"/>
            <a:ext cx="2160240" cy="2511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rot="5400000">
            <a:off x="1884226" y="2128714"/>
            <a:ext cx="1163080" cy="2484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p:cNvSpPr/>
          <p:nvPr/>
        </p:nvSpPr>
        <p:spPr>
          <a:xfrm rot="5400000">
            <a:off x="2190793" y="3024622"/>
            <a:ext cx="1163080" cy="1395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4449455" y="2996952"/>
            <a:ext cx="1274673" cy="2304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p:cNvSpPr/>
          <p:nvPr/>
        </p:nvSpPr>
        <p:spPr>
          <a:xfrm>
            <a:off x="4499992" y="2780928"/>
            <a:ext cx="987635" cy="423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arrotondato 2"/>
          <p:cNvSpPr/>
          <p:nvPr/>
        </p:nvSpPr>
        <p:spPr>
          <a:xfrm>
            <a:off x="5487627" y="3204592"/>
            <a:ext cx="2468749" cy="1099456"/>
          </a:xfrm>
          <a:prstGeom prst="roundRect">
            <a:avLst/>
          </a:prstGeom>
          <a:solidFill>
            <a:srgbClr val="FFFFFF">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 name="Connettore 2 4"/>
          <p:cNvCxnSpPr/>
          <p:nvPr/>
        </p:nvCxnSpPr>
        <p:spPr>
          <a:xfrm>
            <a:off x="4716016" y="2789312"/>
            <a:ext cx="1224136" cy="2511896"/>
          </a:xfrm>
          <a:prstGeom prst="straightConnector1">
            <a:avLst/>
          </a:prstGeom>
          <a:ln w="47625">
            <a:solidFill>
              <a:schemeClr val="bg1">
                <a:lumMod val="65000"/>
              </a:schemeClr>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3008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19" y="260648"/>
            <a:ext cx="8712968" cy="2215991"/>
          </a:xfrm>
          <a:prstGeom prst="rect">
            <a:avLst/>
          </a:prstGeom>
        </p:spPr>
        <p:txBody>
          <a:bodyPr wrap="square">
            <a:spAutoFit/>
          </a:bodyPr>
          <a:lstStyle/>
          <a:p>
            <a:r>
              <a:rPr lang="en-US" sz="3600" i="1" dirty="0"/>
              <a:t>“Don't just teach your students to read.  Teach them </a:t>
            </a:r>
            <a:r>
              <a:rPr lang="en-US" sz="3600" i="1" u="sng" dirty="0"/>
              <a:t>to question </a:t>
            </a:r>
            <a:r>
              <a:rPr lang="en-US" sz="3600" i="1" dirty="0"/>
              <a:t>what they read, what they study.  Teach them to doubt.  Teach them to think”</a:t>
            </a:r>
          </a:p>
          <a:p>
            <a:endParaRPr lang="en-US" sz="1200" i="1" dirty="0"/>
          </a:p>
          <a:p>
            <a:r>
              <a:rPr lang="en-US" b="1" dirty="0"/>
              <a:t>Richard Feynman</a:t>
            </a:r>
            <a:endParaRPr lang="en-US" dirty="0"/>
          </a:p>
        </p:txBody>
      </p:sp>
      <p:pic>
        <p:nvPicPr>
          <p:cNvPr id="3" name="Immagine 2">
            <a:hlinkClick r:id="rId2"/>
          </p:cNvPr>
          <p:cNvPicPr>
            <a:picLocks noChangeAspect="1"/>
          </p:cNvPicPr>
          <p:nvPr/>
        </p:nvPicPr>
        <p:blipFill>
          <a:blip r:embed="rId3"/>
          <a:stretch>
            <a:fillRect/>
          </a:stretch>
        </p:blipFill>
        <p:spPr>
          <a:xfrm>
            <a:off x="1204481" y="2620655"/>
            <a:ext cx="6807045" cy="4144790"/>
          </a:xfrm>
          <a:prstGeom prst="rect">
            <a:avLst/>
          </a:prstGeom>
        </p:spPr>
      </p:pic>
    </p:spTree>
    <p:extLst>
      <p:ext uri="{BB962C8B-B14F-4D97-AF65-F5344CB8AC3E}">
        <p14:creationId xmlns:p14="http://schemas.microsoft.com/office/powerpoint/2010/main" val="4045581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404664"/>
            <a:ext cx="8160978" cy="837876"/>
          </a:xfrm>
        </p:spPr>
        <p:txBody>
          <a:bodyPr>
            <a:normAutofit/>
          </a:bodyPr>
          <a:lstStyle/>
          <a:p>
            <a:r>
              <a:rPr lang="en-US" sz="4000" dirty="0"/>
              <a:t>Examples</a:t>
            </a:r>
          </a:p>
        </p:txBody>
      </p:sp>
      <p:sp>
        <p:nvSpPr>
          <p:cNvPr id="5" name="Rettangolo 4"/>
          <p:cNvSpPr/>
          <p:nvPr/>
        </p:nvSpPr>
        <p:spPr>
          <a:xfrm>
            <a:off x="179512" y="1484784"/>
            <a:ext cx="8748464" cy="830997"/>
          </a:xfrm>
          <a:prstGeom prst="rect">
            <a:avLst/>
          </a:prstGeom>
        </p:spPr>
        <p:txBody>
          <a:bodyPr wrap="square">
            <a:spAutoFit/>
          </a:bodyPr>
          <a:lstStyle/>
          <a:p>
            <a:pPr marL="342900" indent="-342900">
              <a:buFont typeface="Arial" panose="020B0604020202020204" pitchFamily="34" charset="0"/>
              <a:buChar char="•"/>
            </a:pPr>
            <a:r>
              <a:rPr lang="en-US" sz="2400" b="1" dirty="0"/>
              <a:t>Determine the optimal position of a new pollutant discharge along a river  </a:t>
            </a:r>
          </a:p>
        </p:txBody>
      </p:sp>
      <p:sp>
        <p:nvSpPr>
          <p:cNvPr id="7" name="CasellaDiTesto 6"/>
          <p:cNvSpPr txBox="1"/>
          <p:nvPr/>
        </p:nvSpPr>
        <p:spPr>
          <a:xfrm>
            <a:off x="539552" y="2341329"/>
            <a:ext cx="8136904" cy="1015663"/>
          </a:xfrm>
          <a:prstGeom prst="rect">
            <a:avLst/>
          </a:prstGeom>
          <a:noFill/>
        </p:spPr>
        <p:txBody>
          <a:bodyPr wrap="square" rtlCol="0">
            <a:spAutoFit/>
          </a:bodyPr>
          <a:lstStyle/>
          <a:p>
            <a:pPr marL="342900" indent="-342900">
              <a:buFontTx/>
              <a:buChar char="-"/>
            </a:pPr>
            <a:r>
              <a:rPr lang="en-US" sz="2000" dirty="0"/>
              <a:t>Definition of an optimality criterion</a:t>
            </a:r>
          </a:p>
          <a:p>
            <a:pPr marL="342900" indent="-342900">
              <a:buFontTx/>
              <a:buChar char="-"/>
            </a:pPr>
            <a:r>
              <a:rPr lang="en-US" sz="2000" dirty="0"/>
              <a:t>Model of the river system</a:t>
            </a:r>
          </a:p>
          <a:p>
            <a:pPr marL="342900" indent="-342900">
              <a:buFontTx/>
              <a:buChar char="-"/>
            </a:pPr>
            <a:r>
              <a:rPr lang="en-US" sz="2000" dirty="0"/>
              <a:t>Constraints on the available locations</a:t>
            </a:r>
          </a:p>
        </p:txBody>
      </p:sp>
      <p:sp>
        <p:nvSpPr>
          <p:cNvPr id="6" name="Rettangolo 5"/>
          <p:cNvSpPr/>
          <p:nvPr/>
        </p:nvSpPr>
        <p:spPr>
          <a:xfrm>
            <a:off x="179512" y="3831431"/>
            <a:ext cx="8748464" cy="830997"/>
          </a:xfrm>
          <a:prstGeom prst="rect">
            <a:avLst/>
          </a:prstGeom>
        </p:spPr>
        <p:txBody>
          <a:bodyPr wrap="square">
            <a:spAutoFit/>
          </a:bodyPr>
          <a:lstStyle/>
          <a:p>
            <a:pPr marL="342900" indent="-342900">
              <a:buFont typeface="Arial" panose="020B0604020202020204" pitchFamily="34" charset="0"/>
              <a:buChar char="•"/>
            </a:pPr>
            <a:r>
              <a:rPr lang="en-US" sz="2400" b="1" dirty="0"/>
              <a:t>Determine the least costly abatement measures to reach a given air quality in a region</a:t>
            </a:r>
          </a:p>
        </p:txBody>
      </p:sp>
      <p:sp>
        <p:nvSpPr>
          <p:cNvPr id="8" name="CasellaDiTesto 7"/>
          <p:cNvSpPr txBox="1"/>
          <p:nvPr/>
        </p:nvSpPr>
        <p:spPr>
          <a:xfrm>
            <a:off x="539552" y="4797152"/>
            <a:ext cx="8136904" cy="1015663"/>
          </a:xfrm>
          <a:prstGeom prst="rect">
            <a:avLst/>
          </a:prstGeom>
          <a:noFill/>
        </p:spPr>
        <p:txBody>
          <a:bodyPr wrap="square" rtlCol="0">
            <a:spAutoFit/>
          </a:bodyPr>
          <a:lstStyle/>
          <a:p>
            <a:pPr marL="342900" indent="-342900">
              <a:buFontTx/>
              <a:buChar char="-"/>
            </a:pPr>
            <a:r>
              <a:rPr lang="en-US" sz="2000" dirty="0"/>
              <a:t>Definition of air quality</a:t>
            </a:r>
          </a:p>
          <a:p>
            <a:pPr marL="342900" indent="-342900">
              <a:buFontTx/>
              <a:buChar char="-"/>
            </a:pPr>
            <a:r>
              <a:rPr lang="en-US" sz="2000" dirty="0"/>
              <a:t>Model of the air pollution over the region</a:t>
            </a:r>
          </a:p>
          <a:p>
            <a:pPr marL="342900" indent="-342900">
              <a:buFontTx/>
              <a:buChar char="-"/>
            </a:pPr>
            <a:r>
              <a:rPr lang="en-US" sz="2000" dirty="0"/>
              <a:t>Constraints on the available technologies and their applicability</a:t>
            </a:r>
          </a:p>
        </p:txBody>
      </p:sp>
    </p:spTree>
    <p:extLst>
      <p:ext uri="{BB962C8B-B14F-4D97-AF65-F5344CB8AC3E}">
        <p14:creationId xmlns:p14="http://schemas.microsoft.com/office/powerpoint/2010/main" val="4008483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404664"/>
            <a:ext cx="8160978" cy="837876"/>
          </a:xfrm>
        </p:spPr>
        <p:txBody>
          <a:bodyPr>
            <a:normAutofit/>
          </a:bodyPr>
          <a:lstStyle/>
          <a:p>
            <a:r>
              <a:rPr lang="en-US" sz="4000" dirty="0"/>
              <a:t>Course topics (2</a:t>
            </a:r>
            <a:r>
              <a:rPr lang="en-US" sz="4000" baseline="30000" dirty="0"/>
              <a:t>nd</a:t>
            </a:r>
            <a:r>
              <a:rPr lang="en-US" sz="4000" dirty="0"/>
              <a:t> MOD)</a:t>
            </a:r>
          </a:p>
        </p:txBody>
      </p:sp>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372" t="46603" r="19166"/>
          <a:stretch/>
        </p:blipFill>
        <p:spPr bwMode="auto">
          <a:xfrm>
            <a:off x="726510" y="1819389"/>
            <a:ext cx="7445890" cy="4574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ttangolo 14"/>
          <p:cNvSpPr/>
          <p:nvPr/>
        </p:nvSpPr>
        <p:spPr>
          <a:xfrm>
            <a:off x="4449455" y="2996952"/>
            <a:ext cx="1274673" cy="2279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p:cNvSpPr/>
          <p:nvPr/>
        </p:nvSpPr>
        <p:spPr>
          <a:xfrm>
            <a:off x="5652120" y="3284984"/>
            <a:ext cx="2160240" cy="3024336"/>
          </a:xfrm>
          <a:prstGeom prst="rect">
            <a:avLst/>
          </a:prstGeom>
          <a:solidFill>
            <a:schemeClr val="bg1">
              <a:alpha val="5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p:cNvSpPr/>
          <p:nvPr/>
        </p:nvSpPr>
        <p:spPr>
          <a:xfrm>
            <a:off x="4499992" y="2780928"/>
            <a:ext cx="987635" cy="423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p:cNvSpPr/>
          <p:nvPr/>
        </p:nvSpPr>
        <p:spPr>
          <a:xfrm>
            <a:off x="3801383" y="2780928"/>
            <a:ext cx="1274673" cy="1325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2987824" y="4318148"/>
            <a:ext cx="1274673" cy="983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3419872" y="3787796"/>
            <a:ext cx="1274673" cy="983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0" name="Connettore 2 19"/>
          <p:cNvCxnSpPr/>
          <p:nvPr/>
        </p:nvCxnSpPr>
        <p:spPr>
          <a:xfrm flipH="1" flipV="1">
            <a:off x="6228184" y="3322562"/>
            <a:ext cx="504056" cy="851570"/>
          </a:xfrm>
          <a:prstGeom prst="straightConnector1">
            <a:avLst/>
          </a:prstGeom>
          <a:ln w="57150">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3" name="Rettangolo 12"/>
          <p:cNvSpPr/>
          <p:nvPr/>
        </p:nvSpPr>
        <p:spPr>
          <a:xfrm rot="5400000">
            <a:off x="2767112" y="3433690"/>
            <a:ext cx="1008110" cy="4743149"/>
          </a:xfrm>
          <a:prstGeom prst="rect">
            <a:avLst/>
          </a:prstGeom>
          <a:solidFill>
            <a:schemeClr val="bg1">
              <a:alpha val="5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81909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404664"/>
            <a:ext cx="8160978" cy="837876"/>
          </a:xfrm>
        </p:spPr>
        <p:txBody>
          <a:bodyPr>
            <a:normAutofit/>
          </a:bodyPr>
          <a:lstStyle/>
          <a:p>
            <a:r>
              <a:rPr lang="en-US" sz="4000" dirty="0"/>
              <a:t>A dynamic view of the links</a:t>
            </a:r>
          </a:p>
        </p:txBody>
      </p:sp>
      <p:grpSp>
        <p:nvGrpSpPr>
          <p:cNvPr id="51" name="Gruppo 50"/>
          <p:cNvGrpSpPr/>
          <p:nvPr/>
        </p:nvGrpSpPr>
        <p:grpSpPr>
          <a:xfrm>
            <a:off x="641549" y="1412776"/>
            <a:ext cx="7746875" cy="1892918"/>
            <a:chOff x="641549" y="1504259"/>
            <a:chExt cx="7746875" cy="1892918"/>
          </a:xfrm>
        </p:grpSpPr>
        <p:sp>
          <p:nvSpPr>
            <p:cNvPr id="3" name="CasellaDiTesto 2"/>
            <p:cNvSpPr txBox="1"/>
            <p:nvPr/>
          </p:nvSpPr>
          <p:spPr>
            <a:xfrm>
              <a:off x="2225725" y="2132856"/>
              <a:ext cx="2016224" cy="1261884"/>
            </a:xfrm>
            <a:prstGeom prst="rect">
              <a:avLst/>
            </a:prstGeom>
            <a:solidFill>
              <a:schemeClr val="accent2">
                <a:lumMod val="75000"/>
              </a:schemeClr>
            </a:solidFill>
          </p:spPr>
          <p:txBody>
            <a:bodyPr wrap="square" rtlCol="0">
              <a:spAutoFit/>
            </a:bodyPr>
            <a:lstStyle/>
            <a:p>
              <a:endParaRPr lang="it-IT" dirty="0"/>
            </a:p>
            <a:p>
              <a:pPr algn="ctr"/>
              <a:r>
                <a:rPr lang="en-US" sz="2000" dirty="0">
                  <a:solidFill>
                    <a:schemeClr val="bg1"/>
                  </a:solidFill>
                </a:rPr>
                <a:t>Economy/Societal </a:t>
              </a:r>
              <a:r>
                <a:rPr lang="en-US" sz="2000" u="sng" dirty="0">
                  <a:solidFill>
                    <a:schemeClr val="bg1"/>
                  </a:solidFill>
                </a:rPr>
                <a:t>dynamics</a:t>
              </a:r>
            </a:p>
            <a:p>
              <a:pPr algn="ctr"/>
              <a:endParaRPr lang="it-IT" dirty="0"/>
            </a:p>
          </p:txBody>
        </p:sp>
        <p:sp>
          <p:nvSpPr>
            <p:cNvPr id="9" name="CasellaDiTesto 8"/>
            <p:cNvSpPr txBox="1"/>
            <p:nvPr/>
          </p:nvSpPr>
          <p:spPr>
            <a:xfrm>
              <a:off x="5322069" y="2135293"/>
              <a:ext cx="1944216" cy="1261884"/>
            </a:xfrm>
            <a:prstGeom prst="rect">
              <a:avLst/>
            </a:prstGeom>
            <a:solidFill>
              <a:srgbClr val="92D050"/>
            </a:solidFill>
          </p:spPr>
          <p:txBody>
            <a:bodyPr wrap="square" rtlCol="0">
              <a:spAutoFit/>
            </a:bodyPr>
            <a:lstStyle/>
            <a:p>
              <a:endParaRPr lang="it-IT" dirty="0"/>
            </a:p>
            <a:p>
              <a:pPr algn="ctr"/>
              <a:r>
                <a:rPr lang="en-US" sz="2000" dirty="0">
                  <a:solidFill>
                    <a:schemeClr val="bg1"/>
                  </a:solidFill>
                </a:rPr>
                <a:t>Pressure evaluation</a:t>
              </a:r>
            </a:p>
            <a:p>
              <a:pPr algn="ctr"/>
              <a:endParaRPr lang="it-IT" dirty="0"/>
            </a:p>
          </p:txBody>
        </p:sp>
        <p:cxnSp>
          <p:nvCxnSpPr>
            <p:cNvPr id="10" name="Connettore 2 9"/>
            <p:cNvCxnSpPr/>
            <p:nvPr/>
          </p:nvCxnSpPr>
          <p:spPr>
            <a:xfrm>
              <a:off x="641549" y="2780928"/>
              <a:ext cx="1584176" cy="0"/>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ttore 2 11"/>
            <p:cNvCxnSpPr>
              <a:endCxn id="9" idx="1"/>
            </p:cNvCxnSpPr>
            <p:nvPr/>
          </p:nvCxnSpPr>
          <p:spPr>
            <a:xfrm flipV="1">
              <a:off x="4169941" y="2766235"/>
              <a:ext cx="1152128" cy="1324"/>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ttore 2 12"/>
            <p:cNvCxnSpPr>
              <a:stCxn id="9" idx="3"/>
            </p:cNvCxnSpPr>
            <p:nvPr/>
          </p:nvCxnSpPr>
          <p:spPr>
            <a:xfrm flipV="1">
              <a:off x="7266285" y="2763799"/>
              <a:ext cx="642151" cy="2436"/>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785565" y="2314698"/>
              <a:ext cx="1296144" cy="923330"/>
            </a:xfrm>
            <a:prstGeom prst="rect">
              <a:avLst/>
            </a:prstGeom>
            <a:noFill/>
          </p:spPr>
          <p:txBody>
            <a:bodyPr wrap="square" rtlCol="0">
              <a:spAutoFit/>
            </a:bodyPr>
            <a:lstStyle/>
            <a:p>
              <a:pPr algn="ctr"/>
              <a:r>
                <a:rPr lang="it-IT" dirty="0">
                  <a:solidFill>
                    <a:srgbClr val="FF0000"/>
                  </a:solidFill>
                </a:rPr>
                <a:t>u</a:t>
              </a:r>
              <a:r>
                <a:rPr lang="it-IT" baseline="-25000" dirty="0">
                  <a:solidFill>
                    <a:srgbClr val="FF0000"/>
                  </a:solidFill>
                </a:rPr>
                <a:t>d</a:t>
              </a:r>
              <a:r>
                <a:rPr lang="it-IT" dirty="0">
                  <a:solidFill>
                    <a:srgbClr val="FF0000"/>
                  </a:solidFill>
                </a:rPr>
                <a:t>(t)</a:t>
              </a:r>
            </a:p>
            <a:p>
              <a:endParaRPr lang="it-IT" dirty="0"/>
            </a:p>
            <a:p>
              <a:pPr algn="ctr"/>
              <a:r>
                <a:rPr lang="en-US" dirty="0"/>
                <a:t>decisions</a:t>
              </a:r>
            </a:p>
          </p:txBody>
        </p:sp>
        <p:sp>
          <p:nvSpPr>
            <p:cNvPr id="17" name="CasellaDiTesto 16"/>
            <p:cNvSpPr txBox="1"/>
            <p:nvPr/>
          </p:nvSpPr>
          <p:spPr>
            <a:xfrm>
              <a:off x="4097933" y="2276872"/>
              <a:ext cx="1296144" cy="923330"/>
            </a:xfrm>
            <a:prstGeom prst="rect">
              <a:avLst/>
            </a:prstGeom>
            <a:noFill/>
          </p:spPr>
          <p:txBody>
            <a:bodyPr wrap="square" rtlCol="0">
              <a:spAutoFit/>
            </a:bodyPr>
            <a:lstStyle/>
            <a:p>
              <a:pPr algn="ctr"/>
              <a:r>
                <a:rPr lang="it-IT" dirty="0"/>
                <a:t>A(t)</a:t>
              </a:r>
            </a:p>
            <a:p>
              <a:endParaRPr lang="it-IT" dirty="0"/>
            </a:p>
            <a:p>
              <a:pPr algn="ctr"/>
              <a:r>
                <a:rPr lang="en-US">
                  <a:solidFill>
                    <a:schemeClr val="bg2">
                      <a:lumMod val="75000"/>
                    </a:schemeClr>
                  </a:solidFill>
                </a:rPr>
                <a:t>activities</a:t>
              </a:r>
              <a:endParaRPr lang="en-US" dirty="0">
                <a:solidFill>
                  <a:schemeClr val="bg2">
                    <a:lumMod val="75000"/>
                  </a:schemeClr>
                </a:solidFill>
              </a:endParaRPr>
            </a:p>
          </p:txBody>
        </p:sp>
        <p:sp>
          <p:nvSpPr>
            <p:cNvPr id="18" name="CasellaDiTesto 17"/>
            <p:cNvSpPr txBox="1"/>
            <p:nvPr/>
          </p:nvSpPr>
          <p:spPr>
            <a:xfrm>
              <a:off x="7266285" y="2304570"/>
              <a:ext cx="1122139" cy="923330"/>
            </a:xfrm>
            <a:prstGeom prst="rect">
              <a:avLst/>
            </a:prstGeom>
            <a:noFill/>
          </p:spPr>
          <p:txBody>
            <a:bodyPr wrap="square" rtlCol="0">
              <a:spAutoFit/>
            </a:bodyPr>
            <a:lstStyle/>
            <a:p>
              <a:pPr algn="ctr"/>
              <a:r>
                <a:rPr lang="it-IT" dirty="0"/>
                <a:t>E(t)</a:t>
              </a:r>
            </a:p>
            <a:p>
              <a:endParaRPr lang="it-IT" dirty="0"/>
            </a:p>
            <a:p>
              <a:pPr algn="ctr"/>
              <a:r>
                <a:rPr lang="en-US" dirty="0"/>
                <a:t>output</a:t>
              </a:r>
            </a:p>
          </p:txBody>
        </p:sp>
        <p:cxnSp>
          <p:nvCxnSpPr>
            <p:cNvPr id="21" name="Connettore 2 20"/>
            <p:cNvCxnSpPr/>
            <p:nvPr/>
          </p:nvCxnSpPr>
          <p:spPr>
            <a:xfrm>
              <a:off x="2557337" y="1625062"/>
              <a:ext cx="0" cy="507794"/>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ttore 2 22"/>
            <p:cNvCxnSpPr/>
            <p:nvPr/>
          </p:nvCxnSpPr>
          <p:spPr>
            <a:xfrm>
              <a:off x="3193863" y="1625062"/>
              <a:ext cx="0" cy="507794"/>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ttore 2 23"/>
            <p:cNvCxnSpPr/>
            <p:nvPr/>
          </p:nvCxnSpPr>
          <p:spPr>
            <a:xfrm>
              <a:off x="3737893" y="1625062"/>
              <a:ext cx="0" cy="507794"/>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CasellaDiTesto 24"/>
            <p:cNvSpPr txBox="1"/>
            <p:nvPr/>
          </p:nvSpPr>
          <p:spPr>
            <a:xfrm>
              <a:off x="3779912" y="1504259"/>
              <a:ext cx="1296144" cy="646331"/>
            </a:xfrm>
            <a:prstGeom prst="rect">
              <a:avLst/>
            </a:prstGeom>
            <a:noFill/>
          </p:spPr>
          <p:txBody>
            <a:bodyPr wrap="square" rtlCol="0">
              <a:spAutoFit/>
            </a:bodyPr>
            <a:lstStyle/>
            <a:p>
              <a:pPr algn="ctr"/>
              <a:r>
                <a:rPr lang="en-US" dirty="0"/>
                <a:t>externa</a:t>
              </a:r>
              <a:r>
                <a:rPr lang="it-IT" dirty="0"/>
                <a:t>l</a:t>
              </a:r>
            </a:p>
            <a:p>
              <a:pPr algn="ctr"/>
              <a:r>
                <a:rPr lang="en-US" dirty="0"/>
                <a:t>conditions</a:t>
              </a:r>
            </a:p>
          </p:txBody>
        </p:sp>
        <p:sp>
          <p:nvSpPr>
            <p:cNvPr id="19" name="CasellaDiTesto 18"/>
            <p:cNvSpPr txBox="1"/>
            <p:nvPr/>
          </p:nvSpPr>
          <p:spPr>
            <a:xfrm>
              <a:off x="2267744" y="1625062"/>
              <a:ext cx="1296144" cy="369332"/>
            </a:xfrm>
            <a:prstGeom prst="rect">
              <a:avLst/>
            </a:prstGeom>
            <a:noFill/>
          </p:spPr>
          <p:txBody>
            <a:bodyPr wrap="square" rtlCol="0">
              <a:spAutoFit/>
            </a:bodyPr>
            <a:lstStyle/>
            <a:p>
              <a:pPr algn="ctr"/>
              <a:r>
                <a:rPr lang="it-IT" dirty="0" err="1"/>
                <a:t>v</a:t>
              </a:r>
              <a:r>
                <a:rPr lang="it-IT" baseline="-25000" dirty="0" err="1"/>
                <a:t>d</a:t>
              </a:r>
              <a:r>
                <a:rPr lang="it-IT" dirty="0"/>
                <a:t>(t)</a:t>
              </a:r>
              <a:endParaRPr lang="en-US" dirty="0"/>
            </a:p>
          </p:txBody>
        </p:sp>
        <p:cxnSp>
          <p:nvCxnSpPr>
            <p:cNvPr id="20" name="Connettore 2 19"/>
            <p:cNvCxnSpPr/>
            <p:nvPr/>
          </p:nvCxnSpPr>
          <p:spPr>
            <a:xfrm>
              <a:off x="6228184" y="1625062"/>
              <a:ext cx="0" cy="510231"/>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CasellaDiTesto 21"/>
            <p:cNvSpPr txBox="1"/>
            <p:nvPr/>
          </p:nvSpPr>
          <p:spPr>
            <a:xfrm>
              <a:off x="5953477" y="1625062"/>
              <a:ext cx="1296144" cy="369332"/>
            </a:xfrm>
            <a:prstGeom prst="rect">
              <a:avLst/>
            </a:prstGeom>
            <a:noFill/>
          </p:spPr>
          <p:txBody>
            <a:bodyPr wrap="square" rtlCol="0">
              <a:spAutoFit/>
            </a:bodyPr>
            <a:lstStyle/>
            <a:p>
              <a:pPr algn="ctr"/>
              <a:r>
                <a:rPr lang="it-IT" dirty="0">
                  <a:solidFill>
                    <a:srgbClr val="FF0000"/>
                  </a:solidFill>
                </a:rPr>
                <a:t>u</a:t>
              </a:r>
              <a:r>
                <a:rPr lang="it-IT" baseline="-25000" dirty="0">
                  <a:solidFill>
                    <a:srgbClr val="FF0000"/>
                  </a:solidFill>
                </a:rPr>
                <a:t>p</a:t>
              </a:r>
              <a:r>
                <a:rPr lang="it-IT" dirty="0">
                  <a:solidFill>
                    <a:srgbClr val="FF0000"/>
                  </a:solidFill>
                </a:rPr>
                <a:t>(t)</a:t>
              </a:r>
              <a:endParaRPr lang="en-US" dirty="0">
                <a:solidFill>
                  <a:srgbClr val="FF0000"/>
                </a:solidFill>
              </a:endParaRPr>
            </a:p>
          </p:txBody>
        </p:sp>
      </p:grpSp>
      <p:grpSp>
        <p:nvGrpSpPr>
          <p:cNvPr id="52" name="Gruppo 51"/>
          <p:cNvGrpSpPr/>
          <p:nvPr/>
        </p:nvGrpSpPr>
        <p:grpSpPr>
          <a:xfrm>
            <a:off x="743640" y="3429000"/>
            <a:ext cx="7848872" cy="2434378"/>
            <a:chOff x="743640" y="3640018"/>
            <a:chExt cx="7848872" cy="2434378"/>
          </a:xfrm>
        </p:grpSpPr>
        <p:grpSp>
          <p:nvGrpSpPr>
            <p:cNvPr id="26" name="Gruppo 25"/>
            <p:cNvGrpSpPr/>
            <p:nvPr/>
          </p:nvGrpSpPr>
          <p:grpSpPr>
            <a:xfrm>
              <a:off x="743640" y="4131921"/>
              <a:ext cx="7848872" cy="1942475"/>
              <a:chOff x="827584" y="1916832"/>
              <a:chExt cx="7848872" cy="1942475"/>
            </a:xfrm>
          </p:grpSpPr>
          <p:sp>
            <p:nvSpPr>
              <p:cNvPr id="27" name="CasellaDiTesto 26"/>
              <p:cNvSpPr txBox="1"/>
              <p:nvPr/>
            </p:nvSpPr>
            <p:spPr>
              <a:xfrm>
                <a:off x="2267744" y="1916832"/>
                <a:ext cx="1944216" cy="1261884"/>
              </a:xfrm>
              <a:prstGeom prst="rect">
                <a:avLst/>
              </a:prstGeom>
              <a:solidFill>
                <a:schemeClr val="accent2">
                  <a:lumMod val="75000"/>
                </a:schemeClr>
              </a:solidFill>
            </p:spPr>
            <p:txBody>
              <a:bodyPr wrap="square" rtlCol="0">
                <a:spAutoFit/>
              </a:bodyPr>
              <a:lstStyle/>
              <a:p>
                <a:endParaRPr lang="it-IT" dirty="0"/>
              </a:p>
              <a:p>
                <a:pPr algn="ctr"/>
                <a:r>
                  <a:rPr lang="en-US" sz="2000" dirty="0">
                    <a:solidFill>
                      <a:schemeClr val="bg1"/>
                    </a:solidFill>
                  </a:rPr>
                  <a:t>Environmental system </a:t>
                </a:r>
                <a:r>
                  <a:rPr lang="en-US" sz="2000" u="sng" dirty="0">
                    <a:solidFill>
                      <a:schemeClr val="bg1"/>
                    </a:solidFill>
                  </a:rPr>
                  <a:t>dynamics</a:t>
                </a:r>
              </a:p>
              <a:p>
                <a:pPr algn="ctr"/>
                <a:endParaRPr lang="it-IT" dirty="0"/>
              </a:p>
            </p:txBody>
          </p:sp>
          <p:sp>
            <p:nvSpPr>
              <p:cNvPr id="28" name="CasellaDiTesto 27"/>
              <p:cNvSpPr txBox="1"/>
              <p:nvPr/>
            </p:nvSpPr>
            <p:spPr>
              <a:xfrm>
                <a:off x="5364088" y="1919269"/>
                <a:ext cx="1944216" cy="1261884"/>
              </a:xfrm>
              <a:prstGeom prst="rect">
                <a:avLst/>
              </a:prstGeom>
              <a:solidFill>
                <a:srgbClr val="92D050"/>
              </a:solidFill>
            </p:spPr>
            <p:txBody>
              <a:bodyPr wrap="square" rtlCol="0">
                <a:spAutoFit/>
              </a:bodyPr>
              <a:lstStyle/>
              <a:p>
                <a:endParaRPr lang="it-IT" dirty="0">
                  <a:solidFill>
                    <a:schemeClr val="accent2">
                      <a:lumMod val="60000"/>
                      <a:lumOff val="40000"/>
                    </a:schemeClr>
                  </a:solidFill>
                </a:endParaRPr>
              </a:p>
              <a:p>
                <a:pPr algn="ctr"/>
                <a:r>
                  <a:rPr lang="it-IT" sz="2000" dirty="0">
                    <a:solidFill>
                      <a:schemeClr val="bg1"/>
                    </a:solidFill>
                  </a:rPr>
                  <a:t>Impact</a:t>
                </a:r>
              </a:p>
              <a:p>
                <a:pPr algn="ctr"/>
                <a:r>
                  <a:rPr lang="en-US" sz="2000" dirty="0">
                    <a:solidFill>
                      <a:schemeClr val="bg1"/>
                    </a:solidFill>
                  </a:rPr>
                  <a:t>evaluation</a:t>
                </a:r>
              </a:p>
              <a:p>
                <a:pPr algn="ctr"/>
                <a:endParaRPr lang="it-IT" dirty="0"/>
              </a:p>
            </p:txBody>
          </p:sp>
          <p:cxnSp>
            <p:nvCxnSpPr>
              <p:cNvPr id="29" name="Connettore 2 28"/>
              <p:cNvCxnSpPr/>
              <p:nvPr/>
            </p:nvCxnSpPr>
            <p:spPr>
              <a:xfrm>
                <a:off x="1475656" y="2564904"/>
                <a:ext cx="792088" cy="0"/>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ttore 2 29"/>
              <p:cNvCxnSpPr>
                <a:endCxn id="28" idx="1"/>
              </p:cNvCxnSpPr>
              <p:nvPr/>
            </p:nvCxnSpPr>
            <p:spPr>
              <a:xfrm flipV="1">
                <a:off x="4211960" y="2550211"/>
                <a:ext cx="1152128" cy="1323"/>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ttore 2 30"/>
              <p:cNvCxnSpPr>
                <a:stCxn id="28" idx="3"/>
              </p:cNvCxnSpPr>
              <p:nvPr/>
            </p:nvCxnSpPr>
            <p:spPr>
              <a:xfrm flipV="1">
                <a:off x="7308304" y="2547774"/>
                <a:ext cx="1368152" cy="2437"/>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CasellaDiTesto 31"/>
              <p:cNvSpPr txBox="1"/>
              <p:nvPr/>
            </p:nvSpPr>
            <p:spPr>
              <a:xfrm>
                <a:off x="827584" y="2098674"/>
                <a:ext cx="1296144" cy="923330"/>
              </a:xfrm>
              <a:prstGeom prst="rect">
                <a:avLst/>
              </a:prstGeom>
              <a:noFill/>
            </p:spPr>
            <p:txBody>
              <a:bodyPr wrap="square" rtlCol="0">
                <a:spAutoFit/>
              </a:bodyPr>
              <a:lstStyle/>
              <a:p>
                <a:pPr algn="ctr"/>
                <a:r>
                  <a:rPr lang="it-IT" dirty="0"/>
                  <a:t>E(t)</a:t>
                </a:r>
              </a:p>
              <a:p>
                <a:endParaRPr lang="it-IT" dirty="0"/>
              </a:p>
              <a:p>
                <a:pPr algn="ctr"/>
                <a:r>
                  <a:rPr lang="en-US" dirty="0"/>
                  <a:t>emissions</a:t>
                </a:r>
              </a:p>
            </p:txBody>
          </p:sp>
          <p:sp>
            <p:nvSpPr>
              <p:cNvPr id="33" name="CasellaDiTesto 32"/>
              <p:cNvSpPr txBox="1"/>
              <p:nvPr/>
            </p:nvSpPr>
            <p:spPr>
              <a:xfrm>
                <a:off x="4139952" y="2060848"/>
                <a:ext cx="1296144" cy="923330"/>
              </a:xfrm>
              <a:prstGeom prst="rect">
                <a:avLst/>
              </a:prstGeom>
              <a:noFill/>
            </p:spPr>
            <p:txBody>
              <a:bodyPr wrap="square" rtlCol="0">
                <a:spAutoFit/>
              </a:bodyPr>
              <a:lstStyle/>
              <a:p>
                <a:pPr algn="ctr"/>
                <a:r>
                  <a:rPr lang="it-IT" dirty="0"/>
                  <a:t>x(t)</a:t>
                </a:r>
              </a:p>
              <a:p>
                <a:endParaRPr lang="it-IT" dirty="0"/>
              </a:p>
              <a:p>
                <a:pPr algn="ctr"/>
                <a:r>
                  <a:rPr lang="en-US" dirty="0">
                    <a:solidFill>
                      <a:schemeClr val="bg2">
                        <a:lumMod val="75000"/>
                      </a:schemeClr>
                    </a:solidFill>
                  </a:rPr>
                  <a:t>state</a:t>
                </a:r>
              </a:p>
            </p:txBody>
          </p:sp>
          <p:sp>
            <p:nvSpPr>
              <p:cNvPr id="34" name="CasellaDiTesto 33"/>
              <p:cNvSpPr txBox="1"/>
              <p:nvPr/>
            </p:nvSpPr>
            <p:spPr>
              <a:xfrm>
                <a:off x="7308304" y="2088546"/>
                <a:ext cx="1296144" cy="923330"/>
              </a:xfrm>
              <a:prstGeom prst="rect">
                <a:avLst/>
              </a:prstGeom>
              <a:noFill/>
            </p:spPr>
            <p:txBody>
              <a:bodyPr wrap="square" rtlCol="0">
                <a:spAutoFit/>
              </a:bodyPr>
              <a:lstStyle/>
              <a:p>
                <a:pPr algn="ctr"/>
                <a:r>
                  <a:rPr lang="it-IT" dirty="0"/>
                  <a:t>y(t)</a:t>
                </a:r>
              </a:p>
              <a:p>
                <a:endParaRPr lang="it-IT" dirty="0"/>
              </a:p>
              <a:p>
                <a:pPr algn="ctr"/>
                <a:r>
                  <a:rPr lang="en-US" dirty="0"/>
                  <a:t>output</a:t>
                </a:r>
              </a:p>
            </p:txBody>
          </p:sp>
          <p:cxnSp>
            <p:nvCxnSpPr>
              <p:cNvPr id="35" name="Connettore 2 34"/>
              <p:cNvCxnSpPr/>
              <p:nvPr/>
            </p:nvCxnSpPr>
            <p:spPr>
              <a:xfrm flipV="1">
                <a:off x="2599356" y="3178716"/>
                <a:ext cx="0" cy="547608"/>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Connettore 2 35"/>
              <p:cNvCxnSpPr/>
              <p:nvPr/>
            </p:nvCxnSpPr>
            <p:spPr>
              <a:xfrm flipH="1" flipV="1">
                <a:off x="3235882" y="3171646"/>
                <a:ext cx="3970" cy="554678"/>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Connettore 2 36"/>
              <p:cNvCxnSpPr/>
              <p:nvPr/>
            </p:nvCxnSpPr>
            <p:spPr>
              <a:xfrm flipV="1">
                <a:off x="3779912" y="3171646"/>
                <a:ext cx="0" cy="554678"/>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8" name="CasellaDiTesto 37"/>
              <p:cNvSpPr txBox="1"/>
              <p:nvPr/>
            </p:nvSpPr>
            <p:spPr>
              <a:xfrm>
                <a:off x="3779912" y="3212976"/>
                <a:ext cx="1296144" cy="646331"/>
              </a:xfrm>
              <a:prstGeom prst="rect">
                <a:avLst/>
              </a:prstGeom>
              <a:noFill/>
            </p:spPr>
            <p:txBody>
              <a:bodyPr wrap="square" rtlCol="0">
                <a:spAutoFit/>
              </a:bodyPr>
              <a:lstStyle/>
              <a:p>
                <a:pPr algn="ctr"/>
                <a:r>
                  <a:rPr lang="en-US" dirty="0"/>
                  <a:t>externa</a:t>
                </a:r>
                <a:r>
                  <a:rPr lang="it-IT" dirty="0"/>
                  <a:t>l</a:t>
                </a:r>
              </a:p>
              <a:p>
                <a:pPr algn="ctr"/>
                <a:r>
                  <a:rPr lang="en-US" dirty="0"/>
                  <a:t>conditions</a:t>
                </a:r>
              </a:p>
            </p:txBody>
          </p:sp>
          <p:sp>
            <p:nvSpPr>
              <p:cNvPr id="39" name="CasellaDiTesto 38"/>
              <p:cNvSpPr txBox="1"/>
              <p:nvPr/>
            </p:nvSpPr>
            <p:spPr>
              <a:xfrm>
                <a:off x="2267744" y="3356992"/>
                <a:ext cx="1296144" cy="369332"/>
              </a:xfrm>
              <a:prstGeom prst="rect">
                <a:avLst/>
              </a:prstGeom>
              <a:noFill/>
            </p:spPr>
            <p:txBody>
              <a:bodyPr wrap="square" rtlCol="0">
                <a:spAutoFit/>
              </a:bodyPr>
              <a:lstStyle/>
              <a:p>
                <a:pPr algn="ctr"/>
                <a:r>
                  <a:rPr lang="it-IT" dirty="0"/>
                  <a:t>v</a:t>
                </a:r>
                <a:r>
                  <a:rPr lang="it-IT" baseline="-25000" dirty="0"/>
                  <a:t>s</a:t>
                </a:r>
                <a:r>
                  <a:rPr lang="it-IT" dirty="0"/>
                  <a:t>(t)</a:t>
                </a:r>
                <a:endParaRPr lang="en-US" dirty="0"/>
              </a:p>
            </p:txBody>
          </p:sp>
        </p:grpSp>
        <p:cxnSp>
          <p:nvCxnSpPr>
            <p:cNvPr id="40" name="Connettore 2 39"/>
            <p:cNvCxnSpPr/>
            <p:nvPr/>
          </p:nvCxnSpPr>
          <p:spPr>
            <a:xfrm>
              <a:off x="3148504" y="3645024"/>
              <a:ext cx="0" cy="510231"/>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1" name="CasellaDiTesto 40"/>
            <p:cNvSpPr txBox="1"/>
            <p:nvPr/>
          </p:nvSpPr>
          <p:spPr>
            <a:xfrm>
              <a:off x="2873797" y="3645024"/>
              <a:ext cx="1296144" cy="369332"/>
            </a:xfrm>
            <a:prstGeom prst="rect">
              <a:avLst/>
            </a:prstGeom>
            <a:noFill/>
          </p:spPr>
          <p:txBody>
            <a:bodyPr wrap="square" rtlCol="0">
              <a:spAutoFit/>
            </a:bodyPr>
            <a:lstStyle/>
            <a:p>
              <a:pPr algn="ctr"/>
              <a:r>
                <a:rPr lang="it-IT" dirty="0" err="1">
                  <a:solidFill>
                    <a:srgbClr val="FF0000"/>
                  </a:solidFill>
                </a:rPr>
                <a:t>u</a:t>
              </a:r>
              <a:r>
                <a:rPr lang="it-IT" baseline="-25000" dirty="0" err="1">
                  <a:solidFill>
                    <a:srgbClr val="FF0000"/>
                  </a:solidFill>
                </a:rPr>
                <a:t>s</a:t>
              </a:r>
              <a:r>
                <a:rPr lang="it-IT" dirty="0">
                  <a:solidFill>
                    <a:srgbClr val="FF0000"/>
                  </a:solidFill>
                </a:rPr>
                <a:t>(t)</a:t>
              </a:r>
              <a:endParaRPr lang="en-US" dirty="0">
                <a:solidFill>
                  <a:srgbClr val="FF0000"/>
                </a:solidFill>
              </a:endParaRPr>
            </a:p>
          </p:txBody>
        </p:sp>
        <p:cxnSp>
          <p:nvCxnSpPr>
            <p:cNvPr id="42" name="Connettore 2 41"/>
            <p:cNvCxnSpPr/>
            <p:nvPr/>
          </p:nvCxnSpPr>
          <p:spPr>
            <a:xfrm>
              <a:off x="6228184" y="3665330"/>
              <a:ext cx="16664" cy="484919"/>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3" name="CasellaDiTesto 42"/>
            <p:cNvSpPr txBox="1"/>
            <p:nvPr/>
          </p:nvSpPr>
          <p:spPr>
            <a:xfrm>
              <a:off x="5970141" y="3640018"/>
              <a:ext cx="1296144" cy="369332"/>
            </a:xfrm>
            <a:prstGeom prst="rect">
              <a:avLst/>
            </a:prstGeom>
            <a:noFill/>
          </p:spPr>
          <p:txBody>
            <a:bodyPr wrap="square" rtlCol="0">
              <a:spAutoFit/>
            </a:bodyPr>
            <a:lstStyle/>
            <a:p>
              <a:pPr algn="ctr"/>
              <a:r>
                <a:rPr lang="it-IT" dirty="0" err="1">
                  <a:solidFill>
                    <a:srgbClr val="FF0000"/>
                  </a:solidFill>
                </a:rPr>
                <a:t>u</a:t>
              </a:r>
              <a:r>
                <a:rPr lang="it-IT" baseline="-25000" dirty="0" err="1">
                  <a:solidFill>
                    <a:srgbClr val="FF0000"/>
                  </a:solidFill>
                </a:rPr>
                <a:t>i</a:t>
              </a:r>
              <a:r>
                <a:rPr lang="it-IT" dirty="0">
                  <a:solidFill>
                    <a:srgbClr val="FF0000"/>
                  </a:solidFill>
                </a:rPr>
                <a:t>(t)</a:t>
              </a:r>
              <a:endParaRPr lang="en-US" dirty="0">
                <a:solidFill>
                  <a:srgbClr val="FF0000"/>
                </a:solidFill>
              </a:endParaRPr>
            </a:p>
          </p:txBody>
        </p:sp>
      </p:grpSp>
      <p:sp>
        <p:nvSpPr>
          <p:cNvPr id="53" name="CasellaDiTesto 52"/>
          <p:cNvSpPr txBox="1"/>
          <p:nvPr/>
        </p:nvSpPr>
        <p:spPr>
          <a:xfrm>
            <a:off x="539552" y="5879013"/>
            <a:ext cx="8280920" cy="646331"/>
          </a:xfrm>
          <a:prstGeom prst="rect">
            <a:avLst/>
          </a:prstGeom>
          <a:noFill/>
        </p:spPr>
        <p:txBody>
          <a:bodyPr wrap="square" rtlCol="0">
            <a:spAutoFit/>
          </a:bodyPr>
          <a:lstStyle/>
          <a:p>
            <a:r>
              <a:rPr lang="en-US" dirty="0"/>
              <a:t>The dynamics of the first system is much slower than that of the second, thus all the variables of the first system can be considered as constant when evaluating the second.</a:t>
            </a:r>
          </a:p>
        </p:txBody>
      </p:sp>
      <p:cxnSp>
        <p:nvCxnSpPr>
          <p:cNvPr id="59" name="Connettore 2 58"/>
          <p:cNvCxnSpPr>
            <a:stCxn id="32" idx="1"/>
          </p:cNvCxnSpPr>
          <p:nvPr/>
        </p:nvCxnSpPr>
        <p:spPr>
          <a:xfrm>
            <a:off x="743640" y="4564410"/>
            <a:ext cx="689997" cy="4998"/>
          </a:xfrm>
          <a:prstGeom prst="straightConnector1">
            <a:avLst/>
          </a:prstGeom>
          <a:ln w="38100">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Connettore 2 59"/>
          <p:cNvCxnSpPr>
            <a:endCxn id="18" idx="3"/>
          </p:cNvCxnSpPr>
          <p:nvPr/>
        </p:nvCxnSpPr>
        <p:spPr>
          <a:xfrm>
            <a:off x="7884368" y="2669349"/>
            <a:ext cx="504056" cy="5403"/>
          </a:xfrm>
          <a:prstGeom prst="straightConnector1">
            <a:avLst/>
          </a:prstGeom>
          <a:ln w="38100">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887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404664"/>
            <a:ext cx="8160978" cy="837876"/>
          </a:xfrm>
        </p:spPr>
        <p:txBody>
          <a:bodyPr>
            <a:normAutofit/>
          </a:bodyPr>
          <a:lstStyle/>
          <a:p>
            <a:r>
              <a:rPr lang="en-US" sz="4000" dirty="0"/>
              <a:t>Data needs and expected outcome</a:t>
            </a:r>
          </a:p>
        </p:txBody>
      </p:sp>
      <p:sp>
        <p:nvSpPr>
          <p:cNvPr id="6" name="Rettangolo 5"/>
          <p:cNvSpPr/>
          <p:nvPr/>
        </p:nvSpPr>
        <p:spPr>
          <a:xfrm>
            <a:off x="539552" y="3966155"/>
            <a:ext cx="8136904" cy="830997"/>
          </a:xfrm>
          <a:prstGeom prst="rect">
            <a:avLst/>
          </a:prstGeom>
        </p:spPr>
        <p:txBody>
          <a:bodyPr wrap="square">
            <a:spAutoFit/>
          </a:bodyPr>
          <a:lstStyle/>
          <a:p>
            <a:r>
              <a:rPr lang="en-US" sz="2400" b="1" dirty="0"/>
              <a:t>To understand the effects of a decision, all other conditions must be known for all the relevant horizon</a:t>
            </a:r>
          </a:p>
        </p:txBody>
      </p:sp>
      <p:sp>
        <p:nvSpPr>
          <p:cNvPr id="8" name="CasellaDiTesto 7"/>
          <p:cNvSpPr txBox="1"/>
          <p:nvPr/>
        </p:nvSpPr>
        <p:spPr>
          <a:xfrm>
            <a:off x="539552" y="4797152"/>
            <a:ext cx="8136904" cy="1938992"/>
          </a:xfrm>
          <a:prstGeom prst="rect">
            <a:avLst/>
          </a:prstGeom>
          <a:noFill/>
        </p:spPr>
        <p:txBody>
          <a:bodyPr wrap="square" rtlCol="0">
            <a:spAutoFit/>
          </a:bodyPr>
          <a:lstStyle/>
          <a:p>
            <a:pPr marL="342900" indent="-342900">
              <a:buFontTx/>
              <a:buChar char="-"/>
            </a:pPr>
            <a:r>
              <a:rPr lang="en-US" sz="2000" dirty="0"/>
              <a:t>The initial condition of the system must be fixed/known</a:t>
            </a:r>
          </a:p>
          <a:p>
            <a:pPr marL="342900" indent="-342900">
              <a:buFontTx/>
              <a:buChar char="-"/>
            </a:pPr>
            <a:r>
              <a:rPr lang="en-US" sz="2000" dirty="0"/>
              <a:t>All the boundary conditions must be fixed/known</a:t>
            </a:r>
          </a:p>
          <a:p>
            <a:pPr marL="342900" indent="-342900">
              <a:buFontTx/>
              <a:buChar char="-"/>
            </a:pPr>
            <a:r>
              <a:rPr lang="en-US" sz="2000" dirty="0"/>
              <a:t>The decisions must produce a significant (meaningful) change of the state</a:t>
            </a:r>
          </a:p>
          <a:p>
            <a:pPr marL="342900" indent="-342900">
              <a:buFontTx/>
              <a:buChar char="-"/>
            </a:pPr>
            <a:r>
              <a:rPr lang="en-US" sz="2000" dirty="0"/>
              <a:t>The approach is intended to </a:t>
            </a:r>
            <a:r>
              <a:rPr lang="en-US" sz="2000" dirty="0">
                <a:solidFill>
                  <a:srgbClr val="FF0000"/>
                </a:solidFill>
              </a:rPr>
              <a:t>compare alternatives </a:t>
            </a:r>
            <a:r>
              <a:rPr lang="en-US" sz="2000" dirty="0"/>
              <a:t>NOT to forecast the future (future external conditions will be different) </a:t>
            </a:r>
            <a:r>
              <a:rPr lang="en-US" sz="2000" dirty="0">
                <a:latin typeface="Arial"/>
                <a:cs typeface="Arial"/>
              </a:rPr>
              <a:t>→ </a:t>
            </a:r>
            <a:r>
              <a:rPr lang="en-US" sz="2000" u="sng" dirty="0">
                <a:solidFill>
                  <a:schemeClr val="tx2">
                    <a:lumMod val="75000"/>
                  </a:schemeClr>
                </a:solidFill>
                <a:latin typeface="Arial"/>
                <a:cs typeface="Arial"/>
              </a:rPr>
              <a:t>decision support</a:t>
            </a:r>
            <a:endParaRPr lang="en-US" sz="2000" u="sng" dirty="0">
              <a:solidFill>
                <a:schemeClr val="tx2">
                  <a:lumMod val="75000"/>
                </a:schemeClr>
              </a:solidFill>
            </a:endParaRPr>
          </a:p>
          <a:p>
            <a:pPr marL="342900" indent="-342900">
              <a:buFontTx/>
              <a:buChar char="-"/>
            </a:pPr>
            <a:endParaRPr lang="en-US" sz="2000" dirty="0"/>
          </a:p>
        </p:txBody>
      </p:sp>
      <p:grpSp>
        <p:nvGrpSpPr>
          <p:cNvPr id="4" name="Gruppo 3"/>
          <p:cNvGrpSpPr/>
          <p:nvPr/>
        </p:nvGrpSpPr>
        <p:grpSpPr>
          <a:xfrm>
            <a:off x="683568" y="1916832"/>
            <a:ext cx="7992888" cy="1944216"/>
            <a:chOff x="683568" y="1916832"/>
            <a:chExt cx="7992888" cy="1944216"/>
          </a:xfrm>
        </p:grpSpPr>
        <p:sp>
          <p:nvSpPr>
            <p:cNvPr id="3" name="CasellaDiTesto 2"/>
            <p:cNvSpPr txBox="1"/>
            <p:nvPr/>
          </p:nvSpPr>
          <p:spPr>
            <a:xfrm>
              <a:off x="2267744" y="1916832"/>
              <a:ext cx="1944216" cy="1261884"/>
            </a:xfrm>
            <a:prstGeom prst="rect">
              <a:avLst/>
            </a:prstGeom>
            <a:solidFill>
              <a:schemeClr val="accent2">
                <a:lumMod val="75000"/>
              </a:schemeClr>
            </a:solidFill>
          </p:spPr>
          <p:txBody>
            <a:bodyPr wrap="square" rtlCol="0">
              <a:spAutoFit/>
            </a:bodyPr>
            <a:lstStyle/>
            <a:p>
              <a:endParaRPr lang="it-IT" dirty="0"/>
            </a:p>
            <a:p>
              <a:pPr algn="ctr"/>
              <a:r>
                <a:rPr lang="en-US" sz="2000" dirty="0">
                  <a:solidFill>
                    <a:schemeClr val="bg1"/>
                  </a:solidFill>
                </a:rPr>
                <a:t>Environmental system dynamics</a:t>
              </a:r>
            </a:p>
            <a:p>
              <a:pPr algn="ctr"/>
              <a:endParaRPr lang="it-IT" dirty="0"/>
            </a:p>
          </p:txBody>
        </p:sp>
        <p:sp>
          <p:nvSpPr>
            <p:cNvPr id="9" name="CasellaDiTesto 8"/>
            <p:cNvSpPr txBox="1"/>
            <p:nvPr/>
          </p:nvSpPr>
          <p:spPr>
            <a:xfrm>
              <a:off x="5364088" y="1919269"/>
              <a:ext cx="1944216" cy="1261884"/>
            </a:xfrm>
            <a:prstGeom prst="rect">
              <a:avLst/>
            </a:prstGeom>
            <a:solidFill>
              <a:srgbClr val="92D050"/>
            </a:solidFill>
          </p:spPr>
          <p:txBody>
            <a:bodyPr wrap="square" rtlCol="0">
              <a:spAutoFit/>
            </a:bodyPr>
            <a:lstStyle/>
            <a:p>
              <a:endParaRPr lang="it-IT" dirty="0"/>
            </a:p>
            <a:p>
              <a:pPr algn="ctr"/>
              <a:r>
                <a:rPr lang="it-IT" sz="2000" dirty="0">
                  <a:solidFill>
                    <a:schemeClr val="bg1"/>
                  </a:solidFill>
                </a:rPr>
                <a:t>Impact</a:t>
              </a:r>
            </a:p>
            <a:p>
              <a:pPr algn="ctr"/>
              <a:r>
                <a:rPr lang="en-US" sz="2000" dirty="0">
                  <a:solidFill>
                    <a:schemeClr val="bg1"/>
                  </a:solidFill>
                </a:rPr>
                <a:t>evaluation</a:t>
              </a:r>
            </a:p>
            <a:p>
              <a:pPr algn="ctr"/>
              <a:endParaRPr lang="it-IT" dirty="0"/>
            </a:p>
          </p:txBody>
        </p:sp>
        <p:cxnSp>
          <p:nvCxnSpPr>
            <p:cNvPr id="10" name="Connettore 2 9"/>
            <p:cNvCxnSpPr/>
            <p:nvPr/>
          </p:nvCxnSpPr>
          <p:spPr>
            <a:xfrm>
              <a:off x="683568" y="2564904"/>
              <a:ext cx="1584176" cy="0"/>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ttore 2 11"/>
            <p:cNvCxnSpPr>
              <a:endCxn id="9" idx="1"/>
            </p:cNvCxnSpPr>
            <p:nvPr/>
          </p:nvCxnSpPr>
          <p:spPr>
            <a:xfrm flipV="1">
              <a:off x="4211960" y="2550211"/>
              <a:ext cx="1152128" cy="1323"/>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ttore 2 12"/>
            <p:cNvCxnSpPr>
              <a:stCxn id="9" idx="3"/>
            </p:cNvCxnSpPr>
            <p:nvPr/>
          </p:nvCxnSpPr>
          <p:spPr>
            <a:xfrm flipV="1">
              <a:off x="7308304" y="2547774"/>
              <a:ext cx="1368152" cy="2437"/>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827584" y="2098674"/>
              <a:ext cx="1296144" cy="923330"/>
            </a:xfrm>
            <a:prstGeom prst="rect">
              <a:avLst/>
            </a:prstGeom>
            <a:noFill/>
          </p:spPr>
          <p:txBody>
            <a:bodyPr wrap="square" rtlCol="0">
              <a:spAutoFit/>
            </a:bodyPr>
            <a:lstStyle/>
            <a:p>
              <a:pPr algn="ctr"/>
              <a:r>
                <a:rPr lang="it-IT" dirty="0"/>
                <a:t>u(t)</a:t>
              </a:r>
            </a:p>
            <a:p>
              <a:endParaRPr lang="it-IT" dirty="0"/>
            </a:p>
            <a:p>
              <a:pPr algn="ctr"/>
              <a:r>
                <a:rPr lang="en-US" dirty="0"/>
                <a:t>decisions</a:t>
              </a:r>
            </a:p>
          </p:txBody>
        </p:sp>
        <p:sp>
          <p:nvSpPr>
            <p:cNvPr id="17" name="CasellaDiTesto 16"/>
            <p:cNvSpPr txBox="1"/>
            <p:nvPr/>
          </p:nvSpPr>
          <p:spPr>
            <a:xfrm>
              <a:off x="4139952" y="2060848"/>
              <a:ext cx="1296144" cy="923330"/>
            </a:xfrm>
            <a:prstGeom prst="rect">
              <a:avLst/>
            </a:prstGeom>
            <a:noFill/>
          </p:spPr>
          <p:txBody>
            <a:bodyPr wrap="square" rtlCol="0">
              <a:spAutoFit/>
            </a:bodyPr>
            <a:lstStyle/>
            <a:p>
              <a:pPr algn="ctr"/>
              <a:r>
                <a:rPr lang="it-IT" dirty="0"/>
                <a:t>x(t)</a:t>
              </a:r>
            </a:p>
            <a:p>
              <a:endParaRPr lang="it-IT" dirty="0"/>
            </a:p>
            <a:p>
              <a:pPr algn="ctr"/>
              <a:r>
                <a:rPr lang="en-US" dirty="0"/>
                <a:t>state</a:t>
              </a:r>
            </a:p>
          </p:txBody>
        </p:sp>
        <p:sp>
          <p:nvSpPr>
            <p:cNvPr id="18" name="CasellaDiTesto 17"/>
            <p:cNvSpPr txBox="1"/>
            <p:nvPr/>
          </p:nvSpPr>
          <p:spPr>
            <a:xfrm>
              <a:off x="7308304" y="2088546"/>
              <a:ext cx="1296144" cy="923330"/>
            </a:xfrm>
            <a:prstGeom prst="rect">
              <a:avLst/>
            </a:prstGeom>
            <a:noFill/>
          </p:spPr>
          <p:txBody>
            <a:bodyPr wrap="square" rtlCol="0">
              <a:spAutoFit/>
            </a:bodyPr>
            <a:lstStyle/>
            <a:p>
              <a:pPr algn="ctr"/>
              <a:r>
                <a:rPr lang="it-IT" dirty="0"/>
                <a:t>y</a:t>
              </a:r>
            </a:p>
            <a:p>
              <a:endParaRPr lang="it-IT" dirty="0"/>
            </a:p>
            <a:p>
              <a:pPr algn="ctr"/>
              <a:r>
                <a:rPr lang="en-US" dirty="0"/>
                <a:t>output</a:t>
              </a:r>
            </a:p>
          </p:txBody>
        </p:sp>
        <p:cxnSp>
          <p:nvCxnSpPr>
            <p:cNvPr id="21" name="Connettore 2 20"/>
            <p:cNvCxnSpPr/>
            <p:nvPr/>
          </p:nvCxnSpPr>
          <p:spPr>
            <a:xfrm flipV="1">
              <a:off x="2599356" y="3178716"/>
              <a:ext cx="0" cy="682332"/>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ttore 2 22"/>
            <p:cNvCxnSpPr/>
            <p:nvPr/>
          </p:nvCxnSpPr>
          <p:spPr>
            <a:xfrm flipV="1">
              <a:off x="3235882" y="3171646"/>
              <a:ext cx="0" cy="682332"/>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ttore 2 23"/>
            <p:cNvCxnSpPr/>
            <p:nvPr/>
          </p:nvCxnSpPr>
          <p:spPr>
            <a:xfrm flipV="1">
              <a:off x="3779912" y="3171646"/>
              <a:ext cx="0" cy="682332"/>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CasellaDiTesto 24"/>
            <p:cNvSpPr txBox="1"/>
            <p:nvPr/>
          </p:nvSpPr>
          <p:spPr>
            <a:xfrm>
              <a:off x="3779912" y="3212976"/>
              <a:ext cx="1296144" cy="646331"/>
            </a:xfrm>
            <a:prstGeom prst="rect">
              <a:avLst/>
            </a:prstGeom>
            <a:noFill/>
          </p:spPr>
          <p:txBody>
            <a:bodyPr wrap="square" rtlCol="0">
              <a:spAutoFit/>
            </a:bodyPr>
            <a:lstStyle/>
            <a:p>
              <a:pPr algn="ctr"/>
              <a:r>
                <a:rPr lang="en-US" dirty="0"/>
                <a:t>externa</a:t>
              </a:r>
              <a:r>
                <a:rPr lang="it-IT" dirty="0"/>
                <a:t>l</a:t>
              </a:r>
            </a:p>
            <a:p>
              <a:pPr algn="ctr"/>
              <a:r>
                <a:rPr lang="en-US" dirty="0"/>
                <a:t>conditions</a:t>
              </a:r>
            </a:p>
          </p:txBody>
        </p:sp>
        <p:sp>
          <p:nvSpPr>
            <p:cNvPr id="19" name="CasellaDiTesto 18"/>
            <p:cNvSpPr txBox="1"/>
            <p:nvPr/>
          </p:nvSpPr>
          <p:spPr>
            <a:xfrm>
              <a:off x="2267744" y="3356992"/>
              <a:ext cx="1296144" cy="369332"/>
            </a:xfrm>
            <a:prstGeom prst="rect">
              <a:avLst/>
            </a:prstGeom>
            <a:noFill/>
          </p:spPr>
          <p:txBody>
            <a:bodyPr wrap="square" rtlCol="0">
              <a:spAutoFit/>
            </a:bodyPr>
            <a:lstStyle/>
            <a:p>
              <a:pPr algn="ctr"/>
              <a:r>
                <a:rPr lang="it-IT" dirty="0"/>
                <a:t>v(t)</a:t>
              </a:r>
              <a:endParaRPr lang="en-US" dirty="0"/>
            </a:p>
          </p:txBody>
        </p:sp>
      </p:grpSp>
      <p:sp>
        <p:nvSpPr>
          <p:cNvPr id="5" name="CasellaDiTesto 4"/>
          <p:cNvSpPr txBox="1"/>
          <p:nvPr/>
        </p:nvSpPr>
        <p:spPr>
          <a:xfrm>
            <a:off x="683568" y="1556792"/>
            <a:ext cx="792088" cy="523220"/>
          </a:xfrm>
          <a:prstGeom prst="rect">
            <a:avLst/>
          </a:prstGeom>
          <a:noFill/>
        </p:spPr>
        <p:txBody>
          <a:bodyPr wrap="square" rtlCol="0">
            <a:spAutoFit/>
          </a:bodyPr>
          <a:lstStyle/>
          <a:p>
            <a:r>
              <a:rPr lang="en-US" sz="2800" dirty="0"/>
              <a:t>Ex.</a:t>
            </a:r>
          </a:p>
        </p:txBody>
      </p:sp>
    </p:spTree>
    <p:extLst>
      <p:ext uri="{BB962C8B-B14F-4D97-AF65-F5344CB8AC3E}">
        <p14:creationId xmlns:p14="http://schemas.microsoft.com/office/powerpoint/2010/main" val="606435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404664"/>
            <a:ext cx="8160978" cy="837876"/>
          </a:xfrm>
        </p:spPr>
        <p:txBody>
          <a:bodyPr>
            <a:normAutofit/>
          </a:bodyPr>
          <a:lstStyle/>
          <a:p>
            <a:r>
              <a:rPr lang="en-US" sz="4000" dirty="0"/>
              <a:t>The general decision problem (1)</a:t>
            </a:r>
          </a:p>
        </p:txBody>
      </p:sp>
      <p:sp>
        <p:nvSpPr>
          <p:cNvPr id="8" name="CasellaDiTesto 7"/>
          <p:cNvSpPr txBox="1"/>
          <p:nvPr/>
        </p:nvSpPr>
        <p:spPr>
          <a:xfrm>
            <a:off x="539552" y="1700808"/>
            <a:ext cx="8136904" cy="4401205"/>
          </a:xfrm>
          <a:prstGeom prst="rect">
            <a:avLst/>
          </a:prstGeom>
          <a:noFill/>
        </p:spPr>
        <p:txBody>
          <a:bodyPr wrap="square" rtlCol="0">
            <a:spAutoFit/>
          </a:bodyPr>
          <a:lstStyle/>
          <a:p>
            <a:r>
              <a:rPr lang="en-US" sz="2000" dirty="0"/>
              <a:t>Assuming:</a:t>
            </a:r>
          </a:p>
          <a:p>
            <a:endParaRPr lang="en-US" sz="2000" dirty="0"/>
          </a:p>
          <a:p>
            <a:pPr marL="342900" indent="-342900">
              <a:buFontTx/>
              <a:buChar char="-"/>
            </a:pPr>
            <a:r>
              <a:rPr lang="en-US" sz="2000" dirty="0"/>
              <a:t>u(t) is the vector of decisions (values or functions) (RESPONSE)</a:t>
            </a:r>
          </a:p>
          <a:p>
            <a:pPr marL="342900" indent="-342900">
              <a:buFontTx/>
              <a:buChar char="-"/>
            </a:pPr>
            <a:endParaRPr lang="en-US" sz="2000" dirty="0"/>
          </a:p>
          <a:p>
            <a:pPr marL="342900" indent="-342900">
              <a:buFontTx/>
              <a:buChar char="-"/>
            </a:pPr>
            <a:r>
              <a:rPr lang="en-US" sz="2000" dirty="0"/>
              <a:t>x(z</a:t>
            </a:r>
            <a:r>
              <a:rPr lang="en-US" sz="2000" baseline="-25000" dirty="0"/>
              <a:t>1</a:t>
            </a:r>
            <a:r>
              <a:rPr lang="en-US" sz="2000" dirty="0"/>
              <a:t>,z</a:t>
            </a:r>
            <a:r>
              <a:rPr lang="en-US" sz="2000" baseline="-25000" dirty="0"/>
              <a:t>2</a:t>
            </a:r>
            <a:r>
              <a:rPr lang="en-US" sz="2000" dirty="0"/>
              <a:t>,z</a:t>
            </a:r>
            <a:r>
              <a:rPr lang="en-US" sz="2000" baseline="-25000" dirty="0"/>
              <a:t>3</a:t>
            </a:r>
            <a:r>
              <a:rPr lang="en-US" sz="2000" dirty="0"/>
              <a:t>,t, u, v), where z</a:t>
            </a:r>
            <a:r>
              <a:rPr lang="en-US" sz="2000" baseline="-25000" dirty="0"/>
              <a:t>1</a:t>
            </a:r>
            <a:r>
              <a:rPr lang="en-US" sz="2000" dirty="0"/>
              <a:t>,z</a:t>
            </a:r>
            <a:r>
              <a:rPr lang="en-US" sz="2000" baseline="-25000" dirty="0"/>
              <a:t>2</a:t>
            </a:r>
            <a:r>
              <a:rPr lang="en-US" sz="2000" dirty="0"/>
              <a:t>,z</a:t>
            </a:r>
            <a:r>
              <a:rPr lang="en-US" sz="2000" baseline="-25000" dirty="0"/>
              <a:t>3 </a:t>
            </a:r>
            <a:r>
              <a:rPr lang="en-US" sz="2000" dirty="0"/>
              <a:t>are the spatial coordinates, is a vector (e.g. various pollutants) representing the system STATE</a:t>
            </a:r>
          </a:p>
          <a:p>
            <a:pPr marL="342900" indent="-342900">
              <a:buFontTx/>
              <a:buChar char="-"/>
            </a:pPr>
            <a:endParaRPr lang="en-US" sz="2000" dirty="0"/>
          </a:p>
          <a:p>
            <a:pPr marL="342900" indent="-342900">
              <a:buFontTx/>
              <a:buChar char="-"/>
            </a:pPr>
            <a:r>
              <a:rPr lang="en-US" sz="2000" dirty="0"/>
              <a:t>y(t) =			        is a vector of system outputs </a:t>
            </a:r>
          </a:p>
          <a:p>
            <a:pPr marL="342900" indent="-342900">
              <a:buFontTx/>
              <a:buChar char="-"/>
            </a:pPr>
            <a:endParaRPr lang="en-US" sz="2000" dirty="0"/>
          </a:p>
          <a:p>
            <a:pPr marL="342900" indent="-342900">
              <a:buFontTx/>
              <a:buChar char="-"/>
            </a:pPr>
            <a:r>
              <a:rPr lang="en-US" sz="2000" dirty="0"/>
              <a:t>The objective to be optimized </a:t>
            </a:r>
            <a:r>
              <a:rPr lang="en-US" sz="2000" b="1" i="1" dirty="0">
                <a:latin typeface="Times New Roman" panose="02020603050405020304" pitchFamily="18" charset="0"/>
                <a:cs typeface="Times New Roman" panose="02020603050405020304" pitchFamily="18" charset="0"/>
              </a:rPr>
              <a:t>J</a:t>
            </a:r>
            <a:r>
              <a:rPr lang="en-US" sz="2000" dirty="0">
                <a:latin typeface="Segoe Script" panose="020B0504020000000003" pitchFamily="34" charset="0"/>
              </a:rPr>
              <a:t> </a:t>
            </a:r>
            <a:r>
              <a:rPr lang="en-US" sz="2000" dirty="0"/>
              <a:t>= g(y(t),u(t)) is a (small) vector of desired indicators (IMPACTS)</a:t>
            </a:r>
          </a:p>
          <a:p>
            <a:pPr marL="342900" indent="-342900">
              <a:buFontTx/>
              <a:buChar char="-"/>
            </a:pPr>
            <a:endParaRPr lang="en-US" sz="2000" dirty="0"/>
          </a:p>
          <a:p>
            <a:pPr marL="342900" indent="-342900">
              <a:buFontTx/>
              <a:buChar char="-"/>
            </a:pPr>
            <a:r>
              <a:rPr lang="en-US" sz="2000" dirty="0"/>
              <a:t>A</a:t>
            </a:r>
            <a:r>
              <a:rPr lang="en-US" sz="2000" i="1" dirty="0"/>
              <a:t> </a:t>
            </a:r>
            <a:r>
              <a:rPr lang="en-US" sz="2000" dirty="0"/>
              <a:t>model of the environmental system under study is available </a:t>
            </a:r>
          </a:p>
          <a:p>
            <a:r>
              <a:rPr lang="en-US" sz="2000" dirty="0"/>
              <a:t>	 x(z</a:t>
            </a:r>
            <a:r>
              <a:rPr lang="en-US" sz="2000" baseline="-25000" dirty="0"/>
              <a:t>1</a:t>
            </a:r>
            <a:r>
              <a:rPr lang="en-US" sz="2000" dirty="0"/>
              <a:t>,z</a:t>
            </a:r>
            <a:r>
              <a:rPr lang="en-US" sz="2000" baseline="-25000" dirty="0"/>
              <a:t>2</a:t>
            </a:r>
            <a:r>
              <a:rPr lang="en-US" sz="2000" dirty="0"/>
              <a:t>,z</a:t>
            </a:r>
            <a:r>
              <a:rPr lang="en-US" sz="2000" baseline="-25000" dirty="0"/>
              <a:t>3</a:t>
            </a:r>
            <a:r>
              <a:rPr lang="en-US" sz="2000" dirty="0"/>
              <a:t>,t,u,v) = </a:t>
            </a:r>
            <a:r>
              <a:rPr lang="en-US" sz="2000" b="1" i="1" dirty="0">
                <a:latin typeface="Times New Roman" panose="02020603050405020304" pitchFamily="18" charset="0"/>
                <a:cs typeface="Times New Roman" panose="02020603050405020304" pitchFamily="18" charset="0"/>
              </a:rPr>
              <a:t>M</a:t>
            </a:r>
            <a:r>
              <a:rPr lang="en-US" sz="2000" dirty="0"/>
              <a:t>(u(t),v(t)) </a:t>
            </a:r>
          </a:p>
        </p:txBody>
      </p:sp>
      <p:graphicFrame>
        <p:nvGraphicFramePr>
          <p:cNvPr id="4" name="Oggetto 3"/>
          <p:cNvGraphicFramePr>
            <a:graphicFrameLocks noChangeAspect="1"/>
          </p:cNvGraphicFramePr>
          <p:nvPr>
            <p:extLst>
              <p:ext uri="{D42A27DB-BD31-4B8C-83A1-F6EECF244321}">
                <p14:modId xmlns:p14="http://schemas.microsoft.com/office/powerpoint/2010/main" val="1417531090"/>
              </p:ext>
            </p:extLst>
          </p:nvPr>
        </p:nvGraphicFramePr>
        <p:xfrm>
          <a:off x="1397000" y="3792538"/>
          <a:ext cx="3446463" cy="644525"/>
        </p:xfrm>
        <a:graphic>
          <a:graphicData uri="http://schemas.openxmlformats.org/presentationml/2006/ole">
            <mc:AlternateContent xmlns:mc="http://schemas.openxmlformats.org/markup-compatibility/2006">
              <mc:Choice xmlns:v="urn:schemas-microsoft-com:vml" Requires="v">
                <p:oleObj spid="_x0000_s1084" name="Equazione" r:id="rId3" imgW="1562040" imgH="291960" progId="Equation.3">
                  <p:embed/>
                </p:oleObj>
              </mc:Choice>
              <mc:Fallback>
                <p:oleObj name="Equazione" r:id="rId3" imgW="1562040" imgH="291960" progId="Equation.3">
                  <p:embed/>
                  <p:pic>
                    <p:nvPicPr>
                      <p:cNvPr id="0" name=""/>
                      <p:cNvPicPr/>
                      <p:nvPr/>
                    </p:nvPicPr>
                    <p:blipFill>
                      <a:blip r:embed="rId4"/>
                      <a:stretch>
                        <a:fillRect/>
                      </a:stretch>
                    </p:blipFill>
                    <p:spPr>
                      <a:xfrm>
                        <a:off x="1397000" y="3792538"/>
                        <a:ext cx="3446463" cy="644525"/>
                      </a:xfrm>
                      <a:prstGeom prst="rect">
                        <a:avLst/>
                      </a:prstGeom>
                    </p:spPr>
                  </p:pic>
                </p:oleObj>
              </mc:Fallback>
            </mc:AlternateContent>
          </a:graphicData>
        </a:graphic>
      </p:graphicFrame>
    </p:spTree>
    <p:extLst>
      <p:ext uri="{BB962C8B-B14F-4D97-AF65-F5344CB8AC3E}">
        <p14:creationId xmlns:p14="http://schemas.microsoft.com/office/powerpoint/2010/main" val="1278434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404664"/>
            <a:ext cx="8160978" cy="837876"/>
          </a:xfrm>
        </p:spPr>
        <p:txBody>
          <a:bodyPr>
            <a:normAutofit/>
          </a:bodyPr>
          <a:lstStyle/>
          <a:p>
            <a:r>
              <a:rPr lang="en-US" sz="4000" dirty="0"/>
              <a:t>The general decision problem (2)</a:t>
            </a:r>
          </a:p>
        </p:txBody>
      </p:sp>
      <p:sp>
        <p:nvSpPr>
          <p:cNvPr id="8" name="CasellaDiTesto 7"/>
          <p:cNvSpPr txBox="1"/>
          <p:nvPr/>
        </p:nvSpPr>
        <p:spPr>
          <a:xfrm>
            <a:off x="539552" y="1700808"/>
            <a:ext cx="8136904" cy="5632311"/>
          </a:xfrm>
          <a:prstGeom prst="rect">
            <a:avLst/>
          </a:prstGeom>
          <a:noFill/>
        </p:spPr>
        <p:txBody>
          <a:bodyPr wrap="square" rtlCol="0">
            <a:spAutoFit/>
          </a:bodyPr>
          <a:lstStyle/>
          <a:p>
            <a:r>
              <a:rPr lang="en-US" sz="2000" dirty="0"/>
              <a:t>The overall optimization problem can be written as:</a:t>
            </a:r>
          </a:p>
          <a:p>
            <a:endParaRPr lang="en-US" sz="2000" dirty="0"/>
          </a:p>
          <a:p>
            <a:endParaRPr lang="en-US" sz="2000" dirty="0"/>
          </a:p>
          <a:p>
            <a:endParaRPr lang="en-US" sz="2000" dirty="0"/>
          </a:p>
          <a:p>
            <a:endParaRPr lang="en-US" sz="2000" dirty="0"/>
          </a:p>
          <a:p>
            <a:r>
              <a:rPr lang="en-US" sz="2000" dirty="0"/>
              <a:t>where u may be just a vector of values (planning decision) or a vector of functions of the current information (management decisions) with the constraint:</a:t>
            </a:r>
          </a:p>
          <a:p>
            <a:r>
              <a:rPr lang="en-US" sz="2000" dirty="0"/>
              <a:t> 	u </a:t>
            </a:r>
            <a:r>
              <a:rPr lang="en-US" sz="2000" dirty="0">
                <a:sym typeface="Symbol"/>
              </a:rPr>
              <a:t> U (set of feasible values)</a:t>
            </a:r>
            <a:endParaRPr lang="en-US" sz="2000" dirty="0"/>
          </a:p>
          <a:p>
            <a:endParaRPr lang="en-US" sz="2000" dirty="0"/>
          </a:p>
          <a:p>
            <a:r>
              <a:rPr lang="en-US" sz="2000" dirty="0"/>
              <a:t>The link between state x and response u is normally expressed by the PRESSURE variables, i.e. emissions </a:t>
            </a:r>
            <a:r>
              <a:rPr lang="en-US" sz="2000" i="1" dirty="0">
                <a:latin typeface="Times New Roman" panose="02020603050405020304" pitchFamily="18" charset="0"/>
                <a:cs typeface="Times New Roman" panose="02020603050405020304" pitchFamily="18" charset="0"/>
              </a:rPr>
              <a:t>E</a:t>
            </a:r>
            <a:r>
              <a:rPr lang="en-US" sz="2000" dirty="0"/>
              <a:t>(u), so that the model is in fact formulated  as</a:t>
            </a:r>
          </a:p>
          <a:p>
            <a:r>
              <a:rPr lang="en-US" sz="2000" dirty="0"/>
              <a:t>		</a:t>
            </a:r>
            <a:r>
              <a:rPr lang="en-US" sz="2000" i="1" dirty="0">
                <a:latin typeface="Times New Roman" panose="02020603050405020304" pitchFamily="18" charset="0"/>
                <a:cs typeface="Times New Roman" panose="02020603050405020304" pitchFamily="18" charset="0"/>
              </a:rPr>
              <a:t>M</a:t>
            </a:r>
            <a:r>
              <a:rPr lang="en-US" sz="2000" dirty="0"/>
              <a:t>(</a:t>
            </a:r>
            <a:r>
              <a:rPr lang="en-US" sz="2000" i="1" dirty="0">
                <a:latin typeface="Times New Roman" panose="02020603050405020304" pitchFamily="18" charset="0"/>
                <a:cs typeface="Times New Roman" panose="02020603050405020304" pitchFamily="18" charset="0"/>
              </a:rPr>
              <a:t>E</a:t>
            </a:r>
            <a:r>
              <a:rPr lang="en-US" sz="2000" dirty="0"/>
              <a:t>(z</a:t>
            </a:r>
            <a:r>
              <a:rPr lang="en-US" sz="2000" baseline="-25000" dirty="0"/>
              <a:t>1</a:t>
            </a:r>
            <a:r>
              <a:rPr lang="en-US" sz="2000" dirty="0"/>
              <a:t>,z</a:t>
            </a:r>
            <a:r>
              <a:rPr lang="en-US" sz="2000" baseline="-25000" dirty="0"/>
              <a:t>2</a:t>
            </a:r>
            <a:r>
              <a:rPr lang="en-US" sz="2000" dirty="0"/>
              <a:t>,z</a:t>
            </a:r>
            <a:r>
              <a:rPr lang="en-US" sz="2000" baseline="-25000" dirty="0"/>
              <a:t>3,</a:t>
            </a:r>
            <a:r>
              <a:rPr lang="en-US" sz="2000" dirty="0"/>
              <a:t>u), v, u)</a:t>
            </a:r>
          </a:p>
          <a:p>
            <a:endParaRPr lang="en-US" sz="2000" dirty="0"/>
          </a:p>
          <a:p>
            <a:endParaRPr lang="en-US" sz="2000" dirty="0"/>
          </a:p>
          <a:p>
            <a:endParaRPr lang="en-US" sz="2000" dirty="0"/>
          </a:p>
          <a:p>
            <a:endParaRPr lang="en-US" sz="2000" dirty="0"/>
          </a:p>
        </p:txBody>
      </p:sp>
      <p:graphicFrame>
        <p:nvGraphicFramePr>
          <p:cNvPr id="4" name="Oggetto 3"/>
          <p:cNvGraphicFramePr>
            <a:graphicFrameLocks noChangeAspect="1"/>
          </p:cNvGraphicFramePr>
          <p:nvPr>
            <p:extLst>
              <p:ext uri="{D42A27DB-BD31-4B8C-83A1-F6EECF244321}">
                <p14:modId xmlns:p14="http://schemas.microsoft.com/office/powerpoint/2010/main" val="3856035206"/>
              </p:ext>
            </p:extLst>
          </p:nvPr>
        </p:nvGraphicFramePr>
        <p:xfrm>
          <a:off x="1770063" y="2155825"/>
          <a:ext cx="4543425" cy="841375"/>
        </p:xfrm>
        <a:graphic>
          <a:graphicData uri="http://schemas.openxmlformats.org/presentationml/2006/ole">
            <mc:AlternateContent xmlns:mc="http://schemas.openxmlformats.org/markup-compatibility/2006">
              <mc:Choice xmlns:v="urn:schemas-microsoft-com:vml" Requires="v">
                <p:oleObj spid="_x0000_s2107" name="Equation" r:id="rId3" imgW="2057400" imgH="380880" progId="Equation.DSMT4">
                  <p:embed/>
                </p:oleObj>
              </mc:Choice>
              <mc:Fallback>
                <p:oleObj name="Equation" r:id="rId3" imgW="2057400" imgH="380880" progId="Equation.DSMT4">
                  <p:embed/>
                  <p:pic>
                    <p:nvPicPr>
                      <p:cNvPr id="0" name=""/>
                      <p:cNvPicPr/>
                      <p:nvPr/>
                    </p:nvPicPr>
                    <p:blipFill>
                      <a:blip r:embed="rId4"/>
                      <a:stretch>
                        <a:fillRect/>
                      </a:stretch>
                    </p:blipFill>
                    <p:spPr>
                      <a:xfrm>
                        <a:off x="1770063" y="2155825"/>
                        <a:ext cx="4543425" cy="841375"/>
                      </a:xfrm>
                      <a:prstGeom prst="rect">
                        <a:avLst/>
                      </a:prstGeom>
                    </p:spPr>
                  </p:pic>
                </p:oleObj>
              </mc:Fallback>
            </mc:AlternateContent>
          </a:graphicData>
        </a:graphic>
      </p:graphicFrame>
    </p:spTree>
    <p:extLst>
      <p:ext uri="{BB962C8B-B14F-4D97-AF65-F5344CB8AC3E}">
        <p14:creationId xmlns:p14="http://schemas.microsoft.com/office/powerpoint/2010/main" val="135894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404664"/>
            <a:ext cx="8160978" cy="837876"/>
          </a:xfrm>
        </p:spPr>
        <p:txBody>
          <a:bodyPr>
            <a:normAutofit/>
          </a:bodyPr>
          <a:lstStyle/>
          <a:p>
            <a:r>
              <a:rPr lang="en-US" sz="4000" dirty="0"/>
              <a:t>The general decision problem (3)</a:t>
            </a:r>
          </a:p>
        </p:txBody>
      </p:sp>
      <p:sp>
        <p:nvSpPr>
          <p:cNvPr id="8" name="CasellaDiTesto 7"/>
          <p:cNvSpPr txBox="1"/>
          <p:nvPr/>
        </p:nvSpPr>
        <p:spPr>
          <a:xfrm>
            <a:off x="539552" y="1484784"/>
            <a:ext cx="8136904" cy="4770537"/>
          </a:xfrm>
          <a:prstGeom prst="rect">
            <a:avLst/>
          </a:prstGeom>
          <a:noFill/>
        </p:spPr>
        <p:txBody>
          <a:bodyPr wrap="square" rtlCol="0">
            <a:spAutoFit/>
          </a:bodyPr>
          <a:lstStyle/>
          <a:p>
            <a:r>
              <a:rPr lang="en-US" sz="2000" dirty="0"/>
              <a:t>In turn, emissions </a:t>
            </a:r>
            <a:r>
              <a:rPr lang="en-US" sz="2000" i="1" dirty="0">
                <a:latin typeface="Times New Roman" panose="02020603050405020304" pitchFamily="18" charset="0"/>
                <a:cs typeface="Times New Roman" panose="02020603050405020304" pitchFamily="18" charset="0"/>
              </a:rPr>
              <a:t>E</a:t>
            </a:r>
            <a:r>
              <a:rPr lang="en-US" sz="2000" i="1" baseline="-25000" dirty="0">
                <a:cs typeface="Times New Roman" panose="02020603050405020304" pitchFamily="18" charset="0"/>
              </a:rPr>
              <a:t>p</a:t>
            </a:r>
            <a:r>
              <a:rPr lang="en-US" sz="2000" dirty="0"/>
              <a:t>(z</a:t>
            </a:r>
            <a:r>
              <a:rPr lang="en-US" sz="2000" baseline="-25000" dirty="0"/>
              <a:t>1</a:t>
            </a:r>
            <a:r>
              <a:rPr lang="en-US" sz="2000" dirty="0"/>
              <a:t>,z</a:t>
            </a:r>
            <a:r>
              <a:rPr lang="en-US" sz="2000" baseline="-25000" dirty="0"/>
              <a:t>2</a:t>
            </a:r>
            <a:r>
              <a:rPr lang="en-US" sz="2000" dirty="0"/>
              <a:t>,z</a:t>
            </a:r>
            <a:r>
              <a:rPr lang="en-US" sz="2000" baseline="-25000" dirty="0"/>
              <a:t>3,</a:t>
            </a:r>
            <a:r>
              <a:rPr lang="en-US" sz="2000" dirty="0"/>
              <a:t>u), for a given pollutant p, can be written as</a:t>
            </a:r>
          </a:p>
          <a:p>
            <a:endParaRPr lang="en-US" sz="2000" dirty="0"/>
          </a:p>
          <a:p>
            <a:endParaRPr lang="en-US" sz="2000" dirty="0"/>
          </a:p>
          <a:p>
            <a:r>
              <a:rPr lang="en-US" sz="2000" dirty="0"/>
              <a:t>where </a:t>
            </a:r>
          </a:p>
          <a:p>
            <a:r>
              <a:rPr lang="en-US" sz="2000" i="1" dirty="0">
                <a:latin typeface="Times New Roman" panose="02020603050405020304" pitchFamily="18" charset="0"/>
                <a:cs typeface="Times New Roman" panose="02020603050405020304" pitchFamily="18" charset="0"/>
              </a:rPr>
              <a:t>-    A</a:t>
            </a:r>
            <a:r>
              <a:rPr lang="en-US" sz="2000" i="1" baseline="-25000" dirty="0">
                <a:latin typeface="Times New Roman" panose="02020603050405020304" pitchFamily="18" charset="0"/>
                <a:cs typeface="Times New Roman" panose="02020603050405020304" pitchFamily="18" charset="0"/>
              </a:rPr>
              <a:t>i</a:t>
            </a:r>
            <a:r>
              <a:rPr lang="en-US" sz="2000" dirty="0"/>
              <a:t> is some measure of the activity going on in position z</a:t>
            </a:r>
            <a:r>
              <a:rPr lang="en-US" sz="2000" baseline="-25000" dirty="0"/>
              <a:t>1</a:t>
            </a:r>
            <a:r>
              <a:rPr lang="en-US" sz="2000" dirty="0"/>
              <a:t>,z</a:t>
            </a:r>
            <a:r>
              <a:rPr lang="en-US" sz="2000" baseline="-25000" dirty="0"/>
              <a:t>2</a:t>
            </a:r>
            <a:r>
              <a:rPr lang="en-US" sz="2000" dirty="0"/>
              <a:t>,z</a:t>
            </a:r>
            <a:r>
              <a:rPr lang="en-US" sz="2000" baseline="-25000" dirty="0"/>
              <a:t>3 </a:t>
            </a:r>
            <a:r>
              <a:rPr lang="en-US" sz="2000" dirty="0"/>
              <a:t>at time t, </a:t>
            </a:r>
          </a:p>
          <a:p>
            <a:pPr marL="342900" indent="-342900">
              <a:buFontTx/>
              <a:buChar char="-"/>
            </a:pPr>
            <a:r>
              <a:rPr lang="en-US" sz="2000" i="1" dirty="0" err="1">
                <a:latin typeface="Times New Roman" panose="02020603050405020304" pitchFamily="18" charset="0"/>
                <a:cs typeface="Times New Roman" panose="02020603050405020304" pitchFamily="18" charset="0"/>
              </a:rPr>
              <a:t>ef</a:t>
            </a:r>
            <a:r>
              <a:rPr lang="en-US" sz="2000" i="1" baseline="-25000" dirty="0" err="1">
                <a:latin typeface="Times New Roman" panose="02020603050405020304" pitchFamily="18" charset="0"/>
                <a:cs typeface="Times New Roman" panose="02020603050405020304" pitchFamily="18" charset="0"/>
              </a:rPr>
              <a:t>i</a:t>
            </a:r>
            <a:r>
              <a:rPr lang="en-US" sz="2000" baseline="-25000" dirty="0" err="1">
                <a:latin typeface="Times New Roman" panose="02020603050405020304" pitchFamily="18" charset="0"/>
                <a:cs typeface="Times New Roman" panose="02020603050405020304" pitchFamily="18" charset="0"/>
              </a:rPr>
              <a:t>p</a:t>
            </a:r>
            <a:r>
              <a:rPr lang="en-US" sz="2000" baseline="-25000" dirty="0">
                <a:latin typeface="Times New Roman" panose="02020603050405020304" pitchFamily="18" charset="0"/>
                <a:cs typeface="Times New Roman" panose="02020603050405020304" pitchFamily="18" charset="0"/>
              </a:rPr>
              <a:t> </a:t>
            </a:r>
            <a:r>
              <a:rPr lang="en-US" sz="2000" dirty="0">
                <a:cs typeface="Times New Roman" panose="02020603050405020304" pitchFamily="18" charset="0"/>
              </a:rPr>
              <a:t>is the “unabated” emission factor of pollutant p by activity </a:t>
            </a:r>
            <a:r>
              <a:rPr lang="en-US" sz="2000" i="1" dirty="0" err="1">
                <a:latin typeface="Times New Roman" panose="02020603050405020304" pitchFamily="18" charset="0"/>
                <a:cs typeface="Times New Roman" panose="02020603050405020304" pitchFamily="18" charset="0"/>
              </a:rPr>
              <a:t>i</a:t>
            </a:r>
            <a:endParaRPr lang="en-US" sz="2000" i="1" dirty="0">
              <a:latin typeface="Times New Roman" panose="02020603050405020304" pitchFamily="18" charset="0"/>
              <a:cs typeface="Times New Roman" panose="02020603050405020304" pitchFamily="18" charset="0"/>
            </a:endParaRPr>
          </a:p>
          <a:p>
            <a:pPr marL="342900" indent="-342900">
              <a:buFontTx/>
              <a:buChar char="-"/>
            </a:pPr>
            <a:r>
              <a:rPr lang="en-US" sz="2000" i="1" dirty="0">
                <a:latin typeface="Times New Roman" panose="02020603050405020304" pitchFamily="18" charset="0"/>
                <a:cs typeface="Times New Roman" panose="02020603050405020304" pitchFamily="18" charset="0"/>
              </a:rPr>
              <a:t>r</a:t>
            </a:r>
            <a:r>
              <a:rPr lang="en-US" sz="2000" i="1" baseline="-25000" dirty="0">
                <a:latin typeface="Times New Roman" panose="02020603050405020304" pitchFamily="18" charset="0"/>
                <a:cs typeface="Times New Roman" panose="02020603050405020304" pitchFamily="18" charset="0"/>
              </a:rPr>
              <a:t>i</a:t>
            </a:r>
            <a:r>
              <a:rPr lang="en-US" sz="2000" i="1" baseline="-25000" dirty="0">
                <a:cs typeface="Times New Roman" panose="02020603050405020304" pitchFamily="18" charset="0"/>
              </a:rPr>
              <a:t>p</a:t>
            </a:r>
            <a:r>
              <a:rPr lang="en-US" sz="2000" dirty="0">
                <a:cs typeface="Times New Roman" panose="02020603050405020304" pitchFamily="18" charset="0"/>
              </a:rPr>
              <a:t>(u) is the fraction of emission reduced by actuating decision u.  </a:t>
            </a:r>
          </a:p>
          <a:p>
            <a:endParaRPr lang="en-US" sz="1200" dirty="0"/>
          </a:p>
          <a:p>
            <a:r>
              <a:rPr lang="en-US" sz="2000" dirty="0"/>
              <a:t>In this formulation, the decisions u can</a:t>
            </a:r>
          </a:p>
          <a:p>
            <a:pPr marL="342900" indent="-342900">
              <a:buFontTx/>
              <a:buChar char="-"/>
            </a:pPr>
            <a:r>
              <a:rPr lang="en-US" sz="2000" dirty="0"/>
              <a:t>act on the DRIVERS when the activities </a:t>
            </a:r>
            <a:r>
              <a:rPr lang="en-US" sz="2000" i="1" dirty="0">
                <a:latin typeface="Times New Roman" panose="02020603050405020304" pitchFamily="18" charset="0"/>
                <a:cs typeface="Times New Roman" panose="02020603050405020304" pitchFamily="18" charset="0"/>
              </a:rPr>
              <a:t>A</a:t>
            </a:r>
            <a:r>
              <a:rPr lang="en-US" sz="2000" i="1" baseline="-25000" dirty="0">
                <a:latin typeface="Times New Roman" panose="02020603050405020304" pitchFamily="18" charset="0"/>
                <a:cs typeface="Times New Roman" panose="02020603050405020304" pitchFamily="18" charset="0"/>
              </a:rPr>
              <a:t>i </a:t>
            </a:r>
            <a:r>
              <a:rPr lang="en-US" sz="2000" dirty="0"/>
              <a:t>are modified (e.g. changes in the location or dimension of the activity, including terminating it) </a:t>
            </a:r>
          </a:p>
          <a:p>
            <a:pPr marL="342900" indent="-342900">
              <a:buFontTx/>
              <a:buChar char="-"/>
            </a:pPr>
            <a:r>
              <a:rPr lang="en-US" sz="2000" dirty="0"/>
              <a:t>act on the PRESSURES when the reduction rates </a:t>
            </a:r>
            <a:r>
              <a:rPr lang="en-US" sz="2000" i="1" dirty="0">
                <a:latin typeface="Times New Roman" panose="02020603050405020304" pitchFamily="18" charset="0"/>
                <a:cs typeface="Times New Roman" panose="02020603050405020304" pitchFamily="18" charset="0"/>
              </a:rPr>
              <a:t>r</a:t>
            </a:r>
            <a:r>
              <a:rPr lang="en-US" sz="2000" i="1" baseline="-25000" dirty="0">
                <a:latin typeface="Times New Roman" panose="02020603050405020304" pitchFamily="18" charset="0"/>
                <a:cs typeface="Times New Roman" panose="02020603050405020304" pitchFamily="18" charset="0"/>
              </a:rPr>
              <a:t>i</a:t>
            </a:r>
            <a:r>
              <a:rPr lang="en-US" sz="2000" i="1" baseline="-25000" dirty="0">
                <a:cs typeface="Times New Roman" panose="02020603050405020304" pitchFamily="18" charset="0"/>
              </a:rPr>
              <a:t>p</a:t>
            </a:r>
            <a:r>
              <a:rPr lang="en-US" sz="2000" dirty="0">
                <a:cs typeface="Times New Roman" panose="02020603050405020304" pitchFamily="18" charset="0"/>
              </a:rPr>
              <a:t>(u) are modified (e.g. by introducing a new treatment technology)</a:t>
            </a:r>
            <a:endParaRPr lang="en-US" sz="2000" dirty="0"/>
          </a:p>
          <a:p>
            <a:pPr marL="342900" indent="-342900">
              <a:buFontTx/>
              <a:buChar char="-"/>
            </a:pPr>
            <a:r>
              <a:rPr lang="en-US" sz="2000" dirty="0"/>
              <a:t>act on the STATE when some activity has a negative emission factor (e.g. NOx absorbing paintings).</a:t>
            </a:r>
          </a:p>
          <a:p>
            <a:endParaRPr lang="en-US" sz="1200" dirty="0"/>
          </a:p>
        </p:txBody>
      </p:sp>
      <p:graphicFrame>
        <p:nvGraphicFramePr>
          <p:cNvPr id="4" name="Oggetto 3"/>
          <p:cNvGraphicFramePr>
            <a:graphicFrameLocks noChangeAspect="1"/>
          </p:cNvGraphicFramePr>
          <p:nvPr>
            <p:extLst>
              <p:ext uri="{D42A27DB-BD31-4B8C-83A1-F6EECF244321}">
                <p14:modId xmlns:p14="http://schemas.microsoft.com/office/powerpoint/2010/main" val="2417899723"/>
              </p:ext>
            </p:extLst>
          </p:nvPr>
        </p:nvGraphicFramePr>
        <p:xfrm>
          <a:off x="720725" y="1916832"/>
          <a:ext cx="6645275" cy="757238"/>
        </p:xfrm>
        <a:graphic>
          <a:graphicData uri="http://schemas.openxmlformats.org/presentationml/2006/ole">
            <mc:AlternateContent xmlns:mc="http://schemas.openxmlformats.org/markup-compatibility/2006">
              <mc:Choice xmlns:v="urn:schemas-microsoft-com:vml" Requires="v">
                <p:oleObj spid="_x0000_s3129" name="Equazione" r:id="rId3" imgW="3009600" imgH="342720" progId="Equation.3">
                  <p:embed/>
                </p:oleObj>
              </mc:Choice>
              <mc:Fallback>
                <p:oleObj name="Equazione" r:id="rId3" imgW="3009600" imgH="342720" progId="Equation.3">
                  <p:embed/>
                  <p:pic>
                    <p:nvPicPr>
                      <p:cNvPr id="0" name=""/>
                      <p:cNvPicPr/>
                      <p:nvPr/>
                    </p:nvPicPr>
                    <p:blipFill>
                      <a:blip r:embed="rId4"/>
                      <a:stretch>
                        <a:fillRect/>
                      </a:stretch>
                    </p:blipFill>
                    <p:spPr>
                      <a:xfrm>
                        <a:off x="720725" y="1916832"/>
                        <a:ext cx="6645275" cy="757238"/>
                      </a:xfrm>
                      <a:prstGeom prst="rect">
                        <a:avLst/>
                      </a:prstGeom>
                    </p:spPr>
                  </p:pic>
                </p:oleObj>
              </mc:Fallback>
            </mc:AlternateContent>
          </a:graphicData>
        </a:graphic>
      </p:graphicFrame>
    </p:spTree>
    <p:extLst>
      <p:ext uri="{BB962C8B-B14F-4D97-AF65-F5344CB8AC3E}">
        <p14:creationId xmlns:p14="http://schemas.microsoft.com/office/powerpoint/2010/main" val="3665851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404664"/>
            <a:ext cx="8160978" cy="837876"/>
          </a:xfrm>
        </p:spPr>
        <p:txBody>
          <a:bodyPr>
            <a:normAutofit/>
          </a:bodyPr>
          <a:lstStyle/>
          <a:p>
            <a:r>
              <a:rPr lang="en-US" sz="4000" dirty="0"/>
              <a:t>Notes</a:t>
            </a:r>
          </a:p>
        </p:txBody>
      </p:sp>
      <p:sp>
        <p:nvSpPr>
          <p:cNvPr id="8" name="CasellaDiTesto 7"/>
          <p:cNvSpPr txBox="1"/>
          <p:nvPr/>
        </p:nvSpPr>
        <p:spPr>
          <a:xfrm>
            <a:off x="539552" y="1484784"/>
            <a:ext cx="8136904" cy="4585871"/>
          </a:xfrm>
          <a:prstGeom prst="rect">
            <a:avLst/>
          </a:prstGeom>
          <a:noFill/>
        </p:spPr>
        <p:txBody>
          <a:bodyPr wrap="square" rtlCol="0">
            <a:spAutoFit/>
          </a:bodyPr>
          <a:lstStyle/>
          <a:p>
            <a:endParaRPr lang="en-US" sz="1200" dirty="0"/>
          </a:p>
          <a:p>
            <a:pPr marL="342900" indent="-342900">
              <a:buFont typeface="Arial" panose="020B0604020202020204" pitchFamily="34" charset="0"/>
              <a:buChar char="•"/>
            </a:pPr>
            <a:r>
              <a:rPr lang="en-US" sz="2000" dirty="0"/>
              <a:t>Decisions aimed at changing only the IMPACTS (e.g. exposition) do not modify the state (and will not be dealt with in the course).</a:t>
            </a:r>
          </a:p>
          <a:p>
            <a:pPr marL="342900" indent="-342900">
              <a:buFont typeface="Arial" panose="020B0604020202020204" pitchFamily="34" charset="0"/>
              <a:buChar char="•"/>
            </a:pPr>
            <a:r>
              <a:rPr lang="en-US" sz="2000" dirty="0"/>
              <a:t>The objective </a:t>
            </a:r>
            <a:r>
              <a:rPr lang="en-US" sz="2000" b="1" i="1" dirty="0">
                <a:latin typeface="Times New Roman" panose="02020603050405020304" pitchFamily="18" charset="0"/>
                <a:cs typeface="Times New Roman" panose="02020603050405020304" pitchFamily="18" charset="0"/>
              </a:rPr>
              <a:t>J </a:t>
            </a:r>
            <a:r>
              <a:rPr lang="en-US" sz="2000" dirty="0">
                <a:cs typeface="Times New Roman" panose="02020603050405020304" pitchFamily="18" charset="0"/>
              </a:rPr>
              <a:t>may depend on more than a single environmental quality indicator/index (e.g. many different pollutants, e.g. a </a:t>
            </a:r>
            <a:r>
              <a:rPr lang="en-US" sz="2000" dirty="0">
                <a:cs typeface="Times New Roman" panose="02020603050405020304" pitchFamily="18" charset="0"/>
                <a:hlinkClick r:id="rId2"/>
              </a:rPr>
              <a:t>list of EEA indicators</a:t>
            </a:r>
            <a:r>
              <a:rPr lang="en-US" sz="2000" dirty="0">
                <a:cs typeface="Times New Roman" panose="02020603050405020304" pitchFamily="18" charset="0"/>
              </a:rPr>
              <a:t>). </a:t>
            </a:r>
          </a:p>
          <a:p>
            <a:pPr marL="342900" indent="-342900">
              <a:buFont typeface="Arial" panose="020B0604020202020204" pitchFamily="34" charset="0"/>
              <a:buChar char="•"/>
            </a:pPr>
            <a:r>
              <a:rPr lang="en-US" sz="2000" dirty="0"/>
              <a:t>The environmental model </a:t>
            </a:r>
            <a:r>
              <a:rPr lang="en-US" sz="2000" i="1" dirty="0">
                <a:latin typeface="Times New Roman" panose="02020603050405020304" pitchFamily="18" charset="0"/>
                <a:cs typeface="Times New Roman" panose="02020603050405020304" pitchFamily="18" charset="0"/>
              </a:rPr>
              <a:t>M</a:t>
            </a:r>
            <a:r>
              <a:rPr lang="en-US" sz="2000" dirty="0"/>
              <a:t> also depends on the assumed external conditions v (e.g. EU legislation, climate change) that may obscure the effect of different decisions.</a:t>
            </a:r>
          </a:p>
          <a:p>
            <a:pPr marL="342900" indent="-342900">
              <a:buFont typeface="Arial" panose="020B0604020202020204" pitchFamily="34" charset="0"/>
              <a:buChar char="•"/>
            </a:pPr>
            <a:r>
              <a:rPr lang="en-US" sz="2000" dirty="0"/>
              <a:t>Since v changes in time, the solution obtained in a given condition may not be valid time later (reliability and uncertainty).</a:t>
            </a:r>
          </a:p>
          <a:p>
            <a:pPr marL="342900" indent="-342900">
              <a:buFont typeface="Arial" panose="020B0604020202020204" pitchFamily="34" charset="0"/>
              <a:buChar char="•"/>
            </a:pPr>
            <a:endParaRPr lang="en-US" sz="2000" dirty="0"/>
          </a:p>
          <a:p>
            <a:r>
              <a:rPr lang="en-US" sz="2000" i="1" dirty="0"/>
              <a:t>The optimization problem is often complex (many variables, non linearity) and requires a high number of executions of the environmental model (computationally intensive).</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724076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a:t>Advanced Environmental </a:t>
            </a:r>
            <a:br>
              <a:rPr lang="en-US" dirty="0"/>
            </a:br>
            <a:r>
              <a:rPr lang="en-US" dirty="0"/>
              <a:t>Systems Analysis (AESA) </a:t>
            </a:r>
            <a:r>
              <a:rPr lang="en-US" sz="3600" dirty="0"/>
              <a:t>I.C. 10 credits</a:t>
            </a:r>
          </a:p>
        </p:txBody>
      </p:sp>
      <p:sp>
        <p:nvSpPr>
          <p:cNvPr id="3" name="Segnaposto contenuto 2"/>
          <p:cNvSpPr>
            <a:spLocks noGrp="1"/>
          </p:cNvSpPr>
          <p:nvPr>
            <p:ph idx="1"/>
          </p:nvPr>
        </p:nvSpPr>
        <p:spPr>
          <a:xfrm>
            <a:off x="179512" y="1571612"/>
            <a:ext cx="8856984" cy="5169756"/>
          </a:xfrm>
        </p:spPr>
        <p:txBody>
          <a:bodyPr>
            <a:normAutofit fontScale="25000" lnSpcReduction="20000"/>
          </a:bodyPr>
          <a:lstStyle/>
          <a:p>
            <a:pPr marL="0" indent="0">
              <a:buNone/>
            </a:pPr>
            <a:r>
              <a:rPr lang="en-US" sz="9600" b="1" dirty="0">
                <a:hlinkClick r:id="rId2"/>
              </a:rPr>
              <a:t>1</a:t>
            </a:r>
            <a:r>
              <a:rPr lang="en-US" sz="9600" b="1" baseline="30000" dirty="0">
                <a:hlinkClick r:id="rId2"/>
              </a:rPr>
              <a:t>st</a:t>
            </a:r>
            <a:r>
              <a:rPr lang="en-US" sz="9600" b="1" dirty="0">
                <a:hlinkClick r:id="rId2"/>
              </a:rPr>
              <a:t> MOD: Models for environmental quality planning</a:t>
            </a:r>
            <a:endParaRPr lang="en-US" sz="9600" b="1" dirty="0"/>
          </a:p>
          <a:p>
            <a:pPr>
              <a:lnSpc>
                <a:spcPct val="120000"/>
              </a:lnSpc>
              <a:spcBef>
                <a:spcPts val="600"/>
              </a:spcBef>
            </a:pPr>
            <a:r>
              <a:rPr lang="en-US" sz="5600" b="1" dirty="0"/>
              <a:t>Environmental decision making within the DPSIR approach.</a:t>
            </a:r>
            <a:r>
              <a:rPr lang="en-US" sz="5600" dirty="0"/>
              <a:t> Environmental planning and management </a:t>
            </a:r>
            <a:br>
              <a:rPr lang="en-US" sz="5600" dirty="0"/>
            </a:br>
            <a:r>
              <a:rPr lang="en-US" sz="5600" dirty="0"/>
              <a:t>problems at a regional/local level are formulated according to the specific compartment addressed within the EU </a:t>
            </a:r>
            <a:br>
              <a:rPr lang="en-US" sz="5600" dirty="0"/>
            </a:br>
            <a:r>
              <a:rPr lang="en-US" sz="5600" dirty="0"/>
              <a:t>DPSIR scheme.  The role of the model of the environmental system is highlighted.</a:t>
            </a:r>
          </a:p>
          <a:p>
            <a:pPr>
              <a:lnSpc>
                <a:spcPct val="120000"/>
              </a:lnSpc>
              <a:spcBef>
                <a:spcPts val="600"/>
              </a:spcBef>
            </a:pPr>
            <a:r>
              <a:rPr lang="en-US" sz="5600" b="1" dirty="0"/>
              <a:t>The general transport and dispersion equation</a:t>
            </a:r>
            <a:r>
              <a:rPr lang="en-US" sz="5600" dirty="0"/>
              <a:t>.</a:t>
            </a:r>
          </a:p>
          <a:p>
            <a:pPr>
              <a:lnSpc>
                <a:spcPct val="120000"/>
              </a:lnSpc>
              <a:spcBef>
                <a:spcPts val="600"/>
              </a:spcBef>
            </a:pPr>
            <a:r>
              <a:rPr lang="en-US" sz="5600" b="1" dirty="0"/>
              <a:t>Water quality modelling and planning </a:t>
            </a:r>
            <a:r>
              <a:rPr lang="en-US" sz="5600" dirty="0">
                <a:hlinkClick r:id="rId3"/>
              </a:rPr>
              <a:t>(SDG6)</a:t>
            </a:r>
            <a:r>
              <a:rPr lang="en-US" sz="5600" dirty="0"/>
              <a:t>. Simple BOD-DO models are formulated for a river system, </a:t>
            </a:r>
            <a:br>
              <a:rPr lang="en-US" sz="5600" dirty="0"/>
            </a:br>
            <a:r>
              <a:rPr lang="en-US" sz="5600" dirty="0"/>
              <a:t>composed of various reaches. The model is then enriched looking at: Hydraulic model and mass balance equations;  The dynamics of bacteria and ecological food chain; Biological and nutrient compartments.  Integrated land and </a:t>
            </a:r>
            <a:br>
              <a:rPr lang="en-US" sz="5600" dirty="0"/>
            </a:br>
            <a:r>
              <a:rPr lang="en-US" sz="5600" dirty="0"/>
              <a:t>river models (</a:t>
            </a:r>
            <a:r>
              <a:rPr lang="en-US" sz="5600" dirty="0">
                <a:hlinkClick r:id="rId4"/>
              </a:rPr>
              <a:t>SDG2</a:t>
            </a:r>
            <a:r>
              <a:rPr lang="en-US" sz="5600" dirty="0"/>
              <a:t>) and lake models will also be presented. All such models can be used to determine localization and discharge decisions in water bodies. Surrogate modelling is finally introduced as a tool to solve computationally intensive decision-making problems.</a:t>
            </a:r>
          </a:p>
          <a:p>
            <a:pPr>
              <a:lnSpc>
                <a:spcPct val="120000"/>
              </a:lnSpc>
              <a:spcBef>
                <a:spcPts val="600"/>
              </a:spcBef>
            </a:pPr>
            <a:r>
              <a:rPr lang="en-US" sz="5600" b="1" dirty="0"/>
              <a:t>Air quality modelling and planning</a:t>
            </a:r>
            <a:r>
              <a:rPr lang="en-US" sz="5600" dirty="0"/>
              <a:t>. (</a:t>
            </a:r>
            <a:r>
              <a:rPr lang="en-US" sz="5600" dirty="0">
                <a:hlinkClick r:id="rId5"/>
              </a:rPr>
              <a:t>SDG11</a:t>
            </a:r>
            <a:r>
              <a:rPr lang="en-US" sz="5600" dirty="0"/>
              <a:t>) The cases </a:t>
            </a:r>
            <a:r>
              <a:rPr lang="en-US" sz="5600" dirty="0" err="1"/>
              <a:t>analysed</a:t>
            </a:r>
            <a:r>
              <a:rPr lang="en-US" sz="5600" dirty="0"/>
              <a:t> will cover a set of common situations: Non-reactive pollutants in stationary conditions; Climatological models and the role of meteorology; Models of specific </a:t>
            </a:r>
            <a:br>
              <a:rPr lang="en-US" sz="5600" dirty="0"/>
            </a:br>
            <a:r>
              <a:rPr lang="en-US" sz="5600" dirty="0"/>
              <a:t>situations (coastal, urban canyon); Models for reactive pollutants (</a:t>
            </a:r>
            <a:r>
              <a:rPr lang="en-US" sz="5600" dirty="0" err="1"/>
              <a:t>Lagrangian</a:t>
            </a:r>
            <a:r>
              <a:rPr lang="en-US" sz="5600" dirty="0"/>
              <a:t>, Eulerian, particle chemical transport </a:t>
            </a:r>
            <a:br>
              <a:rPr lang="en-US" sz="5600" dirty="0"/>
            </a:br>
            <a:r>
              <a:rPr lang="en-US" sz="5600" dirty="0"/>
              <a:t>models). Boundary conditions problems and nesting techniques will be discussed. The course will illustrate how to use these models in emission reduction planning (</a:t>
            </a:r>
            <a:r>
              <a:rPr lang="en-US" sz="5600" dirty="0">
                <a:hlinkClick r:id="rId6"/>
              </a:rPr>
              <a:t>SDG7</a:t>
            </a:r>
            <a:r>
              <a:rPr lang="en-US" sz="5600" dirty="0"/>
              <a:t>) and how to join them with health impact models to </a:t>
            </a:r>
            <a:br>
              <a:rPr lang="en-US" sz="5600" dirty="0"/>
            </a:br>
            <a:r>
              <a:rPr lang="en-US" sz="5600" dirty="0"/>
              <a:t>develop integrated regional plans.</a:t>
            </a:r>
          </a:p>
          <a:p>
            <a:pPr>
              <a:lnSpc>
                <a:spcPct val="120000"/>
              </a:lnSpc>
              <a:spcBef>
                <a:spcPts val="600"/>
              </a:spcBef>
            </a:pPr>
            <a:r>
              <a:rPr lang="en-US" sz="5600" b="1" dirty="0"/>
              <a:t>CO</a:t>
            </a:r>
            <a:r>
              <a:rPr lang="en-US" sz="5600" b="1" baseline="-25000" dirty="0"/>
              <a:t>2</a:t>
            </a:r>
            <a:r>
              <a:rPr lang="en-US" sz="5600" b="1" dirty="0"/>
              <a:t> emissions and biomass exploitation </a:t>
            </a:r>
            <a:r>
              <a:rPr lang="en-US" sz="5600" dirty="0"/>
              <a:t>(</a:t>
            </a:r>
            <a:r>
              <a:rPr lang="en-US" sz="5600" dirty="0">
                <a:hlinkClick r:id="rId7"/>
              </a:rPr>
              <a:t>SDG15</a:t>
            </a:r>
            <a:r>
              <a:rPr lang="en-US" sz="5600" dirty="0"/>
              <a:t>). Gaseous emissions also imply the release of CO</a:t>
            </a:r>
            <a:r>
              <a:rPr lang="en-US" sz="5600" baseline="-25000" dirty="0"/>
              <a:t>2</a:t>
            </a:r>
            <a:r>
              <a:rPr lang="en-US" sz="5600" dirty="0"/>
              <a:t> into </a:t>
            </a:r>
            <a:br>
              <a:rPr lang="en-US" sz="5600" dirty="0"/>
            </a:br>
            <a:r>
              <a:rPr lang="en-US" sz="5600" dirty="0"/>
              <a:t>the atmosphere. It is thus necessary to formulate carbon budget models, taking into account its major sinks: </a:t>
            </a:r>
            <a:br>
              <a:rPr lang="en-US" sz="5600" dirty="0"/>
            </a:br>
            <a:r>
              <a:rPr lang="en-US" sz="5600" dirty="0"/>
              <a:t>biomass and soil. To optimally plan for CO</a:t>
            </a:r>
            <a:r>
              <a:rPr lang="en-US" sz="5600" baseline="-25000" dirty="0"/>
              <a:t>2 </a:t>
            </a:r>
            <a:r>
              <a:rPr lang="en-US" sz="5600" dirty="0"/>
              <a:t>capture (</a:t>
            </a:r>
            <a:r>
              <a:rPr lang="en-US" sz="5600" dirty="0">
                <a:hlinkClick r:id="rId8"/>
              </a:rPr>
              <a:t>SDG13</a:t>
            </a:r>
            <a:r>
              <a:rPr lang="en-US" sz="5600" dirty="0"/>
              <a:t>) and bioenergy production (</a:t>
            </a:r>
            <a:r>
              <a:rPr lang="en-US" sz="5600" dirty="0">
                <a:hlinkClick r:id="rId9"/>
              </a:rPr>
              <a:t>SDG12</a:t>
            </a:r>
            <a:r>
              <a:rPr lang="en-US" sz="5600" dirty="0"/>
              <a:t>), we examine </a:t>
            </a:r>
            <a:br>
              <a:rPr lang="en-US" sz="5600" dirty="0"/>
            </a:br>
            <a:r>
              <a:rPr lang="en-US" sz="5600" dirty="0"/>
              <a:t>vegetation dynamics and forest management.</a:t>
            </a:r>
          </a:p>
          <a:p>
            <a:pPr marL="0" indent="0">
              <a:buNone/>
            </a:pPr>
            <a:endParaRPr lang="en-US" sz="4300" b="1" dirty="0"/>
          </a:p>
        </p:txBody>
      </p:sp>
      <p:sp>
        <p:nvSpPr>
          <p:cNvPr id="4" name="Rettangolo 3"/>
          <p:cNvSpPr/>
          <p:nvPr/>
        </p:nvSpPr>
        <p:spPr>
          <a:xfrm>
            <a:off x="2286000" y="2132856"/>
            <a:ext cx="4572000" cy="923330"/>
          </a:xfrm>
          <a:prstGeom prst="rect">
            <a:avLst/>
          </a:prstGeom>
        </p:spPr>
        <p:txBody>
          <a:bodyPr>
            <a:spAutoFit/>
          </a:bodyPr>
          <a:lstStyle/>
          <a:p>
            <a:endParaRPr lang="en-US" dirty="0"/>
          </a:p>
          <a:p>
            <a:r>
              <a:rPr lang="en-US" dirty="0"/>
              <a:t>  </a:t>
            </a:r>
          </a:p>
          <a:p>
            <a:endParaRPr lang="en-US" dirty="0"/>
          </a:p>
        </p:txBody>
      </p:sp>
    </p:spTree>
    <p:extLst>
      <p:ext uri="{BB962C8B-B14F-4D97-AF65-F5344CB8AC3E}">
        <p14:creationId xmlns:p14="http://schemas.microsoft.com/office/powerpoint/2010/main" val="4126680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a:t>Advanced Environmental </a:t>
            </a:r>
            <a:br>
              <a:rPr lang="en-US" dirty="0"/>
            </a:br>
            <a:r>
              <a:rPr lang="en-US" dirty="0"/>
              <a:t>Systems Analysis (AESA) </a:t>
            </a:r>
            <a:r>
              <a:rPr lang="en-US" sz="3600" dirty="0"/>
              <a:t>I.C. 10 credits</a:t>
            </a:r>
          </a:p>
        </p:txBody>
      </p:sp>
      <p:sp>
        <p:nvSpPr>
          <p:cNvPr id="3" name="Segnaposto contenuto 2"/>
          <p:cNvSpPr>
            <a:spLocks noGrp="1"/>
          </p:cNvSpPr>
          <p:nvPr>
            <p:ph idx="1"/>
          </p:nvPr>
        </p:nvSpPr>
        <p:spPr>
          <a:xfrm>
            <a:off x="323528" y="1571612"/>
            <a:ext cx="8640960" cy="4714908"/>
          </a:xfrm>
        </p:spPr>
        <p:txBody>
          <a:bodyPr>
            <a:normAutofit/>
          </a:bodyPr>
          <a:lstStyle/>
          <a:p>
            <a:pPr marL="0" indent="0">
              <a:buNone/>
            </a:pPr>
            <a:r>
              <a:rPr lang="en-US" sz="2800" b="1" dirty="0"/>
              <a:t>2</a:t>
            </a:r>
            <a:r>
              <a:rPr lang="en-US" sz="2800" b="1" baseline="30000" dirty="0"/>
              <a:t>nd</a:t>
            </a:r>
            <a:r>
              <a:rPr lang="en-US" sz="2800" b="1" dirty="0"/>
              <a:t>  MOD: Decision making under global changes</a:t>
            </a:r>
            <a:endParaRPr lang="en-US" sz="2800" b="1" i="1" dirty="0"/>
          </a:p>
          <a:p>
            <a:r>
              <a:rPr lang="en-US" sz="2800" dirty="0"/>
              <a:t>modelling global changes</a:t>
            </a:r>
          </a:p>
          <a:p>
            <a:r>
              <a:rPr lang="en-US" sz="2800" dirty="0"/>
              <a:t>climate modelling </a:t>
            </a:r>
          </a:p>
          <a:p>
            <a:r>
              <a:rPr lang="en-US" sz="2800" dirty="0"/>
              <a:t>land use changes modelling </a:t>
            </a:r>
          </a:p>
          <a:p>
            <a:r>
              <a:rPr lang="en-US" sz="2800" dirty="0"/>
              <a:t>energy demand and resources models</a:t>
            </a:r>
          </a:p>
          <a:p>
            <a:r>
              <a:rPr lang="en-US" sz="2800" dirty="0"/>
              <a:t>robustness, risk and uncertainty</a:t>
            </a:r>
          </a:p>
          <a:p>
            <a:r>
              <a:rPr lang="en-US" sz="2800" dirty="0"/>
              <a:t>the IPCCS scenarios and their consequences</a:t>
            </a:r>
          </a:p>
          <a:p>
            <a:r>
              <a:rPr lang="en-US" sz="2800" dirty="0"/>
              <a:t>decision making under uncertainty</a:t>
            </a:r>
          </a:p>
        </p:txBody>
      </p:sp>
    </p:spTree>
    <p:extLst>
      <p:ext uri="{BB962C8B-B14F-4D97-AF65-F5344CB8AC3E}">
        <p14:creationId xmlns:p14="http://schemas.microsoft.com/office/powerpoint/2010/main" val="254347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7218" y="142852"/>
            <a:ext cx="8160978" cy="837876"/>
          </a:xfrm>
        </p:spPr>
        <p:txBody>
          <a:bodyPr>
            <a:normAutofit/>
          </a:bodyPr>
          <a:lstStyle/>
          <a:p>
            <a:r>
              <a:rPr lang="en-US" sz="2800" dirty="0"/>
              <a:t>The approach:  DPSIR</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80728"/>
            <a:ext cx="6534150" cy="544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6884526" y="2276872"/>
            <a:ext cx="2286000" cy="3416320"/>
          </a:xfrm>
          <a:prstGeom prst="rect">
            <a:avLst/>
          </a:prstGeom>
        </p:spPr>
        <p:txBody>
          <a:bodyPr wrap="square">
            <a:spAutoFit/>
          </a:bodyPr>
          <a:lstStyle/>
          <a:p>
            <a:r>
              <a:rPr lang="en-US" dirty="0"/>
              <a:t>The DPSIR scheme helps “to structure thinking about the interplay between the environment and socioeconomic activities”, and “support in designing assessments, identifying </a:t>
            </a:r>
            <a:r>
              <a:rPr lang="en-US" u="sng" dirty="0"/>
              <a:t>indicators</a:t>
            </a:r>
            <a:r>
              <a:rPr lang="en-US" dirty="0"/>
              <a:t>, and </a:t>
            </a:r>
            <a:r>
              <a:rPr lang="en-US" u="sng" dirty="0"/>
              <a:t>communicating</a:t>
            </a:r>
            <a:r>
              <a:rPr lang="en-US" dirty="0"/>
              <a:t> results” (EEA, 2012). </a:t>
            </a:r>
          </a:p>
        </p:txBody>
      </p:sp>
      <p:sp>
        <p:nvSpPr>
          <p:cNvPr id="5" name="Rettangolo 4"/>
          <p:cNvSpPr/>
          <p:nvPr/>
        </p:nvSpPr>
        <p:spPr>
          <a:xfrm>
            <a:off x="251520" y="2852936"/>
            <a:ext cx="180020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1793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7218" y="332656"/>
            <a:ext cx="8160978" cy="837876"/>
          </a:xfrm>
        </p:spPr>
        <p:txBody>
          <a:bodyPr>
            <a:normAutofit/>
          </a:bodyPr>
          <a:lstStyle/>
          <a:p>
            <a:r>
              <a:rPr lang="en-US" sz="4000" dirty="0"/>
              <a:t>Drivers (driving forces)</a:t>
            </a:r>
          </a:p>
        </p:txBody>
      </p:sp>
      <p:sp>
        <p:nvSpPr>
          <p:cNvPr id="5" name="Rettangolo 4"/>
          <p:cNvSpPr/>
          <p:nvPr/>
        </p:nvSpPr>
        <p:spPr>
          <a:xfrm>
            <a:off x="683568" y="1593506"/>
            <a:ext cx="7704856" cy="1200329"/>
          </a:xfrm>
          <a:prstGeom prst="rect">
            <a:avLst/>
          </a:prstGeom>
        </p:spPr>
        <p:txBody>
          <a:bodyPr wrap="square">
            <a:spAutoFit/>
          </a:bodyPr>
          <a:lstStyle/>
          <a:p>
            <a:r>
              <a:rPr lang="en-US" sz="3600" dirty="0"/>
              <a:t>“Actions resulting from or influenced by human/natural activity or intervention</a:t>
            </a:r>
            <a:r>
              <a:rPr lang="en-US" sz="2400" dirty="0"/>
              <a:t>”</a:t>
            </a:r>
          </a:p>
        </p:txBody>
      </p:sp>
      <p:sp>
        <p:nvSpPr>
          <p:cNvPr id="7" name="CasellaDiTesto 6"/>
          <p:cNvSpPr txBox="1"/>
          <p:nvPr/>
        </p:nvSpPr>
        <p:spPr>
          <a:xfrm>
            <a:off x="683568" y="3140968"/>
            <a:ext cx="7560840" cy="3477875"/>
          </a:xfrm>
          <a:prstGeom prst="rect">
            <a:avLst/>
          </a:prstGeom>
          <a:noFill/>
        </p:spPr>
        <p:txBody>
          <a:bodyPr wrap="square" rtlCol="0">
            <a:spAutoFit/>
          </a:bodyPr>
          <a:lstStyle/>
          <a:p>
            <a:pPr marL="285750" indent="-285750">
              <a:buFont typeface="Wingdings" panose="05000000000000000000" pitchFamily="2" charset="2"/>
              <a:buChar char="§"/>
            </a:pPr>
            <a:r>
              <a:rPr lang="en-US" sz="2000" dirty="0"/>
              <a:t>Normally related to large-scale socio-economic trends</a:t>
            </a:r>
          </a:p>
          <a:p>
            <a:pPr marL="285750" indent="-285750">
              <a:buFont typeface="Wingdings" panose="05000000000000000000" pitchFamily="2" charset="2"/>
              <a:buChar char="§"/>
            </a:pPr>
            <a:r>
              <a:rPr lang="en-US" sz="2000" dirty="0"/>
              <a:t>Leading to significant variations of PRESSURES</a:t>
            </a:r>
          </a:p>
          <a:p>
            <a:pPr marL="285750" indent="-285750">
              <a:buFont typeface="Wingdings" panose="05000000000000000000" pitchFamily="2" charset="2"/>
              <a:buChar char="§"/>
            </a:pPr>
            <a:r>
              <a:rPr lang="en-US" sz="2000" dirty="0"/>
              <a:t>More meaningful at national/continental level than at local level</a:t>
            </a:r>
          </a:p>
          <a:p>
            <a:pPr marL="285750" indent="-285750">
              <a:buFont typeface="Wingdings" panose="05000000000000000000" pitchFamily="2" charset="2"/>
              <a:buChar char="§"/>
            </a:pPr>
            <a:r>
              <a:rPr lang="en-US" sz="2000" dirty="0"/>
              <a:t>Examples: population dynamics, industrial and agricultural changes, human mobility, climate changes,..</a:t>
            </a:r>
          </a:p>
          <a:p>
            <a:pPr marL="285750" lvl="0" indent="-285750">
              <a:buFont typeface="Wingdings" panose="05000000000000000000" pitchFamily="2" charset="2"/>
              <a:buChar char="§"/>
            </a:pPr>
            <a:r>
              <a:rPr lang="en-US" sz="2000" dirty="0">
                <a:solidFill>
                  <a:srgbClr val="000000"/>
                </a:solidFill>
              </a:rPr>
              <a:t>Often measured by variables (sometimes called “activity levels”) describing traffic, industries, residential heating, </a:t>
            </a:r>
            <a:r>
              <a:rPr lang="en-US" sz="2000" dirty="0" err="1">
                <a:solidFill>
                  <a:srgbClr val="000000"/>
                </a:solidFill>
              </a:rPr>
              <a:t>etc</a:t>
            </a:r>
            <a:r>
              <a:rPr lang="en-US" sz="2000" dirty="0">
                <a:solidFill>
                  <a:srgbClr val="000000"/>
                </a:solidFill>
              </a:rPr>
              <a:t>…</a:t>
            </a:r>
          </a:p>
          <a:p>
            <a:pPr marL="285750" lvl="0" indent="-285750">
              <a:buFont typeface="Wingdings" panose="05000000000000000000" pitchFamily="2" charset="2"/>
              <a:buChar char="§"/>
            </a:pPr>
            <a:r>
              <a:rPr lang="en-US" sz="2000" dirty="0">
                <a:solidFill>
                  <a:srgbClr val="000000"/>
                </a:solidFill>
              </a:rPr>
              <a:t>Inducing their changes (RESPONSE) requires extensive action and long time (e.g. education) </a:t>
            </a:r>
          </a:p>
          <a:p>
            <a:pPr marL="285750" indent="-285750">
              <a:buFont typeface="Wingdings" panose="05000000000000000000" pitchFamily="2" charset="2"/>
              <a:buChar char="§"/>
            </a:pPr>
            <a:endParaRPr lang="en-US" sz="2000" dirty="0"/>
          </a:p>
          <a:p>
            <a:pPr marL="285750" indent="-285750">
              <a:buFont typeface="Wingdings" panose="05000000000000000000" pitchFamily="2" charset="2"/>
              <a:buChar char="§"/>
            </a:pPr>
            <a:endParaRPr lang="en-US" sz="2000" dirty="0"/>
          </a:p>
        </p:txBody>
      </p:sp>
    </p:spTree>
    <p:extLst>
      <p:ext uri="{BB962C8B-B14F-4D97-AF65-F5344CB8AC3E}">
        <p14:creationId xmlns:p14="http://schemas.microsoft.com/office/powerpoint/2010/main" val="1904786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09027"/>
            <a:ext cx="8496944" cy="5319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50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40BB2DFF-FC39-4018-812E-72F48723E788}"/>
              </a:ext>
            </a:extLst>
          </p:cNvPr>
          <p:cNvPicPr>
            <a:picLocks noChangeAspect="1"/>
          </p:cNvPicPr>
          <p:nvPr/>
        </p:nvPicPr>
        <p:blipFill rotWithShape="1">
          <a:blip r:embed="rId2"/>
          <a:srcRect l="4826" t="46036" r="16946"/>
          <a:stretch/>
        </p:blipFill>
        <p:spPr>
          <a:xfrm>
            <a:off x="764018" y="1238334"/>
            <a:ext cx="7615963" cy="4381332"/>
          </a:xfrm>
          <a:prstGeom prst="rect">
            <a:avLst/>
          </a:prstGeom>
        </p:spPr>
      </p:pic>
    </p:spTree>
    <p:extLst>
      <p:ext uri="{BB962C8B-B14F-4D97-AF65-F5344CB8AC3E}">
        <p14:creationId xmlns:p14="http://schemas.microsoft.com/office/powerpoint/2010/main" val="4107151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7218" y="332656"/>
            <a:ext cx="8160978" cy="837876"/>
          </a:xfrm>
        </p:spPr>
        <p:txBody>
          <a:bodyPr>
            <a:normAutofit/>
          </a:bodyPr>
          <a:lstStyle/>
          <a:p>
            <a:r>
              <a:rPr lang="en-US" sz="4000" dirty="0"/>
              <a:t>Pressures</a:t>
            </a:r>
          </a:p>
        </p:txBody>
      </p:sp>
      <p:sp>
        <p:nvSpPr>
          <p:cNvPr id="5" name="Rettangolo 4"/>
          <p:cNvSpPr/>
          <p:nvPr/>
        </p:nvSpPr>
        <p:spPr>
          <a:xfrm>
            <a:off x="683568" y="1484784"/>
            <a:ext cx="7704856" cy="1200329"/>
          </a:xfrm>
          <a:prstGeom prst="rect">
            <a:avLst/>
          </a:prstGeom>
        </p:spPr>
        <p:txBody>
          <a:bodyPr wrap="square">
            <a:spAutoFit/>
          </a:bodyPr>
          <a:lstStyle/>
          <a:p>
            <a:r>
              <a:rPr lang="en-US" sz="3600" dirty="0"/>
              <a:t>“</a:t>
            </a:r>
            <a:r>
              <a:rPr lang="en-GB" sz="3600" dirty="0"/>
              <a:t>Discharge of pollutants into the environment”</a:t>
            </a:r>
            <a:endParaRPr lang="en-US" sz="2400" dirty="0"/>
          </a:p>
        </p:txBody>
      </p:sp>
      <p:sp>
        <p:nvSpPr>
          <p:cNvPr id="7" name="CasellaDiTesto 6"/>
          <p:cNvSpPr txBox="1"/>
          <p:nvPr/>
        </p:nvSpPr>
        <p:spPr>
          <a:xfrm>
            <a:off x="683568" y="2564904"/>
            <a:ext cx="7560840" cy="3785652"/>
          </a:xfrm>
          <a:prstGeom prst="rect">
            <a:avLst/>
          </a:prstGeom>
          <a:noFill/>
        </p:spPr>
        <p:txBody>
          <a:bodyPr wrap="square" rtlCol="0">
            <a:spAutoFit/>
          </a:bodyPr>
          <a:lstStyle/>
          <a:p>
            <a:pPr marL="285750" indent="-285750">
              <a:buFont typeface="Wingdings" panose="05000000000000000000" pitchFamily="2" charset="2"/>
              <a:buChar char="§"/>
            </a:pPr>
            <a:r>
              <a:rPr lang="en-US" sz="2000" dirty="0"/>
              <a:t>Normally, more local phenomena linked to the specific situation of the territory (e.g. type of agriculture, level of waste disposal services,…) </a:t>
            </a:r>
          </a:p>
          <a:p>
            <a:pPr marL="285750" indent="-285750">
              <a:buFont typeface="Wingdings" panose="05000000000000000000" pitchFamily="2" charset="2"/>
              <a:buChar char="§"/>
            </a:pPr>
            <a:r>
              <a:rPr lang="en-US" sz="2000" dirty="0"/>
              <a:t>Leading to significant variations of STATE</a:t>
            </a:r>
          </a:p>
          <a:p>
            <a:pPr marL="285750" lvl="0" indent="-285750">
              <a:buFont typeface="Wingdings" panose="05000000000000000000" pitchFamily="2" charset="2"/>
              <a:buChar char="§"/>
            </a:pPr>
            <a:r>
              <a:rPr lang="en-US" sz="2000" dirty="0">
                <a:solidFill>
                  <a:srgbClr val="000000"/>
                </a:solidFill>
              </a:rPr>
              <a:t>Often measured by variables (called “emission levels”) describing amount of pollutant produced and disposed into the environment</a:t>
            </a:r>
          </a:p>
          <a:p>
            <a:pPr marL="285750" indent="-285750">
              <a:buFont typeface="Wingdings" panose="05000000000000000000" pitchFamily="2" charset="2"/>
              <a:buChar char="§"/>
            </a:pPr>
            <a:r>
              <a:rPr lang="en-US" sz="2000" dirty="0"/>
              <a:t>Examples: amount of solid wastes, waste waters, fertilizer drainage, NO</a:t>
            </a:r>
            <a:r>
              <a:rPr lang="en-US" sz="2000" baseline="-25000" dirty="0"/>
              <a:t>2</a:t>
            </a:r>
            <a:r>
              <a:rPr lang="en-US" sz="2000" dirty="0"/>
              <a:t> emissions from cars,…</a:t>
            </a:r>
          </a:p>
          <a:p>
            <a:pPr marL="285750" lvl="0" indent="-285750">
              <a:buFont typeface="Wingdings" panose="05000000000000000000" pitchFamily="2" charset="2"/>
              <a:buChar char="§"/>
            </a:pPr>
            <a:r>
              <a:rPr lang="en-US" sz="2000" dirty="0">
                <a:solidFill>
                  <a:srgbClr val="000000"/>
                </a:solidFill>
              </a:rPr>
              <a:t>Inducing their changes (RESPONSE) requires both technological (e.g. new filters, new processes) and non-technological (or efficiency) changes (e.g. use bicycles instead of cars).</a:t>
            </a:r>
          </a:p>
          <a:p>
            <a:pPr marL="285750" lvl="0" indent="-285750">
              <a:buFont typeface="Wingdings" panose="05000000000000000000" pitchFamily="2" charset="2"/>
              <a:buChar char="§"/>
            </a:pPr>
            <a:r>
              <a:rPr lang="en-US" sz="2000" dirty="0">
                <a:solidFill>
                  <a:srgbClr val="000000"/>
                </a:solidFill>
              </a:rPr>
              <a:t>Mostly evaluated indirectly (proxy variables).</a:t>
            </a:r>
            <a:endParaRPr lang="en-US" sz="2000" dirty="0"/>
          </a:p>
        </p:txBody>
      </p:sp>
    </p:spTree>
    <p:extLst>
      <p:ext uri="{BB962C8B-B14F-4D97-AF65-F5344CB8AC3E}">
        <p14:creationId xmlns:p14="http://schemas.microsoft.com/office/powerpoint/2010/main" val="16061492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untain">
  <a:themeElements>
    <a:clrScheme name="Mountain">
      <a:dk1>
        <a:srgbClr val="000000"/>
      </a:dk1>
      <a:lt1>
        <a:srgbClr val="FFFFFF"/>
      </a:lt1>
      <a:dk2>
        <a:srgbClr val="0536B3"/>
      </a:dk2>
      <a:lt2>
        <a:srgbClr val="7CB7F8"/>
      </a:lt2>
      <a:accent1>
        <a:srgbClr val="3F9EE4"/>
      </a:accent1>
      <a:accent2>
        <a:srgbClr val="77B559"/>
      </a:accent2>
      <a:accent3>
        <a:srgbClr val="E4A81B"/>
      </a:accent3>
      <a:accent4>
        <a:srgbClr val="108BB4"/>
      </a:accent4>
      <a:accent5>
        <a:srgbClr val="DA7328"/>
      </a:accent5>
      <a:accent6>
        <a:srgbClr val="AE589F"/>
      </a:accent6>
      <a:hlink>
        <a:srgbClr val="460245"/>
      </a:hlink>
      <a:folHlink>
        <a:srgbClr val="AC17D6"/>
      </a:folHlink>
    </a:clrScheme>
    <a:fontScheme name="Mountain">
      <a:majorFont>
        <a:latin typeface="Gill Sans MT"/>
        <a:ea typeface=""/>
        <a:cs typeface=""/>
        <a:font script="Cyrl" typeface="Arial"/>
        <a:font script="Grek" typeface="Arial"/>
        <a:font script="Jpan" typeface="HG丸ｺﾞｼｯｸM-PRO"/>
        <a:font script="Hang" typeface="HY 헤드라인 M"/>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ill Sans MT"/>
        <a:ea typeface=""/>
        <a:cs typeface=""/>
        <a:font script="Cyrl" typeface="Arial"/>
        <a:font script="Grek" typeface="Arial"/>
        <a:font script="Jpan" typeface="HG丸ｺﾞｼｯｸM-PRO"/>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untain">
      <a:fillStyleLst>
        <a:solidFill>
          <a:schemeClr val="phClr">
            <a:tint val="100000"/>
            <a:shade val="100000"/>
            <a:hueMod val="100000"/>
            <a:satMod val="100000"/>
          </a:schemeClr>
        </a:solidFill>
        <a:gradFill rotWithShape="1">
          <a:gsLst>
            <a:gs pos="0">
              <a:schemeClr val="phClr">
                <a:tint val="100000"/>
                <a:shade val="100000"/>
                <a:hueMod val="100000"/>
                <a:satMod val="100000"/>
              </a:schemeClr>
            </a:gs>
            <a:gs pos="50000">
              <a:schemeClr val="phClr">
                <a:tint val="25000"/>
                <a:shade val="100000"/>
                <a:hueMod val="100000"/>
                <a:satMod val="100000"/>
              </a:schemeClr>
            </a:gs>
            <a:gs pos="100000">
              <a:schemeClr val="phClr">
                <a:tint val="100000"/>
                <a:shade val="100000"/>
                <a:hueMod val="100000"/>
                <a:satMod val="100000"/>
              </a:schemeClr>
            </a:gs>
          </a:gsLst>
          <a:lin ang="5400000" scaled="1"/>
        </a:gradFill>
        <a:gradFill rotWithShape="1">
          <a:gsLst>
            <a:gs pos="0">
              <a:schemeClr val="phClr">
                <a:tint val="40000"/>
                <a:shade val="100000"/>
                <a:hueMod val="100000"/>
                <a:satMod val="100000"/>
              </a:schemeClr>
            </a:gs>
            <a:gs pos="30000">
              <a:schemeClr val="phClr">
                <a:tint val="100000"/>
                <a:shade val="100000"/>
                <a:hueMod val="100000"/>
                <a:satMod val="100000"/>
              </a:schemeClr>
            </a:gs>
            <a:gs pos="68000">
              <a:schemeClr val="phClr">
                <a:tint val="100000"/>
                <a:shade val="100000"/>
                <a:hueMod val="100000"/>
                <a:satMod val="100000"/>
              </a:schemeClr>
            </a:gs>
            <a:gs pos="100000">
              <a:schemeClr val="phClr">
                <a:tint val="40000"/>
                <a:shade val="100000"/>
                <a:hueMod val="100000"/>
                <a:satMod val="100000"/>
              </a:schemeClr>
            </a:gs>
          </a:gsLst>
          <a:lin ang="5400000" scaled="1"/>
        </a:gradFill>
      </a:fillStyleLst>
      <a:lnStyleLst>
        <a:ln w="12700" cap="flat" cmpd="sng" algn="ctr">
          <a:solidFill>
            <a:schemeClr val="phClr"/>
          </a:solidFill>
          <a:prstDash val="solid"/>
        </a:ln>
        <a:ln w="28575" cap="flat" cmpd="sng" algn="ctr">
          <a:solidFill>
            <a:schemeClr val="phClr"/>
          </a:solidFill>
          <a:prstDash val="solid"/>
        </a:ln>
        <a:ln w="38100" cap="flat" cmpd="sng" algn="ctr">
          <a:solidFill>
            <a:schemeClr val="phClr"/>
          </a:solidFill>
          <a:prstDash val="solid"/>
        </a:ln>
      </a:lnStyleLst>
      <a:effectStyleLst>
        <a:effectStyle>
          <a:effectLst>
            <a:outerShdw algn="br">
              <a:srgbClr val="000000">
                <a:alpha val="0"/>
              </a:srgbClr>
            </a:outerShdw>
          </a:effectLst>
        </a:effectStyle>
        <a:effectStyle>
          <a:effectLst>
            <a:outerShdw dir="5400000" algn="ctr">
              <a:srgbClr val="EBE9ED">
                <a:alpha val="0"/>
              </a:srgbClr>
            </a:outerShdw>
          </a:effectLst>
          <a:scene3d>
            <a:camera prst="orthographicFront" fov="0">
              <a:rot lat="0" lon="0" rev="0"/>
            </a:camera>
            <a:lightRig rig="glow" dir="b">
              <a:rot lat="0" lon="0" rev="0"/>
            </a:lightRig>
          </a:scene3d>
          <a:sp3d contourW="6350" prstMaterial="softEdge">
            <a:bevelT w="25400" h="25400"/>
            <a:contourClr>
              <a:schemeClr val="phClr">
                <a:tint val="90000"/>
                <a:shade val="100000"/>
                <a:hueMod val="100000"/>
                <a:satMod val="100000"/>
              </a:schemeClr>
            </a:contourClr>
          </a:sp3d>
        </a:effectStyle>
        <a:effectStyle>
          <a:effectLst>
            <a:reflection blurRad="12700" stA="40000" endPos="40000" dist="25400" dir="5400000" sy="-100000" rotWithShape="0"/>
          </a:effectLst>
          <a:scene3d>
            <a:camera prst="perspectiveFront" fov="0">
              <a:rot lat="0" lon="0" rev="0"/>
            </a:camera>
            <a:lightRig rig="glow" dir="b">
              <a:rot lat="0" lon="0" rev="0"/>
            </a:lightRig>
          </a:scene3d>
          <a:sp3d contourW="6350" prstMaterial="softEdge">
            <a:bevelT w="50800" h="25400"/>
            <a:contourClr>
              <a:schemeClr val="phClr">
                <a:tint val="100000"/>
                <a:shade val="8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phClr">
                <a:shade val="40000"/>
                <a:satMod val="165000"/>
              </a:schemeClr>
            </a:gs>
            <a:gs pos="50000">
              <a:schemeClr val="phClr">
                <a:shade val="95000"/>
                <a:satMod val="100000"/>
              </a:schemeClr>
            </a:gs>
            <a:gs pos="100000">
              <a:schemeClr val="phClr">
                <a:tint val="10000"/>
                <a:satMod val="300000"/>
              </a:schemeClr>
            </a:gs>
          </a:gsLst>
          <a:lin ang="13000000" scaled="0"/>
        </a:gradFill>
        <a:blipFill>
          <a:blip xmlns:r="http://schemas.openxmlformats.org/officeDocument/2006/relationships" r:embed="rId1">
            <a:duotone>
              <a:schemeClr val="phClr">
                <a:tint val="100000"/>
                <a:shade val="75000"/>
                <a:hueMod val="100000"/>
                <a:satMod val="100000"/>
              </a:schemeClr>
              <a:schemeClr val="phClr">
                <a:tint val="55000"/>
                <a:shade val="100000"/>
                <a:hueMod val="100000"/>
                <a:satMod val="10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 Montagna</Template>
  <TotalTime>7121</TotalTime>
  <Words>2335</Words>
  <Application>Microsoft Office PowerPoint</Application>
  <PresentationFormat>Presentazione su schermo (4:3)</PresentationFormat>
  <Paragraphs>205</Paragraphs>
  <Slides>27</Slides>
  <Notes>0</Notes>
  <HiddenSlides>0</HiddenSlides>
  <MMClips>0</MMClips>
  <ScaleCrop>false</ScaleCrop>
  <HeadingPairs>
    <vt:vector size="8" baseType="variant">
      <vt:variant>
        <vt:lpstr>Caratteri utilizzati</vt:lpstr>
      </vt:variant>
      <vt:variant>
        <vt:i4>8</vt:i4>
      </vt:variant>
      <vt:variant>
        <vt:lpstr>Tema</vt:lpstr>
      </vt:variant>
      <vt:variant>
        <vt:i4>1</vt:i4>
      </vt:variant>
      <vt:variant>
        <vt:lpstr>Server OLE incorporati</vt:lpstr>
      </vt:variant>
      <vt:variant>
        <vt:i4>2</vt:i4>
      </vt:variant>
      <vt:variant>
        <vt:lpstr>Titoli diapositive</vt:lpstr>
      </vt:variant>
      <vt:variant>
        <vt:i4>27</vt:i4>
      </vt:variant>
    </vt:vector>
  </HeadingPairs>
  <TitlesOfParts>
    <vt:vector size="38" baseType="lpstr">
      <vt:lpstr>맑은 고딕</vt:lpstr>
      <vt:lpstr>Arial</vt:lpstr>
      <vt:lpstr>Gill Sans MT</vt:lpstr>
      <vt:lpstr>Segoe Script</vt:lpstr>
      <vt:lpstr>Symbol</vt:lpstr>
      <vt:lpstr>Times New Roman</vt:lpstr>
      <vt:lpstr>Wingdings</vt:lpstr>
      <vt:lpstr>Wingdings 2</vt:lpstr>
      <vt:lpstr>Mountain</vt:lpstr>
      <vt:lpstr>Equazione</vt:lpstr>
      <vt:lpstr>Equation</vt:lpstr>
      <vt:lpstr>Advanced Environmental  Systems Analysis (AESA) I.C. 10 credits</vt:lpstr>
      <vt:lpstr>Presentazione standard di PowerPoint</vt:lpstr>
      <vt:lpstr>Advanced Environmental  Systems Analysis (AESA) I.C. 10 credits</vt:lpstr>
      <vt:lpstr>Advanced Environmental  Systems Analysis (AESA) I.C. 10 credits</vt:lpstr>
      <vt:lpstr>The approach:  DPSIR</vt:lpstr>
      <vt:lpstr>Drivers (driving forces)</vt:lpstr>
      <vt:lpstr>Presentazione standard di PowerPoint</vt:lpstr>
      <vt:lpstr>Presentazione standard di PowerPoint</vt:lpstr>
      <vt:lpstr>Pressures</vt:lpstr>
      <vt:lpstr>Presentazione standard di PowerPoint</vt:lpstr>
      <vt:lpstr>Presentazione standard di PowerPoint</vt:lpstr>
      <vt:lpstr>State</vt:lpstr>
      <vt:lpstr>Presentazione standard di PowerPoint</vt:lpstr>
      <vt:lpstr>Impact(s)</vt:lpstr>
      <vt:lpstr>Presentazione standard di PowerPoint</vt:lpstr>
      <vt:lpstr>Response(s) -1</vt:lpstr>
      <vt:lpstr>Response(s) - 2</vt:lpstr>
      <vt:lpstr>(Some relevant) Problems</vt:lpstr>
      <vt:lpstr>Course topics (1st MOD)</vt:lpstr>
      <vt:lpstr>Examples</vt:lpstr>
      <vt:lpstr>Course topics (2nd MOD)</vt:lpstr>
      <vt:lpstr>A dynamic view of the links</vt:lpstr>
      <vt:lpstr>Data needs and expected outcome</vt:lpstr>
      <vt:lpstr>The general decision problem (1)</vt:lpstr>
      <vt:lpstr>The general decision problem (2)</vt:lpstr>
      <vt:lpstr>The general decision problem (3)</vt:lpstr>
      <vt:lpstr>Notes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Giorgio Guariso</dc:creator>
  <cp:lastModifiedBy>Giorgio Guariso</cp:lastModifiedBy>
  <cp:revision>81</cp:revision>
  <dcterms:created xsi:type="dcterms:W3CDTF">2015-09-16T12:24:07Z</dcterms:created>
  <dcterms:modified xsi:type="dcterms:W3CDTF">2022-09-11T15:33:14Z</dcterms:modified>
</cp:coreProperties>
</file>