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7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91" r:id="rId10"/>
    <p:sldId id="263" r:id="rId11"/>
    <p:sldId id="265" r:id="rId12"/>
    <p:sldId id="264" r:id="rId13"/>
    <p:sldId id="266" r:id="rId14"/>
    <p:sldId id="267" r:id="rId15"/>
    <p:sldId id="290" r:id="rId16"/>
    <p:sldId id="268" r:id="rId17"/>
    <p:sldId id="271" r:id="rId18"/>
    <p:sldId id="274" r:id="rId19"/>
    <p:sldId id="276" r:id="rId20"/>
    <p:sldId id="285" r:id="rId21"/>
    <p:sldId id="269" r:id="rId22"/>
    <p:sldId id="270" r:id="rId23"/>
    <p:sldId id="272" r:id="rId24"/>
    <p:sldId id="275" r:id="rId25"/>
    <p:sldId id="277" r:id="rId26"/>
    <p:sldId id="280" r:id="rId27"/>
    <p:sldId id="281" r:id="rId28"/>
    <p:sldId id="289" r:id="rId29"/>
    <p:sldId id="293" r:id="rId30"/>
    <p:sldId id="282" r:id="rId31"/>
    <p:sldId id="295" r:id="rId32"/>
    <p:sldId id="283" r:id="rId33"/>
    <p:sldId id="284" r:id="rId34"/>
    <p:sldId id="278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33"/>
    <a:srgbClr val="777777"/>
    <a:srgbClr val="FF9900"/>
    <a:srgbClr val="FF6600"/>
    <a:srgbClr val="CC00CC"/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A2249-74FB-43F0-BAA5-7071F8C07F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44CC-700B-4773-AC75-AE6D366489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44CC-700B-4773-AC75-AE6D36648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F44CC-700B-4773-AC75-AE6D366489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altLang="ko-KR"/>
              <a:t>Fare clic per modificare lo stile del sottotitolo dello schema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/>
              <a:t>Click to edit</a:t>
            </a:r>
            <a:r>
              <a:rPr lang="ko-KR" altLang="en-US" dirty="0"/>
              <a:t> </a:t>
            </a:r>
            <a:r>
              <a:rPr lang="en-US" altLang="ko-KR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altLang="ko-KR"/>
              <a:t>Fare clic sull'icona per inserire un'immagine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34B3AA-38AF-4D2D-B1AC-72D6E7152B7E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1AA4AA1-86F0-43F0-9BD7-40A6E9F6DFA0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qi.inf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KDP_cLB8TC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eady.noaa.gov/gaussian-bin/usrdisp1.p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sun.edu/~vchsc006/469/gauss1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video/Chapter%2011%20%20%20Atmospheric%20Stability.mp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2.bin"/><Relationship Id="rId7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hkylaKiY6c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ZJxNW9AlUc" TargetMode="External"/><Relationship Id="rId2" Type="http://schemas.openxmlformats.org/officeDocument/2006/relationships/hyperlink" Target="http://www.epa.gov/ttn/scram/dispersion_prefrec.htm#aermo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6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8.wmf"/><Relationship Id="rId4" Type="http://schemas.openxmlformats.org/officeDocument/2006/relationships/image" Target="../media/image45.gif"/><Relationship Id="rId9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video/Particulate%20Matter%20(2.5%20Microns)%20Dispersion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video/Chernobyl%20radioactive%20plume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hyperlink" Target="video/Fukushima%20Day%20174-%20CEREA%20simulation%20map%20shows%20dispersion%20of%20radioactive%20cesium-137%20in%20North%20America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1.wmf"/><Relationship Id="rId7" Type="http://schemas.openxmlformats.org/officeDocument/2006/relationships/oleObject" Target="../embeddings/oleObject26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6" Type="http://schemas.openxmlformats.org/officeDocument/2006/relationships/hyperlink" Target="planning%20with%20linear%20models.xlsx" TargetMode="Externa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hyperlink" Target="https://www.youtube.com/watch?v=TNLEWrQees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3" y="188640"/>
            <a:ext cx="3233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Air </a:t>
            </a:r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Quality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: A Global </a:t>
            </a:r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Problem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08" y="188641"/>
            <a:ext cx="5453552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1052736"/>
            <a:ext cx="2943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en-US" sz="2000" dirty="0"/>
              <a:t>Particulate Matter (PM)</a:t>
            </a:r>
          </a:p>
          <a:p>
            <a:r>
              <a:rPr lang="en-US" sz="2000" dirty="0"/>
              <a:t>Nitrogen oxides (NOx)</a:t>
            </a:r>
          </a:p>
          <a:p>
            <a:r>
              <a:rPr lang="en-US" sz="2000" dirty="0"/>
              <a:t>Ozone 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r>
              <a:rPr lang="en-US" sz="2000" dirty="0"/>
              <a:t>Sulphur oxides (</a:t>
            </a:r>
            <a:r>
              <a:rPr lang="en-US" sz="2000" dirty="0" err="1"/>
              <a:t>SOx</a:t>
            </a:r>
            <a:r>
              <a:rPr lang="en-US" sz="2000" dirty="0"/>
              <a:t>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79513" y="3801855"/>
            <a:ext cx="8629754" cy="2425907"/>
            <a:chOff x="179513" y="3801855"/>
            <a:chExt cx="8629754" cy="2425907"/>
          </a:xfrm>
        </p:grpSpPr>
        <p:grpSp>
          <p:nvGrpSpPr>
            <p:cNvPr id="4" name="Gruppo 3"/>
            <p:cNvGrpSpPr/>
            <p:nvPr/>
          </p:nvGrpSpPr>
          <p:grpSpPr>
            <a:xfrm>
              <a:off x="179513" y="3801855"/>
              <a:ext cx="8629754" cy="2425907"/>
              <a:chOff x="179513" y="3801855"/>
              <a:chExt cx="8629754" cy="2425907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179513" y="5013176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/>
                  <a:t>In </a:t>
                </a:r>
                <a:r>
                  <a:rPr lang="it-IT" dirty="0" err="1"/>
                  <a:t>Lombardy</a:t>
                </a:r>
                <a:r>
                  <a:rPr lang="it-IT" dirty="0"/>
                  <a:t>,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towns</a:t>
                </a:r>
                <a:r>
                  <a:rPr lang="it-IT" dirty="0"/>
                  <a:t> </a:t>
                </a:r>
                <a:r>
                  <a:rPr lang="it-IT" dirty="0" err="1"/>
                  <a:t>systematically</a:t>
                </a:r>
                <a:r>
                  <a:rPr lang="it-IT" dirty="0"/>
                  <a:t> </a:t>
                </a:r>
                <a:r>
                  <a:rPr lang="it-IT" dirty="0" err="1"/>
                  <a:t>exceed</a:t>
                </a:r>
                <a:r>
                  <a:rPr lang="it-IT" dirty="0"/>
                  <a:t> the </a:t>
                </a:r>
                <a:r>
                  <a:rPr lang="it-IT" dirty="0" err="1"/>
                  <a:t>limit</a:t>
                </a:r>
                <a:r>
                  <a:rPr lang="it-IT" dirty="0"/>
                  <a:t> of 35 </a:t>
                </a:r>
                <a:r>
                  <a:rPr lang="it-IT" dirty="0" err="1"/>
                  <a:t>days</a:t>
                </a:r>
                <a:r>
                  <a:rPr lang="it-IT" dirty="0"/>
                  <a:t> per </a:t>
                </a:r>
                <a:r>
                  <a:rPr lang="it-IT" dirty="0" err="1"/>
                  <a:t>year</a:t>
                </a:r>
                <a:r>
                  <a:rPr lang="it-IT" dirty="0"/>
                  <a:t> with </a:t>
                </a:r>
                <a:r>
                  <a:rPr lang="it-IT" dirty="0" err="1"/>
                  <a:t>average</a:t>
                </a:r>
                <a:r>
                  <a:rPr lang="it-IT" dirty="0"/>
                  <a:t> </a:t>
                </a:r>
                <a:r>
                  <a:rPr lang="it-IT" dirty="0" err="1"/>
                  <a:t>daily</a:t>
                </a:r>
                <a:r>
                  <a:rPr lang="it-IT" dirty="0"/>
                  <a:t> PM10 </a:t>
                </a:r>
                <a:r>
                  <a:rPr lang="it-IT" dirty="0" err="1"/>
                  <a:t>concentration</a:t>
                </a:r>
                <a:r>
                  <a:rPr lang="it-IT" dirty="0"/>
                  <a:t> </a:t>
                </a:r>
                <a:r>
                  <a:rPr lang="it-IT" dirty="0" err="1"/>
                  <a:t>below</a:t>
                </a:r>
                <a:r>
                  <a:rPr lang="it-IT" dirty="0"/>
                  <a:t> 50 </a:t>
                </a:r>
                <a:r>
                  <a:rPr lang="it-IT" dirty="0">
                    <a:latin typeface="Symbol" panose="05050102010706020507" pitchFamily="18" charset="2"/>
                  </a:rPr>
                  <a:t>m</a:t>
                </a:r>
                <a:r>
                  <a:rPr lang="it-IT" dirty="0"/>
                  <a:t>g/m</a:t>
                </a:r>
                <a:r>
                  <a:rPr lang="it-IT" baseline="30000" dirty="0"/>
                  <a:t>3</a:t>
                </a:r>
              </a:p>
            </p:txBody>
          </p:sp>
          <p:pic>
            <p:nvPicPr>
              <p:cNvPr id="4102" name="Picture 6" descr="http://player.slideplayer.it/46/11718465/data/images/img35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172" y="3801855"/>
                <a:ext cx="4514095" cy="242590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Connettore 1 4"/>
            <p:cNvCxnSpPr/>
            <p:nvPr/>
          </p:nvCxnSpPr>
          <p:spPr>
            <a:xfrm>
              <a:off x="4749924" y="5291683"/>
              <a:ext cx="36724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4" y="2683952"/>
            <a:ext cx="4629894" cy="23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5496" y="458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NOx conc. from ESA satellite (2010)</a:t>
            </a:r>
          </a:p>
        </p:txBody>
      </p:sp>
    </p:spTree>
    <p:extLst>
      <p:ext uri="{BB962C8B-B14F-4D97-AF65-F5344CB8AC3E}">
        <p14:creationId xmlns:p14="http://schemas.microsoft.com/office/powerpoint/2010/main" val="34131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meteorology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3478" y="1619508"/>
            <a:ext cx="7558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form of the plume thus depends on the wind speed and direction, the air temperature, the overall stability of the atmosphere. </a:t>
            </a:r>
          </a:p>
          <a:p>
            <a:r>
              <a:rPr lang="en-US" dirty="0"/>
              <a:t>For the application of the Gaussian model, they must be CONSTANT.</a:t>
            </a:r>
          </a:p>
          <a:p>
            <a:endParaRPr lang="en-US" dirty="0"/>
          </a:p>
          <a:p>
            <a:r>
              <a:rPr lang="en-US" dirty="0"/>
              <a:t>Such an assumption can be considered valid on short time intervals (e.g. 3 hours or less) and the different situations are often defined by a range of </a:t>
            </a:r>
            <a:r>
              <a:rPr lang="en-US" dirty="0" err="1"/>
              <a:t>meteo</a:t>
            </a:r>
            <a:r>
              <a:rPr lang="en-US" dirty="0"/>
              <a:t> values.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60032" y="3848174"/>
            <a:ext cx="3053295" cy="259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3478" y="3861048"/>
            <a:ext cx="4102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instance, the wind direction that may span 360° (real number) is categorized in 36 (0°-9°; 10°-19°;…) or 18 (0°-19°;…) classes.</a:t>
            </a:r>
          </a:p>
          <a:p>
            <a:endParaRPr lang="en-US" dirty="0"/>
          </a:p>
          <a:p>
            <a:r>
              <a:rPr lang="en-US" dirty="0"/>
              <a:t>The number of occurrences of certain combination of values, e.g. wind speed and direction, in a certain year, is reported in suitable tables (~ </a:t>
            </a:r>
            <a:r>
              <a:rPr lang="en-US" dirty="0">
                <a:sym typeface="Symbol"/>
              </a:rPr>
              <a:t>probability of occurrence).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9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meteorology - 2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3478" y="1619508"/>
            <a:ext cx="8206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stability of the atmosphere </a:t>
            </a:r>
            <a:r>
              <a:rPr lang="en-US" dirty="0"/>
              <a:t>is particularly important since it determines how fast the plume mixes with the local atmosphere. </a:t>
            </a:r>
          </a:p>
          <a:p>
            <a:endParaRPr lang="en-US" dirty="0"/>
          </a:p>
          <a:p>
            <a:r>
              <a:rPr lang="en-US" dirty="0"/>
              <a:t>To classify the atmospheric stability conditions one normally refers to the natural temperature decrease with the height (adiabatic gradient):  </a:t>
            </a:r>
            <a:r>
              <a:rPr lang="en-US" dirty="0" err="1"/>
              <a:t>dT</a:t>
            </a:r>
            <a:r>
              <a:rPr lang="en-US" dirty="0"/>
              <a:t>/dz</a:t>
            </a:r>
            <a:r>
              <a:rPr lang="en-US" baseline="-25000" dirty="0"/>
              <a:t>3</a:t>
            </a:r>
            <a:r>
              <a:rPr lang="en-US" dirty="0"/>
              <a:t>=g/</a:t>
            </a:r>
            <a:r>
              <a:rPr lang="en-US" i="1" dirty="0" err="1"/>
              <a:t>Cp</a:t>
            </a:r>
            <a:r>
              <a:rPr lang="en-US" dirty="0"/>
              <a:t>=0.0098°C m</a:t>
            </a:r>
            <a:r>
              <a:rPr lang="en-US" baseline="30000" dirty="0"/>
              <a:t>-1</a:t>
            </a:r>
          </a:p>
        </p:txBody>
      </p:sp>
      <p:pic>
        <p:nvPicPr>
          <p:cNvPr id="552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392488" cy="34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64088" y="3356992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actual gradient is lower than the adiabatic one </a:t>
            </a:r>
            <a:r>
              <a:rPr lang="en-US" dirty="0">
                <a:sym typeface="Symbol"/>
              </a:rPr>
              <a:t> </a:t>
            </a:r>
            <a:r>
              <a:rPr lang="en-US" i="1" dirty="0">
                <a:sym typeface="Symbol"/>
              </a:rPr>
              <a:t>instability</a:t>
            </a:r>
          </a:p>
          <a:p>
            <a:endParaRPr lang="en-US" i="1" dirty="0">
              <a:sym typeface="Symbol"/>
            </a:endParaRPr>
          </a:p>
          <a:p>
            <a:endParaRPr lang="en-US" i="1" dirty="0">
              <a:sym typeface="Symbol"/>
            </a:endParaRPr>
          </a:p>
          <a:p>
            <a:r>
              <a:rPr lang="en-US" dirty="0">
                <a:sym typeface="Symbol"/>
              </a:rPr>
              <a:t>The actual gradient is equal to the adiabatic one  </a:t>
            </a:r>
            <a:r>
              <a:rPr lang="en-US" i="1" dirty="0">
                <a:sym typeface="Symbol"/>
              </a:rPr>
              <a:t>neutral conditions</a:t>
            </a:r>
          </a:p>
          <a:p>
            <a:endParaRPr lang="en-US" i="1" dirty="0">
              <a:sym typeface="Symbol"/>
            </a:endParaRPr>
          </a:p>
          <a:p>
            <a:endParaRPr lang="en-US" i="1" dirty="0">
              <a:sym typeface="Symbol"/>
            </a:endParaRPr>
          </a:p>
          <a:p>
            <a:r>
              <a:rPr lang="en-US" dirty="0">
                <a:sym typeface="Symbol"/>
              </a:rPr>
              <a:t>The actual gradient is higher than the adiabatic one  </a:t>
            </a:r>
            <a:r>
              <a:rPr lang="en-US" i="1" dirty="0">
                <a:sym typeface="Symbol"/>
              </a:rPr>
              <a:t>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7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Pasquill</a:t>
            </a:r>
            <a:r>
              <a:rPr lang="en-US" dirty="0"/>
              <a:t>-Gifford classes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3478" y="1619508"/>
            <a:ext cx="813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classical way to classify stability conditions is to refer to the classes proposed by </a:t>
            </a:r>
            <a:r>
              <a:rPr lang="en-US" dirty="0" err="1"/>
              <a:t>Pasquill</a:t>
            </a:r>
            <a:r>
              <a:rPr lang="en-US" dirty="0"/>
              <a:t> and Gifford (1977) :</a:t>
            </a:r>
          </a:p>
          <a:p>
            <a:r>
              <a:rPr lang="en-US" dirty="0"/>
              <a:t> </a:t>
            </a:r>
            <a:endParaRPr lang="en-US" baseline="300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03756"/>
              </p:ext>
            </p:extLst>
          </p:nvPr>
        </p:nvGraphicFramePr>
        <p:xfrm>
          <a:off x="683568" y="2420888"/>
          <a:ext cx="51125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gradient (°C m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Extremely unstable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&lt;-0.019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Moderately unstable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-0.019 </a:t>
                      </a:r>
                      <a:r>
                        <a:rPr lang="en-US" dirty="0">
                          <a:sym typeface="Symbol"/>
                        </a:rPr>
                        <a:t> -0.017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Slightly unstable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-0.017 </a:t>
                      </a:r>
                      <a:r>
                        <a:rPr lang="en-US" dirty="0">
                          <a:sym typeface="Symbol"/>
                        </a:rPr>
                        <a:t> -0.015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-0.015 </a:t>
                      </a:r>
                      <a:r>
                        <a:rPr lang="en-US" dirty="0">
                          <a:sym typeface="Symbol"/>
                        </a:rPr>
                        <a:t> 0.005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Slightly 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0.005 </a:t>
                      </a:r>
                      <a:r>
                        <a:rPr lang="en-US" dirty="0">
                          <a:sym typeface="Symbol"/>
                        </a:rPr>
                        <a:t> 0.015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Moderately stable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0.015 </a:t>
                      </a:r>
                      <a:r>
                        <a:rPr lang="en-US" dirty="0">
                          <a:sym typeface="Symbol"/>
                        </a:rPr>
                        <a:t> 0.04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Extremely 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27870"/>
              </p:ext>
            </p:extLst>
          </p:nvPr>
        </p:nvGraphicFramePr>
        <p:xfrm>
          <a:off x="6084168" y="2420888"/>
          <a:ext cx="237626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 direction </a:t>
                      </a:r>
                      <a:r>
                        <a:rPr lang="en-US" dirty="0" err="1"/>
                        <a:t>sd</a:t>
                      </a:r>
                      <a:r>
                        <a:rPr lang="en-US" dirty="0"/>
                        <a:t> 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94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Pasquill</a:t>
            </a:r>
            <a:r>
              <a:rPr lang="en-US" dirty="0"/>
              <a:t>-Gifford classes - 2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3478" y="1619508"/>
            <a:ext cx="81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classification are possible: </a:t>
            </a:r>
            <a:endParaRPr lang="en-US" baseline="30000" dirty="0"/>
          </a:p>
        </p:txBody>
      </p:sp>
      <p:pic>
        <p:nvPicPr>
          <p:cNvPr id="563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2131566"/>
            <a:ext cx="7241149" cy="33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dispersion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stability conditions, different formulas have been proposed to parametrize the dispersion.</a:t>
            </a:r>
          </a:p>
          <a:p>
            <a:r>
              <a:rPr lang="en-US" dirty="0"/>
              <a:t>Ex. Briggs (1969, 1971, 1972), where x is the distance from the source (100m&lt;x&lt;10km) and we compute average half-hourly concentrations: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614837" y="2924944"/>
            <a:ext cx="6615583" cy="3765711"/>
            <a:chOff x="614837" y="2708920"/>
            <a:chExt cx="6615583" cy="3765711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37" y="2708920"/>
              <a:ext cx="6615583" cy="376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696960" y="3037144"/>
              <a:ext cx="151216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3333"/>
                  </a:solidFill>
                </a:rPr>
                <a:t>Stability class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95221" y="5117290"/>
              <a:ext cx="151216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36000" rIns="72000" bIns="3600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3333"/>
                  </a:solidFill>
                </a:rPr>
                <a:t>Stability class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7369984" y="3386846"/>
            <a:ext cx="151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effect of buildings in an urban environment increases the dispersion of pollutant (higher </a:t>
            </a:r>
            <a:r>
              <a:rPr lang="en-US" dirty="0">
                <a:sym typeface="Symbol"/>
              </a:rPr>
              <a:t> values)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1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10000785%40polimi%2Eit@outlook.office365.com:993/fetch%3EUID%3E/INBOX%3E139647?part=1.2.2&amp;filename=eegmpekcgpcgbkkl.png"/>
          <p:cNvSpPr>
            <a:spLocks noChangeAspect="1" noChangeArrowheads="1"/>
          </p:cNvSpPr>
          <p:nvPr/>
        </p:nvSpPr>
        <p:spPr bwMode="auto">
          <a:xfrm>
            <a:off x="155575" y="-1951038"/>
            <a:ext cx="71151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10000785%40polimi%2Eit@outlook.office365.com:993/fetch%3EUID%3E/INBOX%3E139647?part=1.2.2&amp;filename=eegmpekcgpcgbkkl.png"/>
          <p:cNvSpPr>
            <a:spLocks noChangeAspect="1" noChangeArrowheads="1"/>
          </p:cNvSpPr>
          <p:nvPr/>
        </p:nvSpPr>
        <p:spPr bwMode="auto">
          <a:xfrm>
            <a:off x="307975" y="-1798638"/>
            <a:ext cx="71151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p://10000785%40polimi%2Eit@outlook.office365.com:993/fetch%3EUID%3E/INBOX%3E139647?part=1.2.2&amp;filename=eegmpekcgpcgbkkl.png"/>
          <p:cNvSpPr>
            <a:spLocks noChangeAspect="1" noChangeArrowheads="1"/>
          </p:cNvSpPr>
          <p:nvPr/>
        </p:nvSpPr>
        <p:spPr bwMode="auto">
          <a:xfrm>
            <a:off x="460375" y="-1646238"/>
            <a:ext cx="71151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7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" y="1446261"/>
            <a:ext cx="8039352" cy="46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02432" y="7647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Atmospheric stability</a:t>
            </a:r>
          </a:p>
          <a:p>
            <a:pPr algn="ctr"/>
            <a:r>
              <a:rPr lang="en-US" dirty="0"/>
              <a:t>E(moderately stable)                                       B (moderately unstable)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6237312"/>
            <a:ext cx="773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dispersion = lower concentration in B (scales are different)</a:t>
            </a:r>
          </a:p>
        </p:txBody>
      </p:sp>
    </p:spTree>
    <p:extLst>
      <p:ext uri="{BB962C8B-B14F-4D97-AF65-F5344CB8AC3E}">
        <p14:creationId xmlns:p14="http://schemas.microsoft.com/office/powerpoint/2010/main" val="371483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climatological model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0122" y="1602504"/>
            <a:ext cx="86643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compute an “average” concentration over a long period (one month, one year)?</a:t>
            </a:r>
          </a:p>
          <a:p>
            <a:endParaRPr lang="en-US" dirty="0"/>
          </a:p>
          <a:p>
            <a:r>
              <a:rPr lang="en-US" dirty="0"/>
              <a:t>We assume that the period is just a sequence of different stationary conditions, disregarding the transient between one condition and the following.</a:t>
            </a:r>
          </a:p>
          <a:p>
            <a:endParaRPr lang="en-US" dirty="0"/>
          </a:p>
          <a:p>
            <a:r>
              <a:rPr lang="en-US" dirty="0"/>
              <a:t>Assuming that the concentration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is computed for the meteorological condition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and that condition has probability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of occurrence, then the average concentration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means that prevailing </a:t>
            </a:r>
            <a:r>
              <a:rPr lang="en-US" dirty="0" err="1"/>
              <a:t>meteo</a:t>
            </a:r>
            <a:r>
              <a:rPr lang="en-US" dirty="0"/>
              <a:t> conditions are weighted more.</a:t>
            </a:r>
          </a:p>
          <a:p>
            <a:endParaRPr lang="en-US" dirty="0"/>
          </a:p>
          <a:p>
            <a:r>
              <a:rPr lang="en-US" dirty="0"/>
              <a:t>Note that a </a:t>
            </a:r>
            <a:r>
              <a:rPr lang="en-US" dirty="0" err="1"/>
              <a:t>meteo</a:t>
            </a:r>
            <a:r>
              <a:rPr lang="en-US" dirty="0"/>
              <a:t> condition is defined by a class of stability, of wind speed,  wind direction, and temperature (3 h conditions in a year = 2920 occurrences;  ex. Class F, wind &lt; 0.5, 15&lt;T&lt;18°C occurred 320 times, that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</a:rPr>
              <a:t>m</a:t>
            </a:r>
            <a:r>
              <a:rPr lang="en-US" dirty="0"/>
              <a:t> ~ 320/2920 = 0.11).</a:t>
            </a:r>
          </a:p>
          <a:p>
            <a:endParaRPr lang="en-US" dirty="0"/>
          </a:p>
          <a:p>
            <a:r>
              <a:rPr lang="en-US" dirty="0"/>
              <a:t>Note that anyway an annual average varies less and thus it is easier to replicate.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performances</a:t>
            </a:r>
            <a:r>
              <a:rPr lang="en-US" dirty="0"/>
              <a:t> of the model may strongly vary with the position.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50895"/>
              </p:ext>
            </p:extLst>
          </p:nvPr>
        </p:nvGraphicFramePr>
        <p:xfrm>
          <a:off x="1331640" y="3670510"/>
          <a:ext cx="4141838" cy="69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2044440" imgH="342720" progId="Equation.3">
                  <p:embed/>
                </p:oleObj>
              </mc:Choice>
              <mc:Fallback>
                <p:oleObj name="Equazione" r:id="rId3" imgW="20444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670510"/>
                        <a:ext cx="4141838" cy="69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3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relevant </a:t>
            </a:r>
            <a:r>
              <a:rPr lang="en-US" dirty="0" err="1"/>
              <a:t>meteo</a:t>
            </a:r>
            <a:r>
              <a:rPr lang="en-US" dirty="0"/>
              <a:t> conditions</a:t>
            </a:r>
          </a:p>
        </p:txBody>
      </p:sp>
      <p:pic>
        <p:nvPicPr>
          <p:cNvPr id="614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6264696" cy="3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76256" y="2564904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level temperature inversion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level temperature inversion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691516"/>
            <a:ext cx="519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temperature gradient changes sign with elevation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0212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of  Winter mornings when the soil temperature is very low.</a:t>
            </a:r>
          </a:p>
        </p:txBody>
      </p:sp>
    </p:spTree>
    <p:extLst>
      <p:ext uri="{BB962C8B-B14F-4D97-AF65-F5344CB8AC3E}">
        <p14:creationId xmlns:p14="http://schemas.microsoft.com/office/powerpoint/2010/main" val="347169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correction for inversion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5110"/>
            <a:ext cx="5616624" cy="22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0728" y="1518779"/>
            <a:ext cx="686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 similar to terrain reflection, i.e. many virtual sources above the inversion layer (and below the terrain surface)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71700" y="2550905"/>
            <a:ext cx="2232248" cy="251795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18000" rIns="72000" bIns="18000" rtlCol="0">
            <a:spAutoFit/>
          </a:bodyPr>
          <a:lstStyle/>
          <a:p>
            <a:r>
              <a:rPr lang="en-US" sz="1400" dirty="0"/>
              <a:t>Inversion layer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40429"/>
              </p:ext>
            </p:extLst>
          </p:nvPr>
        </p:nvGraphicFramePr>
        <p:xfrm>
          <a:off x="459199" y="4437112"/>
          <a:ext cx="69596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089240" imgH="1041120" progId="Equation.3">
                  <p:embed/>
                </p:oleObj>
              </mc:Choice>
              <mc:Fallback>
                <p:oleObj name="Equazione" r:id="rId3" imgW="4089240" imgH="104112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99" y="4437112"/>
                        <a:ext cx="695960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94821" cy="23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6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matter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2781" y="1619508"/>
            <a:ext cx="8427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standard Gaussian plume formulation can be adjusted to account for PM deposition.</a:t>
            </a:r>
          </a:p>
          <a:p>
            <a:r>
              <a:rPr lang="en-US" dirty="0"/>
              <a:t>The plume axis is deviated by a certain slope </a:t>
            </a:r>
            <a:r>
              <a:rPr lang="en-US" dirty="0">
                <a:sym typeface="Symbol"/>
              </a:rPr>
              <a:t></a:t>
            </a:r>
            <a:r>
              <a:rPr lang="en-US" dirty="0"/>
              <a:t> that depends on the deposition speed of the various particle sizes. </a:t>
            </a:r>
          </a:p>
          <a:p>
            <a:r>
              <a:rPr lang="en-US" dirty="0"/>
              <a:t>Subdividing the emission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classes,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=1,…,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1" y="3783580"/>
            <a:ext cx="5043062" cy="222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40961"/>
              </p:ext>
            </p:extLst>
          </p:nvPr>
        </p:nvGraphicFramePr>
        <p:xfrm>
          <a:off x="543248" y="2780928"/>
          <a:ext cx="82772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4863960" imgH="507960" progId="Equation.3">
                  <p:embed/>
                </p:oleObj>
              </mc:Choice>
              <mc:Fallback>
                <p:oleObj name="Equazione" r:id="rId3" imgW="4863960" imgH="507960" progId="Equation.3">
                  <p:embed/>
                  <p:pic>
                    <p:nvPicPr>
                      <p:cNvPr id="0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8" y="2780928"/>
                        <a:ext cx="82772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724127" y="3777765"/>
            <a:ext cx="309634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Where: 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Q(k)</a:t>
            </a:r>
            <a:r>
              <a:rPr lang="en-US" dirty="0"/>
              <a:t> is the emission in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,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=H+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 </a:t>
            </a:r>
            <a:r>
              <a:rPr lang="en-US" i="1" dirty="0"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dirty="0">
                <a:cs typeface="Times New Roman" panose="02020603050405020304" pitchFamily="18" charset="0"/>
              </a:rPr>
              <a:t>is the dry deposition speed of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, computed as</a:t>
            </a:r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30499"/>
              </p:ext>
            </p:extLst>
          </p:nvPr>
        </p:nvGraphicFramePr>
        <p:xfrm>
          <a:off x="6156176" y="5452645"/>
          <a:ext cx="1944216" cy="68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269720" imgH="444240" progId="Equation.3">
                  <p:embed/>
                </p:oleObj>
              </mc:Choice>
              <mc:Fallback>
                <p:oleObj name="Equazione" r:id="rId5" imgW="12697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6176" y="5452645"/>
                        <a:ext cx="1944216" cy="68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99593" y="61584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being </a:t>
            </a:r>
            <a:r>
              <a:rPr lang="en-US" dirty="0">
                <a:hlinkClick r:id="rId7" action="ppaction://hlinksldjump"/>
              </a:rPr>
              <a:t>diameter </a:t>
            </a:r>
            <a:r>
              <a:rPr lang="en-US" dirty="0"/>
              <a:t>and density of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, and </a:t>
            </a:r>
            <a:r>
              <a:rPr lang="en-US" i="1" dirty="0">
                <a:latin typeface="Symbol" panose="05050102010706020507" pitchFamily="18" charset="2"/>
              </a:rPr>
              <a:t>m</a:t>
            </a:r>
            <a:r>
              <a:rPr lang="en-US" dirty="0"/>
              <a:t> the dynamic viscosity of air.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837" y="3665901"/>
            <a:ext cx="4713074" cy="3052141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6876256" y="4456120"/>
            <a:ext cx="1132400" cy="452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503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47664" y="2276872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70770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5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47700"/>
            <a:ext cx="7400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>
            <a:hlinkClick r:id="rId3" action="ppaction://hlinksldjump"/>
          </p:cNvPr>
          <p:cNvSpPr/>
          <p:nvPr/>
        </p:nvSpPr>
        <p:spPr>
          <a:xfrm>
            <a:off x="6948264" y="6381328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78015"/>
            <a:ext cx="4907235" cy="36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(Standard) model performances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91683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Several performance indicators have been proposed (and partly standardized) for air quality models. They can be grouped into two categories: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General statistics</a:t>
            </a:r>
            <a:r>
              <a:rPr lang="en-US" dirty="0"/>
              <a:t>: Root Mean Square Error (RMSE), correlation coefficient (</a:t>
            </a:r>
            <a:r>
              <a:rPr lang="en-US" i="1" dirty="0"/>
              <a:t>R</a:t>
            </a:r>
            <a:r>
              <a:rPr lang="en-US" dirty="0"/>
              <a:t>), Normalized Mean Bias (NMB), Normalized Mean Standard Deviation (NMSD) and Centered Root Mean Square Error (CRMSE) (M model results, O measures).</a:t>
            </a:r>
          </a:p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786737"/>
            <a:ext cx="7074172" cy="211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7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(Standard) model performances 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9769" y="152402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/>
              <a:t>Episodes</a:t>
            </a:r>
            <a:r>
              <a:rPr lang="en-US" dirty="0"/>
              <a:t> (hits = correct values above a given threshold)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357"/>
            <a:ext cx="8120888" cy="37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5877272"/>
            <a:ext cx="812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that, given that the norms refer to “any station above the threshold” modelling the location correctly may non be relevant for decision purposes.</a:t>
            </a:r>
          </a:p>
        </p:txBody>
      </p:sp>
    </p:spTree>
    <p:extLst>
      <p:ext uri="{BB962C8B-B14F-4D97-AF65-F5344CB8AC3E}">
        <p14:creationId xmlns:p14="http://schemas.microsoft.com/office/powerpoint/2010/main" val="406768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27" y="404664"/>
            <a:ext cx="4896545" cy="29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7070" y="4046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Mountain breeze</a:t>
            </a:r>
            <a:r>
              <a:rPr lang="en-US" dirty="0"/>
              <a:t>:  uphill during the day, downhill during the night 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2" y="1412776"/>
            <a:ext cx="2234498" cy="19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27984" y="5786669"/>
            <a:ext cx="450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See breeze</a:t>
            </a:r>
            <a:r>
              <a:rPr lang="en-US" dirty="0"/>
              <a:t>:  from the sea during the day, to the sea during the night (TIBL = Thermal Internal Boundary Layer)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4114"/>
            <a:ext cx="3956120" cy="27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85" y="3804114"/>
            <a:ext cx="4069829" cy="18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2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urban canyon</a:t>
            </a:r>
          </a:p>
        </p:txBody>
      </p:sp>
      <p:pic>
        <p:nvPicPr>
          <p:cNvPr id="645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21120" cy="308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53406" y="1628800"/>
            <a:ext cx="412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(wind) plus traffic induced turbulence must be taken into account.  Traffic is prevailing for low wind speed.</a:t>
            </a:r>
          </a:p>
          <a:p>
            <a:r>
              <a:rPr lang="en-US" i="1" dirty="0"/>
              <a:t>Important</a:t>
            </a:r>
            <a:r>
              <a:rPr lang="en-US" dirty="0"/>
              <a:t>: (modal) emissions in a real urban street are much higher close to the crossroad.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/>
          <a:stretch/>
        </p:blipFill>
        <p:spPr bwMode="auto">
          <a:xfrm>
            <a:off x="323528" y="4635604"/>
            <a:ext cx="3816424" cy="2115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83" y="3442387"/>
            <a:ext cx="3971573" cy="2422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572000" y="6021288"/>
            <a:ext cx="437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consecutives adjusted Gaussian plumes</a:t>
            </a:r>
          </a:p>
        </p:txBody>
      </p:sp>
    </p:spTree>
    <p:extLst>
      <p:ext uri="{BB962C8B-B14F-4D97-AF65-F5344CB8AC3E}">
        <p14:creationId xmlns:p14="http://schemas.microsoft.com/office/powerpoint/2010/main" val="128281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code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4170" y="148478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AERMOD Modeling System</a:t>
            </a:r>
            <a:r>
              <a:rPr lang="en-US" dirty="0"/>
              <a:t> - A steady-state plume model that incorporates air dispersion based on planetary boundary layer turbulence structure and scaling concepts, including treatment of both </a:t>
            </a:r>
            <a:r>
              <a:rPr lang="en-US" b="1" dirty="0"/>
              <a:t>surface</a:t>
            </a:r>
            <a:r>
              <a:rPr lang="en-US" dirty="0"/>
              <a:t> and elevated sources, and both simple and </a:t>
            </a:r>
            <a:r>
              <a:rPr lang="en-US" b="1" dirty="0"/>
              <a:t>complex</a:t>
            </a:r>
            <a:r>
              <a:rPr lang="en-US" dirty="0"/>
              <a:t> terrain. </a:t>
            </a:r>
          </a:p>
        </p:txBody>
      </p:sp>
      <p:pic>
        <p:nvPicPr>
          <p:cNvPr id="6656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/>
          <a:stretch/>
        </p:blipFill>
        <p:spPr bwMode="auto">
          <a:xfrm>
            <a:off x="474171" y="2708920"/>
            <a:ext cx="2989234" cy="40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69" y="2708920"/>
            <a:ext cx="4706032" cy="39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88024" y="321297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Stable conditions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9926" y="5157192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Unstable conditions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96336" y="2852936"/>
            <a:ext cx="64807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Fraction of the plume</a:t>
            </a:r>
          </a:p>
        </p:txBody>
      </p:sp>
    </p:spTree>
    <p:extLst>
      <p:ext uri="{BB962C8B-B14F-4D97-AF65-F5344CB8AC3E}">
        <p14:creationId xmlns:p14="http://schemas.microsoft.com/office/powerpoint/2010/main" val="4085236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Puff model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2925" y="1563757"/>
            <a:ext cx="8221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critical aspect of the Gaussian equation: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is that it cannot be used when the wind speed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cs typeface="Times New Roman" panose="02020603050405020304" pitchFamily="18" charset="0"/>
              </a:rPr>
              <a:t> is low (&lt; </a:t>
            </a:r>
            <a:r>
              <a:rPr lang="en-US" dirty="0">
                <a:cs typeface="Times New Roman" panose="02020603050405020304" pitchFamily="18" charset="0"/>
                <a:sym typeface="Symbol"/>
              </a:rPr>
              <a:t> </a:t>
            </a:r>
            <a:r>
              <a:rPr lang="en-US" dirty="0">
                <a:cs typeface="Times New Roman" panose="02020603050405020304" pitchFamily="18" charset="0"/>
              </a:rPr>
              <a:t>0,5 m/s).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We can discretize the emission in a series of puffs, each moved by wind (center of gravity) and with an internal Gaussian distribution.</a:t>
            </a: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97160"/>
              </p:ext>
            </p:extLst>
          </p:nvPr>
        </p:nvGraphicFramePr>
        <p:xfrm>
          <a:off x="1333599" y="1844824"/>
          <a:ext cx="4966593" cy="8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047760" imgH="533160" progId="Equation.3">
                  <p:embed/>
                </p:oleObj>
              </mc:Choice>
              <mc:Fallback>
                <p:oleObj name="Equazione" r:id="rId2" imgW="30477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3599" y="1844824"/>
                        <a:ext cx="4966593" cy="891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98" name="Picture 22" descr="http://acmg.seas.harvard.edu/people/faculty/djj/book/bookchap3-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8290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4856314" y="3737412"/>
            <a:ext cx="3748134" cy="1754326"/>
            <a:chOff x="4865644" y="4272221"/>
            <a:chExt cx="3388093" cy="1754326"/>
          </a:xfrm>
        </p:grpSpPr>
        <p:sp>
          <p:nvSpPr>
            <p:cNvPr id="3" name="CasellaDiTesto 2"/>
            <p:cNvSpPr txBox="1"/>
            <p:nvPr/>
          </p:nvSpPr>
          <p:spPr>
            <a:xfrm>
              <a:off x="4865644" y="4272221"/>
              <a:ext cx="33880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First, the position                of the center of gravity of each puff is computed (advection). </a:t>
              </a:r>
            </a:p>
            <a:p>
              <a:r>
                <a:rPr lang="en-US" dirty="0"/>
                <a:t>Then contribution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  <a:r>
                <a:rPr lang="en-US" dirty="0"/>
                <a:t> of each puff (of mass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/>
                <a:t>) to the concentration </a:t>
              </a:r>
              <a:br>
                <a:rPr lang="en-US" dirty="0"/>
              </a:br>
              <a:r>
                <a:rPr lang="en-US" dirty="0"/>
                <a:t>in              (dispersion) is computed:</a:t>
              </a:r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121373"/>
                </p:ext>
              </p:extLst>
            </p:nvPr>
          </p:nvGraphicFramePr>
          <p:xfrm>
            <a:off x="5204543" y="5685309"/>
            <a:ext cx="734053" cy="330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07960" imgH="228600" progId="Equation.3">
                    <p:embed/>
                  </p:oleObj>
                </mc:Choice>
                <mc:Fallback>
                  <p:oleObj name="Equazione" r:id="rId5" imgW="5079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04543" y="5685309"/>
                          <a:ext cx="734053" cy="3303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4521454"/>
                </p:ext>
              </p:extLst>
            </p:nvPr>
          </p:nvGraphicFramePr>
          <p:xfrm>
            <a:off x="6496280" y="4303886"/>
            <a:ext cx="769937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33160" imgH="241200" progId="Equation.3">
                    <p:embed/>
                  </p:oleObj>
                </mc:Choice>
                <mc:Fallback>
                  <p:oleObj name="Equazione" r:id="rId7" imgW="533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6280" y="4303886"/>
                          <a:ext cx="769937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46428"/>
              </p:ext>
            </p:extLst>
          </p:nvPr>
        </p:nvGraphicFramePr>
        <p:xfrm>
          <a:off x="1015355" y="5633169"/>
          <a:ext cx="6994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4292280" imgH="533160" progId="Equation.3">
                  <p:embed/>
                </p:oleObj>
              </mc:Choice>
              <mc:Fallback>
                <p:oleObj name="Equazione" r:id="rId9" imgW="42922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355" y="5633169"/>
                        <a:ext cx="6994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13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Puff model - 2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66090" y="1563757"/>
            <a:ext cx="822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advantage is that it can be used in calm and varying wind conditions (and is still linear in the emission).</a:t>
            </a:r>
          </a:p>
          <a:p>
            <a:r>
              <a:rPr lang="en-US" dirty="0">
                <a:cs typeface="Times New Roman" panose="02020603050405020304" pitchFamily="18" charset="0"/>
              </a:rPr>
              <a:t>The disadvantage is that it requires more data and calculations.</a:t>
            </a:r>
          </a:p>
        </p:txBody>
      </p:sp>
      <p:pic>
        <p:nvPicPr>
          <p:cNvPr id="67592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98" y="4831462"/>
            <a:ext cx="2520280" cy="18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31" y="3425912"/>
            <a:ext cx="2735771" cy="19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7020" y="277958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Needs a </a:t>
            </a:r>
            <a:r>
              <a:rPr lang="en-US" dirty="0" err="1"/>
              <a:t>meteo</a:t>
            </a:r>
            <a:r>
              <a:rPr lang="en-US" dirty="0"/>
              <a:t> preprocessor to compute 3D wind fields.</a:t>
            </a:r>
          </a:p>
        </p:txBody>
      </p:sp>
      <p:pic>
        <p:nvPicPr>
          <p:cNvPr id="17" name="Picture 10" descr="D:\NOx CTE Cirillo Poli ridotto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2" y="2564904"/>
            <a:ext cx="4132838" cy="1722016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139952" y="545001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may also account for some chemical process inside each puff.</a:t>
            </a:r>
          </a:p>
          <a:p>
            <a:endParaRPr lang="en-US" dirty="0"/>
          </a:p>
          <a:p>
            <a:r>
              <a:rPr lang="en-US" dirty="0"/>
              <a:t>Recommended: </a:t>
            </a:r>
            <a:r>
              <a:rPr lang="en-US" dirty="0">
                <a:solidFill>
                  <a:srgbClr val="FF0000"/>
                </a:solidFill>
              </a:rPr>
              <a:t>CALPUFF</a:t>
            </a:r>
          </a:p>
        </p:txBody>
      </p:sp>
    </p:spTree>
    <p:extLst>
      <p:ext uri="{BB962C8B-B14F-4D97-AF65-F5344CB8AC3E}">
        <p14:creationId xmlns:p14="http://schemas.microsoft.com/office/powerpoint/2010/main" val="332759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range transport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7008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long range effect to be meaningful, the pollutant must decay slowly (&gt; several days).</a:t>
            </a:r>
          </a:p>
          <a:p>
            <a:r>
              <a:rPr lang="en-US" dirty="0"/>
              <a:t>Diffusion is negligible </a:t>
            </a:r>
            <a:r>
              <a:rPr lang="en-US" dirty="0" err="1"/>
              <a:t>wrt</a:t>
            </a:r>
            <a:r>
              <a:rPr lang="en-US" dirty="0"/>
              <a:t> advection.</a:t>
            </a:r>
          </a:p>
          <a:p>
            <a:r>
              <a:rPr lang="en-US" dirty="0"/>
              <a:t>Winds at high elevations are usually much stronger (and persistent).</a:t>
            </a:r>
          </a:p>
        </p:txBody>
      </p:sp>
      <p:pic>
        <p:nvPicPr>
          <p:cNvPr id="727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/>
          <a:stretch/>
        </p:blipFill>
        <p:spPr bwMode="auto">
          <a:xfrm>
            <a:off x="395537" y="2996952"/>
            <a:ext cx="4248472" cy="23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88024" y="32849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Cesium-137 Chernobyl,  April1986</a:t>
            </a:r>
          </a:p>
        </p:txBody>
      </p:sp>
      <p:pic>
        <p:nvPicPr>
          <p:cNvPr id="7270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5268639" cy="24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58772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Cesium-137 Fukushima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205571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04863"/>
            <a:ext cx="82010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chiusa 3"/>
          <p:cNvSpPr/>
          <p:nvPr/>
        </p:nvSpPr>
        <p:spPr>
          <a:xfrm>
            <a:off x="5796136" y="1916832"/>
            <a:ext cx="549775" cy="3240360"/>
          </a:xfrm>
          <a:prstGeom prst="rightBrace">
            <a:avLst>
              <a:gd name="adj1" fmla="val 8333"/>
              <a:gd name="adj2" fmla="val 51365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516216" y="328672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2 km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576" y="260648"/>
            <a:ext cx="7666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Shinmoedake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volcano</a:t>
            </a:r>
            <a:r>
              <a:rPr lang="it-IT" sz="3200" b="1" dirty="0">
                <a:solidFill>
                  <a:srgbClr val="FF0000"/>
                </a:solidFill>
              </a:rPr>
              <a:t> (Japan), </a:t>
            </a:r>
            <a:r>
              <a:rPr lang="it-IT" sz="3200" b="1" dirty="0" err="1">
                <a:solidFill>
                  <a:srgbClr val="FF0000"/>
                </a:solidFill>
              </a:rPr>
              <a:t>Oct</a:t>
            </a:r>
            <a:r>
              <a:rPr lang="it-IT" sz="3200" b="1" dirty="0">
                <a:solidFill>
                  <a:srgbClr val="FF0000"/>
                </a:solidFill>
              </a:rPr>
              <a:t> 12, 2017</a:t>
            </a:r>
          </a:p>
        </p:txBody>
      </p:sp>
    </p:spTree>
    <p:extLst>
      <p:ext uri="{BB962C8B-B14F-4D97-AF65-F5344CB8AC3E}">
        <p14:creationId xmlns:p14="http://schemas.microsoft.com/office/powerpoint/2010/main" val="60723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models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1744712"/>
            <a:ext cx="30963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DETERMINISTIC MODELS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52138" y="3607628"/>
            <a:ext cx="117695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7524" y="3688928"/>
            <a:ext cx="16201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65412" y="2599516"/>
            <a:ext cx="26642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LAGRANGIAN MODELS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31640" y="2596626"/>
            <a:ext cx="26642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EULERIAN MODELS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75856" y="3691756"/>
            <a:ext cx="16201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Grid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835696" y="4355812"/>
            <a:ext cx="16201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Box/Puff</a:t>
            </a:r>
          </a:p>
        </p:txBody>
      </p:sp>
      <p:cxnSp>
        <p:nvCxnSpPr>
          <p:cNvPr id="18" name="Connettore 2 17"/>
          <p:cNvCxnSpPr>
            <a:stCxn id="6" idx="2"/>
            <a:endCxn id="14" idx="0"/>
          </p:cNvCxnSpPr>
          <p:nvPr/>
        </p:nvCxnSpPr>
        <p:spPr>
          <a:xfrm flipH="1">
            <a:off x="2663788" y="2114044"/>
            <a:ext cx="1944216" cy="4825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4" idx="2"/>
            <a:endCxn id="15" idx="0"/>
          </p:cNvCxnSpPr>
          <p:nvPr/>
        </p:nvCxnSpPr>
        <p:spPr>
          <a:xfrm>
            <a:off x="2663788" y="2965958"/>
            <a:ext cx="1422158" cy="7257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4" idx="2"/>
          </p:cNvCxnSpPr>
          <p:nvPr/>
        </p:nvCxnSpPr>
        <p:spPr>
          <a:xfrm>
            <a:off x="2663788" y="2965958"/>
            <a:ext cx="0" cy="1389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4" idx="2"/>
            <a:endCxn id="12" idx="0"/>
          </p:cNvCxnSpPr>
          <p:nvPr/>
        </p:nvCxnSpPr>
        <p:spPr>
          <a:xfrm flipH="1">
            <a:off x="1097614" y="2965958"/>
            <a:ext cx="1566174" cy="7229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3" idx="2"/>
            <a:endCxn id="11" idx="0"/>
          </p:cNvCxnSpPr>
          <p:nvPr/>
        </p:nvCxnSpPr>
        <p:spPr>
          <a:xfrm>
            <a:off x="6897560" y="2968848"/>
            <a:ext cx="743055" cy="638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6" idx="2"/>
            <a:endCxn id="13" idx="0"/>
          </p:cNvCxnSpPr>
          <p:nvPr/>
        </p:nvCxnSpPr>
        <p:spPr>
          <a:xfrm>
            <a:off x="4608004" y="2114044"/>
            <a:ext cx="2289556" cy="4854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520007" y="3607628"/>
            <a:ext cx="117695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Trajectory</a:t>
            </a:r>
          </a:p>
        </p:txBody>
      </p:sp>
      <p:cxnSp>
        <p:nvCxnSpPr>
          <p:cNvPr id="39" name="Connettore 2 38"/>
          <p:cNvCxnSpPr>
            <a:stCxn id="13" idx="2"/>
            <a:endCxn id="36" idx="0"/>
          </p:cNvCxnSpPr>
          <p:nvPr/>
        </p:nvCxnSpPr>
        <p:spPr>
          <a:xfrm flipH="1">
            <a:off x="6108484" y="2968848"/>
            <a:ext cx="789076" cy="638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39552" y="5517232"/>
            <a:ext cx="15121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LOCAL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851920" y="5517232"/>
            <a:ext cx="165618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WIDE  AREA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195736" y="5521170"/>
            <a:ext cx="15121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LAM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539552" y="6156012"/>
            <a:ext cx="15121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Special </a:t>
            </a:r>
            <a:r>
              <a:rPr lang="it-IT" dirty="0" err="1"/>
              <a:t>conditions</a:t>
            </a:r>
            <a:endParaRPr lang="it-IT" dirty="0"/>
          </a:p>
        </p:txBody>
      </p:sp>
      <p:cxnSp>
        <p:nvCxnSpPr>
          <p:cNvPr id="47" name="Connettore 2 46"/>
          <p:cNvCxnSpPr>
            <a:stCxn id="42" idx="2"/>
            <a:endCxn id="45" idx="0"/>
          </p:cNvCxnSpPr>
          <p:nvPr/>
        </p:nvCxnSpPr>
        <p:spPr>
          <a:xfrm>
            <a:off x="1295636" y="5886564"/>
            <a:ext cx="0" cy="269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1331640" y="5085184"/>
            <a:ext cx="162018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endCxn id="43" idx="0"/>
          </p:cNvCxnSpPr>
          <p:nvPr/>
        </p:nvCxnSpPr>
        <p:spPr>
          <a:xfrm>
            <a:off x="2951820" y="5085184"/>
            <a:ext cx="172819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endCxn id="44" idx="0"/>
          </p:cNvCxnSpPr>
          <p:nvPr/>
        </p:nvCxnSpPr>
        <p:spPr>
          <a:xfrm>
            <a:off x="2951820" y="5085184"/>
            <a:ext cx="0" cy="4359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5796136" y="5507940"/>
            <a:ext cx="151216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SHORT TERM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7473624" y="5507940"/>
            <a:ext cx="151216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LONG TERM</a:t>
            </a:r>
          </a:p>
        </p:txBody>
      </p:sp>
      <p:cxnSp>
        <p:nvCxnSpPr>
          <p:cNvPr id="61" name="Connettore 2 60"/>
          <p:cNvCxnSpPr>
            <a:endCxn id="59" idx="0"/>
          </p:cNvCxnSpPr>
          <p:nvPr/>
        </p:nvCxnSpPr>
        <p:spPr>
          <a:xfrm>
            <a:off x="7380312" y="5085184"/>
            <a:ext cx="849396" cy="4227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endCxn id="56" idx="0"/>
          </p:cNvCxnSpPr>
          <p:nvPr/>
        </p:nvCxnSpPr>
        <p:spPr>
          <a:xfrm flipH="1">
            <a:off x="6552220" y="5085184"/>
            <a:ext cx="828092" cy="4227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94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556792"/>
            <a:ext cx="784887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a certain </a:t>
            </a:r>
            <a:r>
              <a:rPr lang="en-US" dirty="0" err="1"/>
              <a:t>meteo</a:t>
            </a:r>
            <a:r>
              <a:rPr lang="en-US" dirty="0"/>
              <a:t> condition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, and a known position of a RECEPTOR, its concentration is (assuming, for instance, the SOURCE in (0,0,0)):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where           refer to a specific position and </a:t>
            </a:r>
            <a:r>
              <a:rPr lang="en-US" dirty="0" err="1"/>
              <a:t>meteo</a:t>
            </a:r>
            <a:r>
              <a:rPr lang="en-US" dirty="0"/>
              <a:t> condition.</a:t>
            </a:r>
          </a:p>
          <a:p>
            <a:r>
              <a:rPr lang="en-US" dirty="0"/>
              <a:t>The formula means that, in this case, the concentration at the receptor site can be written as </a:t>
            </a:r>
          </a:p>
          <a:p>
            <a:endParaRPr lang="en-US" dirty="0"/>
          </a:p>
          <a:p>
            <a:r>
              <a:rPr lang="en-US" dirty="0"/>
              <a:t>i.e., with a proportionality constant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depending only on the </a:t>
            </a:r>
            <a:r>
              <a:rPr lang="en-US" dirty="0" err="1"/>
              <a:t>meteo</a:t>
            </a:r>
            <a:r>
              <a:rPr lang="en-US" dirty="0"/>
              <a:t> condition and the relative position of receptor and source (= a linear S/R function).</a:t>
            </a:r>
          </a:p>
          <a:p>
            <a:endParaRPr lang="en-US" dirty="0"/>
          </a:p>
          <a:p>
            <a:r>
              <a:rPr lang="en-US" dirty="0"/>
              <a:t>If the source is constant for a long period (e.g. a year) and we know the probability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of occurrence of each </a:t>
            </a:r>
            <a:r>
              <a:rPr lang="en-US" dirty="0" err="1"/>
              <a:t>meteo</a:t>
            </a:r>
            <a:r>
              <a:rPr lang="en-US" dirty="0"/>
              <a:t> condition, we can compute the average pollution at the receptor site due to the source:</a:t>
            </a:r>
          </a:p>
          <a:p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71068"/>
              </p:ext>
            </p:extLst>
          </p:nvPr>
        </p:nvGraphicFramePr>
        <p:xfrm>
          <a:off x="1475656" y="2143742"/>
          <a:ext cx="5112568" cy="8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213000" imgH="533160" progId="Equation.3">
                  <p:embed/>
                </p:oleObj>
              </mc:Choice>
              <mc:Fallback>
                <p:oleObj name="Equazione" r:id="rId2" imgW="3213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43742"/>
                        <a:ext cx="5112568" cy="870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35132"/>
              </p:ext>
            </p:extLst>
          </p:nvPr>
        </p:nvGraphicFramePr>
        <p:xfrm>
          <a:off x="1507530" y="2968488"/>
          <a:ext cx="616198" cy="44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68280" imgH="253800" progId="Equation.3">
                  <p:embed/>
                </p:oleObj>
              </mc:Choice>
              <mc:Fallback>
                <p:oleObj name="Equazione" r:id="rId4" imgW="368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7530" y="2968488"/>
                        <a:ext cx="616198" cy="44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00664"/>
              </p:ext>
            </p:extLst>
          </p:nvPr>
        </p:nvGraphicFramePr>
        <p:xfrm>
          <a:off x="2346325" y="3644900"/>
          <a:ext cx="29321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600200" imgH="253800" progId="Equation.3">
                  <p:embed/>
                </p:oleObj>
              </mc:Choice>
              <mc:Fallback>
                <p:oleObj name="Equazione" r:id="rId6" imgW="1600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644900"/>
                        <a:ext cx="29321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44134"/>
              </p:ext>
            </p:extLst>
          </p:nvPr>
        </p:nvGraphicFramePr>
        <p:xfrm>
          <a:off x="2411413" y="5851525"/>
          <a:ext cx="35496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031840" imgH="342720" progId="Equation.3">
                  <p:embed/>
                </p:oleObj>
              </mc:Choice>
              <mc:Fallback>
                <p:oleObj name="Equazione" r:id="rId8" imgW="2031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51525"/>
                        <a:ext cx="35496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417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 - 1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556792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set of </a:t>
            </a:r>
            <a:r>
              <a:rPr lang="en-US" dirty="0" err="1"/>
              <a:t>meteo</a:t>
            </a:r>
            <a:r>
              <a:rPr lang="en-US" dirty="0"/>
              <a:t> condition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, the concentration at a receptor at ground level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=0), is (the SOURCE is always assumed in (0,0,0) and the wind direction along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  <a:p>
            <a:r>
              <a:rPr lang="en-US" dirty="0"/>
              <a:t>m=1				        m=2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1868488" y="2205038"/>
          <a:ext cx="45847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533160" progId="Equation.DSMT4">
                  <p:embed/>
                </p:oleObj>
              </mc:Choice>
              <mc:Fallback>
                <p:oleObj name="Equation" r:id="rId2" imgW="2882880" imgH="533160" progId="Equation.DSMT4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2205038"/>
                        <a:ext cx="45847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267744" y="3068960"/>
          <a:ext cx="35274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355320" progId="Equation.DSMT4">
                  <p:embed/>
                </p:oleObj>
              </mc:Choice>
              <mc:Fallback>
                <p:oleObj name="Equation" r:id="rId4" imgW="2019240" imgH="355320" progId="Equation.DSMT4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068960"/>
                        <a:ext cx="35274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4296003"/>
            <a:ext cx="2952328" cy="2301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ccia a incrocio 9"/>
          <p:cNvSpPr/>
          <p:nvPr/>
        </p:nvSpPr>
        <p:spPr>
          <a:xfrm>
            <a:off x="1403648" y="5661248"/>
            <a:ext cx="216024" cy="216024"/>
          </a:xfrm>
          <a:prstGeom prst="quad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1673678" y="464384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receptor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51620" y="5886578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cxnSp>
        <p:nvCxnSpPr>
          <p:cNvPr id="14" name="Connettore 2 13"/>
          <p:cNvCxnSpPr>
            <a:stCxn id="10" idx="3"/>
          </p:cNvCxnSpPr>
          <p:nvPr/>
        </p:nvCxnSpPr>
        <p:spPr>
          <a:xfrm flipV="1">
            <a:off x="1619672" y="4653136"/>
            <a:ext cx="1512168" cy="11161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2699792" y="482852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095836" y="4581128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wind</a:t>
            </a:r>
          </a:p>
        </p:txBody>
      </p:sp>
      <p:cxnSp>
        <p:nvCxnSpPr>
          <p:cNvPr id="20" name="Connettore 2 19"/>
          <p:cNvCxnSpPr>
            <a:stCxn id="12" idx="0"/>
          </p:cNvCxnSpPr>
          <p:nvPr/>
        </p:nvCxnSpPr>
        <p:spPr>
          <a:xfrm flipV="1">
            <a:off x="1673678" y="5022482"/>
            <a:ext cx="1170130" cy="864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195736" y="5392179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932040" y="4311685"/>
            <a:ext cx="2952328" cy="2301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ccia a incrocio 26"/>
          <p:cNvSpPr/>
          <p:nvPr/>
        </p:nvSpPr>
        <p:spPr>
          <a:xfrm>
            <a:off x="5580112" y="5676930"/>
            <a:ext cx="216024" cy="216024"/>
          </a:xfrm>
          <a:prstGeom prst="quad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5910805" y="467081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receptor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274078" y="587529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cxnSp>
        <p:nvCxnSpPr>
          <p:cNvPr id="30" name="Connettore 2 29"/>
          <p:cNvCxnSpPr>
            <a:stCxn id="27" idx="3"/>
          </p:cNvCxnSpPr>
          <p:nvPr/>
        </p:nvCxnSpPr>
        <p:spPr>
          <a:xfrm flipV="1">
            <a:off x="5796136" y="5576845"/>
            <a:ext cx="1613399" cy="2080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6876256" y="484420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7092280" y="5618042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wind</a:t>
            </a: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6976493" y="4982810"/>
            <a:ext cx="93098" cy="5940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494006" y="5703155"/>
            <a:ext cx="46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034972" y="5064822"/>
            <a:ext cx="37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ttore 2 50"/>
          <p:cNvCxnSpPr>
            <a:stCxn id="29" idx="0"/>
          </p:cNvCxnSpPr>
          <p:nvPr/>
        </p:nvCxnSpPr>
        <p:spPr>
          <a:xfrm flipV="1">
            <a:off x="5796136" y="5703155"/>
            <a:ext cx="1273455" cy="17214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48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 - 2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116" y="1608366"/>
            <a:ext cx="7985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thus solve problems such as: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What maximum emission may a certain source have without creating an intolerable average concentration at a given location?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a linear problem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What is the maximum emission that guarantees an acceptable average concentration with a given probability (e.g., number of days per year)?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71463"/>
            <a:r>
              <a:rPr lang="en-US" dirty="0"/>
              <a:t>a linear problem for known set of </a:t>
            </a:r>
            <a:r>
              <a:rPr lang="en-US" dirty="0" err="1"/>
              <a:t>meteo</a:t>
            </a:r>
            <a:r>
              <a:rPr lang="en-US" dirty="0"/>
              <a:t> condition;  a mixed integer program if the </a:t>
            </a:r>
            <a:r>
              <a:rPr lang="en-US" dirty="0" err="1"/>
              <a:t>meteo</a:t>
            </a:r>
            <a:r>
              <a:rPr lang="en-US" dirty="0"/>
              <a:t> conditions must be selected (additional decision variables):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08226"/>
              </p:ext>
            </p:extLst>
          </p:nvPr>
        </p:nvGraphicFramePr>
        <p:xfrm>
          <a:off x="1475656" y="2924944"/>
          <a:ext cx="47259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705040" imgH="342720" progId="Equation.3">
                  <p:embed/>
                </p:oleObj>
              </mc:Choice>
              <mc:Fallback>
                <p:oleObj name="Equazione" r:id="rId2" imgW="2705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24944"/>
                        <a:ext cx="472598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71603"/>
              </p:ext>
            </p:extLst>
          </p:nvPr>
        </p:nvGraphicFramePr>
        <p:xfrm>
          <a:off x="1406525" y="4149080"/>
          <a:ext cx="61229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504960" imgH="431640" progId="Equation.3">
                  <p:embed/>
                </p:oleObj>
              </mc:Choice>
              <mc:Fallback>
                <p:oleObj name="Equazione" r:id="rId4" imgW="350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149080"/>
                        <a:ext cx="6122988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hlinkClick r:id="rId6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9293"/>
              </p:ext>
            </p:extLst>
          </p:nvPr>
        </p:nvGraphicFramePr>
        <p:xfrm>
          <a:off x="370209" y="5657998"/>
          <a:ext cx="84502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4838400" imgH="444240" progId="Equation.3">
                  <p:embed/>
                </p:oleObj>
              </mc:Choice>
              <mc:Fallback>
                <p:oleObj name="Equazione" r:id="rId7" imgW="483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9" y="5657998"/>
                        <a:ext cx="8450263" cy="7953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462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 - 3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116" y="1608366"/>
            <a:ext cx="7985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is the minimum abatement cost of a set of sources that guarantees a given concentration at a receptor site?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71463"/>
            <a:r>
              <a:rPr lang="en-US" dirty="0"/>
              <a:t>where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) are the abatement costs at sources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that depend on the emission.</a:t>
            </a:r>
          </a:p>
          <a:p>
            <a:pPr marL="271463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large are the emissions at given locations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that determine a measured concentration at a certain site (source apportionment)?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71462"/>
            <a:r>
              <a:rPr lang="en-US" dirty="0"/>
              <a:t>In case of many observations in different </a:t>
            </a:r>
            <a:r>
              <a:rPr lang="en-US" dirty="0" err="1"/>
              <a:t>meteo</a:t>
            </a:r>
            <a:r>
              <a:rPr lang="en-US" dirty="0"/>
              <a:t> conditions</a:t>
            </a:r>
          </a:p>
          <a:p>
            <a:pPr marL="285750" indent="-285750">
              <a:buFontTx/>
              <a:buChar char="-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720719"/>
              </p:ext>
            </p:extLst>
          </p:nvPr>
        </p:nvGraphicFramePr>
        <p:xfrm>
          <a:off x="1046163" y="2349500"/>
          <a:ext cx="6521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733560" imgH="342720" progId="Equation.3">
                  <p:embed/>
                </p:oleObj>
              </mc:Choice>
              <mc:Fallback>
                <p:oleObj name="Equazione" r:id="rId2" imgW="3733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349500"/>
                        <a:ext cx="65214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61168"/>
              </p:ext>
            </p:extLst>
          </p:nvPr>
        </p:nvGraphicFramePr>
        <p:xfrm>
          <a:off x="2490788" y="4542829"/>
          <a:ext cx="39512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260440" imgH="342720" progId="Equation.3">
                  <p:embed/>
                </p:oleObj>
              </mc:Choice>
              <mc:Fallback>
                <p:oleObj name="Equazione" r:id="rId4" imgW="2260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542829"/>
                        <a:ext cx="395128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83019"/>
              </p:ext>
            </p:extLst>
          </p:nvPr>
        </p:nvGraphicFramePr>
        <p:xfrm>
          <a:off x="651125" y="5589240"/>
          <a:ext cx="7799908" cy="66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698720" imgH="393480" progId="Equation.3">
                  <p:embed/>
                </p:oleObj>
              </mc:Choice>
              <mc:Fallback>
                <p:oleObj name="Equazione" r:id="rId6" imgW="469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25" y="5589240"/>
                        <a:ext cx="7799908" cy="669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933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 - 4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484784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can easily be extended to a network of receptors.</a:t>
            </a:r>
          </a:p>
          <a:p>
            <a:endParaRPr lang="en-US" dirty="0"/>
          </a:p>
          <a:p>
            <a:r>
              <a:rPr lang="en-US" dirty="0"/>
              <a:t>Find the optimal abatement rates of a set of plants, to guarantee a given average concentration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C* </a:t>
            </a:r>
            <a:r>
              <a:rPr lang="en-US" dirty="0"/>
              <a:t>on a given measurement network.</a:t>
            </a:r>
          </a:p>
          <a:p>
            <a:pPr>
              <a:spcBef>
                <a:spcPts val="1200"/>
              </a:spcBef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:  plants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:  measurement stations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: meteorological conditions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/>
              <a:t>i</a:t>
            </a:r>
            <a:r>
              <a:rPr lang="en-US" dirty="0"/>
              <a:t> :  planned plant emission (decision variable)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/>
              <a:t>i</a:t>
            </a:r>
            <a:r>
              <a:rPr lang="en-US" baseline="30000" dirty="0" err="1"/>
              <a:t>CLE</a:t>
            </a:r>
            <a:r>
              <a:rPr lang="en-US" dirty="0"/>
              <a:t>:  emission corresponding to the Current Legislation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is the probability of occurrence of </a:t>
            </a:r>
            <a:r>
              <a:rPr lang="en-US" dirty="0" err="1"/>
              <a:t>meteo</a:t>
            </a:r>
            <a:r>
              <a:rPr lang="en-US" dirty="0"/>
              <a:t> condition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/>
              <a:t>MFR</a:t>
            </a:r>
            <a:r>
              <a:rPr lang="en-US" dirty="0"/>
              <a:t> is the emission obtained adopting the Maximum Feasible Reduction . 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72488"/>
              </p:ext>
            </p:extLst>
          </p:nvPr>
        </p:nvGraphicFramePr>
        <p:xfrm>
          <a:off x="920750" y="4292600"/>
          <a:ext cx="339407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08160" imgH="965160" progId="Equation.3">
                  <p:embed/>
                </p:oleObj>
              </mc:Choice>
              <mc:Fallback>
                <p:oleObj name="Equazione" r:id="rId2" imgW="210816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0" y="4292600"/>
                        <a:ext cx="3394075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469027" y="4401978"/>
            <a:ext cx="250100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cost is </a:t>
            </a:r>
            <a:r>
              <a:rPr lang="en-US" dirty="0"/>
              <a:t>a function of the abated emission</a:t>
            </a:r>
          </a:p>
        </p:txBody>
      </p:sp>
    </p:spTree>
    <p:extLst>
      <p:ext uri="{BB962C8B-B14F-4D97-AF65-F5344CB8AC3E}">
        <p14:creationId xmlns:p14="http://schemas.microsoft.com/office/powerpoint/2010/main" val="91994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and planning - 5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55679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best position of a plant with emission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on a grid of feasible positions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: meteorological conditions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:  receptor sites with population density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: grid elements in the domain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linear INTEGER programming problem (the solution is a grid position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)</a:t>
            </a:r>
          </a:p>
          <a:p>
            <a:r>
              <a:rPr lang="en-US" i="1" dirty="0"/>
              <a:t>WARNING</a:t>
            </a:r>
            <a:r>
              <a:rPr lang="en-US" dirty="0"/>
              <a:t>:  the objective function has no physical meaning.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32738"/>
              </p:ext>
            </p:extLst>
          </p:nvPr>
        </p:nvGraphicFramePr>
        <p:xfrm>
          <a:off x="806450" y="2838822"/>
          <a:ext cx="433546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489040" imgH="711000" progId="Equation.3">
                  <p:embed/>
                </p:oleObj>
              </mc:Choice>
              <mc:Fallback>
                <p:oleObj name="Equazione" r:id="rId2" imgW="24890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6450" y="2838822"/>
                        <a:ext cx="4335463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491880" y="2708920"/>
            <a:ext cx="4824535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concentration is weighted by the population density as this is related to the health damages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/>
          <a:stretch/>
        </p:blipFill>
        <p:spPr bwMode="auto">
          <a:xfrm>
            <a:off x="3624975" y="4782645"/>
            <a:ext cx="2284175" cy="193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82646"/>
            <a:ext cx="2773635" cy="19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2" y="4797152"/>
            <a:ext cx="3347718" cy="1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97855" y="6300028"/>
            <a:ext cx="1014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Piacenza</a:t>
            </a:r>
          </a:p>
        </p:txBody>
      </p:sp>
    </p:spTree>
    <p:extLst>
      <p:ext uri="{BB962C8B-B14F-4D97-AF65-F5344CB8AC3E}">
        <p14:creationId xmlns:p14="http://schemas.microsoft.com/office/powerpoint/2010/main" val="128390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plume model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39552" y="1831379"/>
            <a:ext cx="7388360" cy="1093565"/>
            <a:chOff x="502822" y="1551076"/>
            <a:chExt cx="7388360" cy="1068370"/>
          </a:xfrm>
        </p:grpSpPr>
        <p:sp>
          <p:nvSpPr>
            <p:cNvPr id="3" name="CasellaDiTesto 2"/>
            <p:cNvSpPr txBox="1"/>
            <p:nvPr/>
          </p:nvSpPr>
          <p:spPr>
            <a:xfrm>
              <a:off x="1835696" y="2258623"/>
              <a:ext cx="5889443" cy="36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		       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chemical reactions + net input</a:t>
              </a:r>
              <a:r>
                <a:rPr lang="en-US" dirty="0"/>
                <a:t>     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24937"/>
                </p:ext>
              </p:extLst>
            </p:nvPr>
          </p:nvGraphicFramePr>
          <p:xfrm>
            <a:off x="502822" y="1556792"/>
            <a:ext cx="4574626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2743200" imgH="431640" progId="Equation.3">
                    <p:embed/>
                  </p:oleObj>
                </mc:Choice>
                <mc:Fallback>
                  <p:oleObj name="Equazione" r:id="rId2" imgW="274320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2822" y="1556792"/>
                          <a:ext cx="4574626" cy="720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0555688"/>
                </p:ext>
              </p:extLst>
            </p:nvPr>
          </p:nvGraphicFramePr>
          <p:xfrm>
            <a:off x="4866846" y="1551076"/>
            <a:ext cx="3024336" cy="685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2019240" imgH="457200" progId="Equation.3">
                    <p:embed/>
                  </p:oleObj>
                </mc:Choice>
                <mc:Fallback>
                  <p:oleObj name="Equazione" r:id="rId4" imgW="20192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6846" y="1551076"/>
                          <a:ext cx="3024336" cy="685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CasellaDiTesto 5"/>
          <p:cNvSpPr txBox="1"/>
          <p:nvPr/>
        </p:nvSpPr>
        <p:spPr>
          <a:xfrm>
            <a:off x="467544" y="148478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again the general transport-diffusion equation: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8284" y="2852936"/>
            <a:ext cx="6503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the following assumptions: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Stationary process (no change in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Homogeneous and flat spatial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speed </a:t>
            </a:r>
            <a:r>
              <a:rPr lang="en-US" i="1" dirty="0"/>
              <a:t>V</a:t>
            </a:r>
            <a:r>
              <a:rPr lang="en-US" dirty="0"/>
              <a:t> direction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/>
              <a:t>(only) i.e. v=0 along other 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Negligible dispersion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chemical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a (constant) source in (0,0,0) equal to </a:t>
            </a:r>
            <a:r>
              <a:rPr lang="en-US" i="1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background concentration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equation can be solved analytically and gives: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8163"/>
              </p:ext>
            </p:extLst>
          </p:nvPr>
        </p:nvGraphicFramePr>
        <p:xfrm>
          <a:off x="683568" y="5733256"/>
          <a:ext cx="4946328" cy="79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3581280" imgH="558720" progId="Equation.3">
                  <p:embed/>
                </p:oleObj>
              </mc:Choice>
              <mc:Fallback>
                <p:oleObj name="Equazione" r:id="rId6" imgW="358128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5733256"/>
                        <a:ext cx="4946328" cy="79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54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plume model - 2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47015"/>
              </p:ext>
            </p:extLst>
          </p:nvPr>
        </p:nvGraphicFramePr>
        <p:xfrm>
          <a:off x="1557189" y="1628800"/>
          <a:ext cx="2921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752480" imgH="393480" progId="Equation.3">
                  <p:embed/>
                </p:oleObj>
              </mc:Choice>
              <mc:Fallback>
                <p:oleObj name="Equazione" r:id="rId2" imgW="1752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7189" y="1628800"/>
                        <a:ext cx="2921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05507" y="1484784"/>
            <a:ext cx="649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Denoting: </a:t>
            </a:r>
          </a:p>
          <a:p>
            <a:r>
              <a:rPr lang="en-US" dirty="0"/>
              <a:t>				    (dispersion coefficients)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8612" y="2204864"/>
            <a:ext cx="8221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equation can be written: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which is the equation of a double Gaussian surface with standard deviations </a:t>
            </a:r>
            <a:r>
              <a:rPr lang="en-US" i="1" dirty="0">
                <a:cs typeface="Times New Roman" panose="02020603050405020304" pitchFamily="18" charset="0"/>
                <a:sym typeface="Symbol"/>
              </a:rPr>
              <a:t>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 </a:t>
            </a:r>
            <a:r>
              <a:rPr lang="en-US" dirty="0">
                <a:cs typeface="Times New Roman" panose="02020603050405020304" pitchFamily="18" charset="0"/>
                <a:sym typeface="Symbol"/>
              </a:rPr>
              <a:t>and</a:t>
            </a:r>
            <a:r>
              <a:rPr lang="en-US" i="1" baseline="-25000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en-US" i="1" dirty="0">
                <a:cs typeface="Times New Roman" panose="02020603050405020304" pitchFamily="18" charset="0"/>
                <a:sym typeface="Symbol"/>
              </a:rPr>
              <a:t>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35115"/>
              </p:ext>
            </p:extLst>
          </p:nvPr>
        </p:nvGraphicFramePr>
        <p:xfrm>
          <a:off x="1331640" y="2610991"/>
          <a:ext cx="5359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047760" imgH="533160" progId="Equation.3">
                  <p:embed/>
                </p:oleObj>
              </mc:Choice>
              <mc:Fallback>
                <p:oleObj name="Equazione" r:id="rId4" imgW="30477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2610991"/>
                        <a:ext cx="5359400" cy="9620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9190"/>
            <a:ext cx="4427821" cy="28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853558" y="4759984"/>
            <a:ext cx="3966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peak concentration corresponds to the emission “height” and decreases with distance; along the other two axes the distribution is Gaussian with increasing dispersion. </a:t>
            </a:r>
          </a:p>
        </p:txBody>
      </p:sp>
    </p:spTree>
    <p:extLst>
      <p:ext uri="{BB962C8B-B14F-4D97-AF65-F5344CB8AC3E}">
        <p14:creationId xmlns:p14="http://schemas.microsoft.com/office/powerpoint/2010/main" val="329844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plume model - 3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8612" y="2564904"/>
            <a:ext cx="8221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concentration in each point of the space is </a:t>
            </a:r>
            <a:r>
              <a:rPr lang="en-US" dirty="0">
                <a:solidFill>
                  <a:srgbClr val="FF0000"/>
                </a:solidFill>
              </a:rPr>
              <a:t>PROPORTIONAL </a:t>
            </a:r>
            <a:r>
              <a:rPr lang="en-US" dirty="0"/>
              <a:t>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emission </a:t>
            </a:r>
            <a:r>
              <a:rPr lang="en-US" i="1" dirty="0"/>
              <a:t>Q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INVERSELY PROPORTIONAL </a:t>
            </a:r>
            <a:r>
              <a:rPr lang="en-US" dirty="0"/>
              <a:t>to the wind speed </a:t>
            </a:r>
            <a:r>
              <a:rPr lang="en-US" i="1" dirty="0"/>
              <a:t>V.</a:t>
            </a:r>
          </a:p>
          <a:p>
            <a:endParaRPr lang="en-US" i="1" dirty="0"/>
          </a:p>
          <a:p>
            <a:r>
              <a:rPr lang="en-US" dirty="0"/>
              <a:t>Two necessary “adjustments”:</a:t>
            </a:r>
          </a:p>
          <a:p>
            <a:r>
              <a:rPr lang="en-US" dirty="0"/>
              <a:t>- The plume is (mostly) emitted at a certain elevation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/>
              <a:t>e</a:t>
            </a:r>
            <a:r>
              <a:rPr lang="en-US" dirty="0">
                <a:sym typeface="Symbol"/>
              </a:rPr>
              <a:t> 0</a:t>
            </a:r>
            <a:endParaRPr lang="en-US" dirty="0"/>
          </a:p>
          <a:p>
            <a:r>
              <a:rPr lang="en-US" dirty="0">
                <a:cs typeface="Times New Roman" panose="02020603050405020304" pitchFamily="18" charset="0"/>
              </a:rPr>
              <a:t>- The pollutant does not diffuse in the soil (perfectly reflective)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The equation becomes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88737"/>
              </p:ext>
            </p:extLst>
          </p:nvPr>
        </p:nvGraphicFramePr>
        <p:xfrm>
          <a:off x="683568" y="1602879"/>
          <a:ext cx="5359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047760" imgH="533160" progId="Equation.3">
                  <p:embed/>
                </p:oleObj>
              </mc:Choice>
              <mc:Fallback>
                <p:oleObj name="Equazione" r:id="rId2" imgW="30477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1602879"/>
                        <a:ext cx="5359400" cy="96202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14430"/>
              </p:ext>
            </p:extLst>
          </p:nvPr>
        </p:nvGraphicFramePr>
        <p:xfrm>
          <a:off x="639763" y="4937125"/>
          <a:ext cx="75342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5283000" imgH="533160" progId="Equation.3">
                  <p:embed/>
                </p:oleObj>
              </mc:Choice>
              <mc:Fallback>
                <p:oleObj name="Equazione" r:id="rId5" imgW="5283000" imgH="53316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937125"/>
                        <a:ext cx="75342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06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plume model - 4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2152" y="1628800"/>
            <a:ext cx="822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concentration produced by the source in (0,0,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) is summed to the concentration that would have been produced by a “virtual” equal source in (0,0,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).</a:t>
            </a:r>
            <a:endParaRPr lang="en-US" i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928417" cy="371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00070" y="3501008"/>
            <a:ext cx="3881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effective height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is different from the actual high of the stack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. </a:t>
            </a:r>
          </a:p>
          <a:p>
            <a:r>
              <a:rPr lang="en-US" dirty="0"/>
              <a:t>This is due to: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inertia of the emitted plume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temperature difference with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5054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plume model - 5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2152" y="1628800"/>
            <a:ext cx="8221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formulas have been proposed for the calculation of the effective high.</a:t>
            </a:r>
          </a:p>
          <a:p>
            <a:r>
              <a:rPr lang="en-US" dirty="0"/>
              <a:t>They differ for: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i="1" dirty="0"/>
              <a:t>Buoyant plumes </a:t>
            </a:r>
            <a:r>
              <a:rPr lang="en-US" dirty="0"/>
              <a:t>(the effect of the temperature difference is prevailing)</a:t>
            </a:r>
          </a:p>
          <a:p>
            <a:pPr marL="271463"/>
            <a:r>
              <a:rPr lang="en-US" dirty="0"/>
              <a:t>Ex.</a:t>
            </a:r>
          </a:p>
          <a:p>
            <a:endParaRPr lang="en-US" dirty="0"/>
          </a:p>
          <a:p>
            <a:pPr marL="271463"/>
            <a:r>
              <a:rPr lang="en-US" dirty="0"/>
              <a:t>where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is the speed of emitted gas,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is the stack diameter,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is the enthalpy of the emitted gas (which depends on the temperature difference)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i="1" dirty="0"/>
              <a:t>Jet plumes </a:t>
            </a:r>
            <a:r>
              <a:rPr lang="en-US" dirty="0"/>
              <a:t>(the effect of the emission speed is prevailing)</a:t>
            </a:r>
          </a:p>
          <a:p>
            <a:pPr marL="271463"/>
            <a:r>
              <a:rPr lang="en-US" dirty="0"/>
              <a:t>Ex.</a:t>
            </a:r>
          </a:p>
          <a:p>
            <a:pPr marL="271463"/>
            <a:endParaRPr lang="en-US" dirty="0"/>
          </a:p>
          <a:p>
            <a:pPr marL="271463"/>
            <a:endParaRPr lang="en-US" dirty="0"/>
          </a:p>
          <a:p>
            <a:pPr marL="271463"/>
            <a:r>
              <a:rPr lang="en-US" dirty="0"/>
              <a:t>Many other formulas based on empirical (actual measurements) or theoretical considerations.  See, for instance, “</a:t>
            </a:r>
            <a:r>
              <a:rPr lang="en-US" i="1" dirty="0"/>
              <a:t>Effective stack high – Plume rise</a:t>
            </a:r>
            <a:r>
              <a:rPr lang="en-US" dirty="0"/>
              <a:t>” by US EPA.</a:t>
            </a:r>
          </a:p>
          <a:p>
            <a:r>
              <a:rPr lang="en-US" dirty="0"/>
              <a:t>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99743"/>
              </p:ext>
            </p:extLst>
          </p:nvPr>
        </p:nvGraphicFramePr>
        <p:xfrm>
          <a:off x="1403648" y="2846035"/>
          <a:ext cx="4392488" cy="4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58920" imgH="241200" progId="Equation.3">
                  <p:embed/>
                </p:oleObj>
              </mc:Choice>
              <mc:Fallback>
                <p:oleObj name="Equazione" r:id="rId2" imgW="2158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3648" y="2846035"/>
                        <a:ext cx="4392488" cy="4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52237"/>
              </p:ext>
            </p:extLst>
          </p:nvPr>
        </p:nvGraphicFramePr>
        <p:xfrm>
          <a:off x="2281238" y="4473575"/>
          <a:ext cx="26368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95280" imgH="253800" progId="Equation.3">
                  <p:embed/>
                </p:oleObj>
              </mc:Choice>
              <mc:Fallback>
                <p:oleObj name="Equazione" r:id="rId4" imgW="1295280" imgH="2538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4473575"/>
                        <a:ext cx="26368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49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412776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constant SO</a:t>
            </a:r>
            <a:r>
              <a:rPr lang="en-US" baseline="-25000" dirty="0"/>
              <a:t>2</a:t>
            </a:r>
            <a:r>
              <a:rPr lang="en-US" dirty="0"/>
              <a:t> emission for a coal fired power plant produces a 30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 concentration on a sensor 2 km apart when the wind speed is 5 m/s.</a:t>
            </a:r>
          </a:p>
          <a:p>
            <a:r>
              <a:rPr lang="en-US" dirty="0"/>
              <a:t>What will be the concentration when reducing the emission by 30% when the wind speed is 3 m/s?</a:t>
            </a:r>
          </a:p>
          <a:p>
            <a:endParaRPr lang="en-US" dirty="0"/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25.2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12.6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35.0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28.5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93891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GG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TemaGG</Template>
  <TotalTime>26487</TotalTime>
  <Words>2410</Words>
  <Application>Microsoft Office PowerPoint</Application>
  <PresentationFormat>Presentazione su schermo (4:3)</PresentationFormat>
  <Paragraphs>318</Paragraphs>
  <Slides>35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</vt:lpstr>
      <vt:lpstr>Calibri</vt:lpstr>
      <vt:lpstr>Courier New</vt:lpstr>
      <vt:lpstr>Gill Sans MT</vt:lpstr>
      <vt:lpstr>Symbol</vt:lpstr>
      <vt:lpstr>Times New Roman</vt:lpstr>
      <vt:lpstr>Wingdings 2</vt:lpstr>
      <vt:lpstr>TemaGG</vt:lpstr>
      <vt:lpstr>Equazione</vt:lpstr>
      <vt:lpstr>Equation</vt:lpstr>
      <vt:lpstr>Presentazione standard di PowerPoint</vt:lpstr>
      <vt:lpstr>Presentazione standard di PowerPoint</vt:lpstr>
      <vt:lpstr>Air quality models</vt:lpstr>
      <vt:lpstr>The Gaussian plume model</vt:lpstr>
      <vt:lpstr>The Gaussian plume model - 2</vt:lpstr>
      <vt:lpstr>The Gaussian plume model - 3</vt:lpstr>
      <vt:lpstr>The Gaussian plume model - 4</vt:lpstr>
      <vt:lpstr>The Gaussian plume model - 5</vt:lpstr>
      <vt:lpstr>Presentazione standard di PowerPoint</vt:lpstr>
      <vt:lpstr>The role of meteorology</vt:lpstr>
      <vt:lpstr>The role of meteorology - 2</vt:lpstr>
      <vt:lpstr>Pasquill-Gifford classes</vt:lpstr>
      <vt:lpstr>Pasquill-Gifford classes - 2</vt:lpstr>
      <vt:lpstr>Stability and dispersion</vt:lpstr>
      <vt:lpstr>Presentazione standard di PowerPoint</vt:lpstr>
      <vt:lpstr>The climatological model</vt:lpstr>
      <vt:lpstr>Other relevant meteo conditions</vt:lpstr>
      <vt:lpstr>Gaussian correction for inversion</vt:lpstr>
      <vt:lpstr>Particulate matter </vt:lpstr>
      <vt:lpstr>Presentazione standard di PowerPoint</vt:lpstr>
      <vt:lpstr>(Standard) model performances</vt:lpstr>
      <vt:lpstr>(Standard) model performances 2</vt:lpstr>
      <vt:lpstr>Presentazione standard di PowerPoint</vt:lpstr>
      <vt:lpstr>The urban canyon</vt:lpstr>
      <vt:lpstr>Recommended code</vt:lpstr>
      <vt:lpstr>The Puff model</vt:lpstr>
      <vt:lpstr>The Puff model - 2</vt:lpstr>
      <vt:lpstr>Long range transport</vt:lpstr>
      <vt:lpstr>Presentazione standard di PowerPoint</vt:lpstr>
      <vt:lpstr>Linear models and planning</vt:lpstr>
      <vt:lpstr>Linear models and planning - 1</vt:lpstr>
      <vt:lpstr>Linear models and planning - 2</vt:lpstr>
      <vt:lpstr>Linear models and planning - 3</vt:lpstr>
      <vt:lpstr>Linear models and planning - 4</vt:lpstr>
      <vt:lpstr>Linear models and planning - 5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Guariso</dc:creator>
  <cp:lastModifiedBy>Giorgio Guariso</cp:lastModifiedBy>
  <cp:revision>197</cp:revision>
  <dcterms:created xsi:type="dcterms:W3CDTF">2015-09-17T16:09:29Z</dcterms:created>
  <dcterms:modified xsi:type="dcterms:W3CDTF">2023-10-09T22:42:35Z</dcterms:modified>
</cp:coreProperties>
</file>