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57" r:id="rId4"/>
    <p:sldId id="258" r:id="rId5"/>
    <p:sldId id="264" r:id="rId6"/>
    <p:sldId id="259" r:id="rId7"/>
    <p:sldId id="263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E473-A7E6-4F49-89B5-9EB2B3688D38}" type="datetimeFigureOut">
              <a:rPr lang="it-IT" smtClean="0"/>
              <a:pPr/>
              <a:t>18/06/2013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9C601-69F0-47B5-A071-F9C4AB590B8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9C601-69F0-47B5-A071-F9C4AB590B85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AEAD-0718-4DC2-910A-FD7FD92BF702}" type="datetimeFigureOut">
              <a:rPr lang="it-IT" smtClean="0"/>
              <a:pPr/>
              <a:t>18/06/2013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E2D4-556F-4016-8209-C50A9E9AB3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AEAD-0718-4DC2-910A-FD7FD92BF702}" type="datetimeFigureOut">
              <a:rPr lang="it-IT" smtClean="0"/>
              <a:pPr/>
              <a:t>18/06/2013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E2D4-556F-4016-8209-C50A9E9AB3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AEAD-0718-4DC2-910A-FD7FD92BF702}" type="datetimeFigureOut">
              <a:rPr lang="it-IT" smtClean="0"/>
              <a:pPr/>
              <a:t>18/06/2013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E2D4-556F-4016-8209-C50A9E9AB3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AEAD-0718-4DC2-910A-FD7FD92BF702}" type="datetimeFigureOut">
              <a:rPr lang="it-IT" smtClean="0"/>
              <a:pPr/>
              <a:t>18/06/2013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E2D4-556F-4016-8209-C50A9E9AB3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AEAD-0718-4DC2-910A-FD7FD92BF702}" type="datetimeFigureOut">
              <a:rPr lang="it-IT" smtClean="0"/>
              <a:pPr/>
              <a:t>18/06/2013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E2D4-556F-4016-8209-C50A9E9AB3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AEAD-0718-4DC2-910A-FD7FD92BF702}" type="datetimeFigureOut">
              <a:rPr lang="it-IT" smtClean="0"/>
              <a:pPr/>
              <a:t>18/06/2013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E2D4-556F-4016-8209-C50A9E9AB3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AEAD-0718-4DC2-910A-FD7FD92BF702}" type="datetimeFigureOut">
              <a:rPr lang="it-IT" smtClean="0"/>
              <a:pPr/>
              <a:t>18/06/2013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E2D4-556F-4016-8209-C50A9E9AB3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AEAD-0718-4DC2-910A-FD7FD92BF702}" type="datetimeFigureOut">
              <a:rPr lang="it-IT" smtClean="0"/>
              <a:pPr/>
              <a:t>18/06/2013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E2D4-556F-4016-8209-C50A9E9AB3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AEAD-0718-4DC2-910A-FD7FD92BF702}" type="datetimeFigureOut">
              <a:rPr lang="it-IT" smtClean="0"/>
              <a:pPr/>
              <a:t>18/06/2013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E2D4-556F-4016-8209-C50A9E9AB3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AEAD-0718-4DC2-910A-FD7FD92BF702}" type="datetimeFigureOut">
              <a:rPr lang="it-IT" smtClean="0"/>
              <a:pPr/>
              <a:t>18/06/2013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E2D4-556F-4016-8209-C50A9E9AB3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AEAD-0718-4DC2-910A-FD7FD92BF702}" type="datetimeFigureOut">
              <a:rPr lang="it-IT" smtClean="0"/>
              <a:pPr/>
              <a:t>18/06/2013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E2D4-556F-4016-8209-C50A9E9AB3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CAEAD-0718-4DC2-910A-FD7FD92BF702}" type="datetimeFigureOut">
              <a:rPr lang="it-IT" smtClean="0"/>
              <a:pPr/>
              <a:t>18/06/2013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FE2D4-556F-4016-8209-C50A9E9AB36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ater.epa.go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2843808" y="188640"/>
            <a:ext cx="54726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7200" b="0" cap="none" spc="0" dirty="0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AQUATOX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0" y="6088559"/>
            <a:ext cx="2088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latin typeface="+mj-lt"/>
                <a:cs typeface="Times New Roman" pitchFamily="18" charset="0"/>
              </a:rPr>
              <a:t>Andrea Comini</a:t>
            </a:r>
          </a:p>
          <a:p>
            <a:pPr algn="ctr"/>
            <a:r>
              <a:rPr lang="it-IT" sz="2000" b="1" dirty="0" smtClean="0">
                <a:latin typeface="+mj-lt"/>
                <a:cs typeface="Times New Roman" pitchFamily="18" charset="0"/>
              </a:rPr>
              <a:t>AA 2012-2013</a:t>
            </a:r>
            <a:endParaRPr lang="it-IT" sz="2000" b="1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31032" y="476672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/>
              <a:t>Aspetti positivi</a:t>
            </a:r>
            <a:endParaRPr lang="it-IT" sz="4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03040" y="1484784"/>
            <a:ext cx="8640960" cy="129266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it-IT" sz="2600" dirty="0" smtClean="0"/>
              <a:t> Semplicità e chiarezza di utilizzo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it-IT" sz="2600" dirty="0" smtClean="0"/>
              <a:t> N</a:t>
            </a:r>
            <a:r>
              <a:rPr lang="it-IT" sz="2600" dirty="0" smtClean="0"/>
              <a:t>otevole utilità pratica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it-IT" sz="2600" dirty="0" smtClean="0"/>
              <a:t> </a:t>
            </a:r>
            <a:r>
              <a:rPr lang="it-IT" sz="2600" dirty="0" smtClean="0"/>
              <a:t>Ecosistema ben descritto grazie ai numerosi dati richiesti</a:t>
            </a:r>
            <a:endParaRPr lang="it-IT" sz="2600" dirty="0" smtClean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3429000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/>
              <a:t>Aspetti negativi</a:t>
            </a:r>
            <a:endParaRPr lang="it-IT" sz="40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03040" y="4437112"/>
            <a:ext cx="8640960" cy="129266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it-IT" sz="2600" dirty="0" smtClean="0"/>
              <a:t> Scarso database di animali e piante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it-IT" sz="2600" dirty="0" smtClean="0"/>
              <a:t> </a:t>
            </a:r>
            <a:r>
              <a:rPr lang="it-IT" sz="2600" dirty="0" smtClean="0"/>
              <a:t>Nessuna considerazione per batteri e sostanza patogene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it-IT" sz="2600" dirty="0" smtClean="0"/>
              <a:t> </a:t>
            </a:r>
            <a:r>
              <a:rPr lang="it-IT" sz="2600" dirty="0" smtClean="0"/>
              <a:t>Lunghi tempi d’attesa per grandi intervalli di simulazione </a:t>
            </a:r>
            <a:endParaRPr lang="it-IT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1268760"/>
            <a:ext cx="82809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AQUATOX è stato rilasciato dall’ente U.S. </a:t>
            </a:r>
            <a:r>
              <a:rPr lang="it-IT" sz="3200" dirty="0" err="1" smtClean="0"/>
              <a:t>Environmental</a:t>
            </a:r>
            <a:r>
              <a:rPr lang="it-IT" sz="3200" dirty="0" smtClean="0"/>
              <a:t> </a:t>
            </a:r>
            <a:r>
              <a:rPr lang="it-IT" sz="3200" dirty="0" err="1" smtClean="0"/>
              <a:t>Protection</a:t>
            </a:r>
            <a:r>
              <a:rPr lang="it-IT" sz="3200" dirty="0" smtClean="0"/>
              <a:t> </a:t>
            </a:r>
            <a:r>
              <a:rPr lang="it-IT" sz="3200" dirty="0" err="1" smtClean="0"/>
              <a:t>Agency</a:t>
            </a:r>
            <a:r>
              <a:rPr lang="it-IT" sz="3200" dirty="0" smtClean="0"/>
              <a:t> (US EPA), in particolare dall’Office </a:t>
            </a:r>
            <a:r>
              <a:rPr lang="it-IT" sz="3200" dirty="0" err="1" smtClean="0"/>
              <a:t>Of</a:t>
            </a:r>
            <a:r>
              <a:rPr lang="it-IT" sz="3200" dirty="0" smtClean="0"/>
              <a:t> Water e dall’Office </a:t>
            </a:r>
            <a:r>
              <a:rPr lang="it-IT" sz="3200" dirty="0" err="1" smtClean="0"/>
              <a:t>Of</a:t>
            </a:r>
            <a:r>
              <a:rPr lang="it-IT" sz="3200" dirty="0" smtClean="0"/>
              <a:t> Science And </a:t>
            </a:r>
            <a:r>
              <a:rPr lang="it-IT" sz="3200" dirty="0" err="1" smtClean="0"/>
              <a:t>Technology</a:t>
            </a:r>
            <a:r>
              <a:rPr lang="it-IT" sz="3200" dirty="0" smtClean="0"/>
              <a:t> di Washington DC.</a:t>
            </a:r>
          </a:p>
          <a:p>
            <a:pPr algn="ctr"/>
            <a:endParaRPr lang="it-IT" sz="3200" dirty="0" smtClean="0"/>
          </a:p>
          <a:p>
            <a:pPr algn="ctr"/>
            <a:endParaRPr lang="it-IT" sz="3200" dirty="0" smtClean="0"/>
          </a:p>
          <a:p>
            <a:pPr algn="ctr"/>
            <a:r>
              <a:rPr lang="it-IT" sz="3200" dirty="0" smtClean="0"/>
              <a:t>Il programma e le informazioni a riguardo sono disponibili sul sito </a:t>
            </a:r>
            <a:r>
              <a:rPr lang="it-IT" sz="3200" dirty="0" smtClean="0">
                <a:hlinkClick r:id="rId2"/>
              </a:rPr>
              <a:t>http://water.epa.gov</a:t>
            </a:r>
            <a:r>
              <a:rPr lang="it-IT" sz="3200" dirty="0" smtClean="0"/>
              <a:t>.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323528" y="1556792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AQUATOX è un programma di simulazione per ecosistemi acquatici. Il suo scopo è quello di prevedere il destino di vari inquinanti, nutrienti e composti chimici organici e il loro effetto sull’ecosistema, che comprende pesci, invertebrati e piante acquatiche</a:t>
            </a:r>
            <a:r>
              <a:rPr lang="it-IT" sz="3200" dirty="0" smtClean="0"/>
              <a:t>.</a:t>
            </a:r>
          </a:p>
          <a:p>
            <a:pPr algn="ctr"/>
            <a:r>
              <a:rPr lang="it-IT" sz="3200" dirty="0" smtClean="0"/>
              <a:t>È quindi un utile strumento per ecologi, biologi, ingegneri o chiunque si occupi di tematiche ambientali. </a:t>
            </a:r>
            <a:endParaRPr lang="it-IT" sz="3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476672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/>
              <a:t>Scopo e finalità</a:t>
            </a:r>
            <a:endParaRPr lang="it-IT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188640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/>
              <a:t>INPUT</a:t>
            </a:r>
            <a:endParaRPr lang="it-IT" sz="40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51520" y="764704"/>
            <a:ext cx="8640960" cy="235449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buClr>
                <a:schemeClr val="tx1"/>
              </a:buClr>
              <a:buSzPct val="100000"/>
            </a:pPr>
            <a:r>
              <a:rPr lang="it-IT" sz="2100" dirty="0" smtClean="0"/>
              <a:t>Il programma richiede l’inserimento dei seguenti dati:</a:t>
            </a:r>
          </a:p>
          <a:p>
            <a:pPr>
              <a:buClr>
                <a:schemeClr val="tx1"/>
              </a:buClr>
              <a:buSzPct val="100000"/>
            </a:pPr>
            <a:endParaRPr lang="it-IT" sz="2100" dirty="0" smtClean="0"/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it-IT" sz="2100" dirty="0" smtClean="0"/>
              <a:t> Tipologia di sistema (stagno, lago ecc.)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it-IT" sz="2100" dirty="0" smtClean="0"/>
              <a:t> Data d’inizio e di fine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it-IT" sz="2100" dirty="0" smtClean="0"/>
              <a:t> Concentrazione di alcuni </a:t>
            </a:r>
            <a:r>
              <a:rPr lang="it-IT" sz="2100" dirty="0" smtClean="0"/>
              <a:t>nutrienti</a:t>
            </a:r>
            <a:r>
              <a:rPr lang="it-IT" sz="2100" dirty="0" smtClean="0"/>
              <a:t> </a:t>
            </a:r>
            <a:r>
              <a:rPr lang="it-IT" sz="2100" dirty="0" smtClean="0"/>
              <a:t>disciolti in acqua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it-IT" sz="2100" dirty="0" smtClean="0"/>
              <a:t> Caratteristiche dei detriti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it-IT" sz="2100" dirty="0" smtClean="0"/>
              <a:t> Specie e quantità di piante, invertebrati e pesci</a:t>
            </a: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140968"/>
            <a:ext cx="8025505" cy="3197607"/>
          </a:xfrm>
          <a:prstGeom prst="rect">
            <a:avLst/>
          </a:prstGeom>
          <a:noFill/>
          <a:ln w="9525" cmpd="sng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2195736" y="6381328"/>
            <a:ext cx="475252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00" dirty="0" smtClean="0"/>
              <a:t>Schermata per l’inserimento dei dati iniziali (nutrienti)</a:t>
            </a:r>
            <a:endParaRPr lang="it-IT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7544" y="260648"/>
            <a:ext cx="835292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it-IT" sz="2100" dirty="0" smtClean="0"/>
              <a:t> Caratteristiche del luogo (area, profondità, evaporazione, latitudine ecc.)</a:t>
            </a:r>
          </a:p>
          <a:p>
            <a:pPr>
              <a:buClr>
                <a:schemeClr val="tx1"/>
              </a:buClr>
              <a:buSzPct val="100000"/>
            </a:pPr>
            <a:endParaRPr lang="it-IT" sz="2100" dirty="0" smtClean="0"/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it-IT" sz="2100" dirty="0" smtClean="0"/>
              <a:t> Caratteristiche dell’acqua (volume, temperatura e pH)</a:t>
            </a:r>
          </a:p>
          <a:p>
            <a:pPr>
              <a:buClr>
                <a:schemeClr val="tx1"/>
              </a:buClr>
              <a:buSzPct val="100000"/>
            </a:pPr>
            <a:endParaRPr lang="it-IT" sz="2100" dirty="0" smtClean="0"/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it-IT" sz="2100" dirty="0" smtClean="0"/>
              <a:t> Condizioni di vento, precipitazioni e luce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988840"/>
            <a:ext cx="6048375" cy="4314825"/>
          </a:xfrm>
          <a:prstGeom prst="rect">
            <a:avLst/>
          </a:prstGeom>
          <a:noFill/>
          <a:ln w="9525" cmpd="sng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467544" y="2132856"/>
            <a:ext cx="208823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it-IT" sz="2100" dirty="0" smtClean="0"/>
              <a:t> Concentrazione di materiali inorganici</a:t>
            </a:r>
          </a:p>
          <a:p>
            <a:pPr>
              <a:buClr>
                <a:schemeClr val="tx1"/>
              </a:buClr>
              <a:buSzPct val="100000"/>
            </a:pPr>
            <a:endParaRPr lang="it-IT" sz="2100" dirty="0" smtClean="0"/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it-IT" sz="2100" dirty="0" smtClean="0"/>
              <a:t> Concentrazione di inquinanti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it-IT" sz="2100" dirty="0" smtClean="0"/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it-IT" sz="2100" dirty="0" smtClean="0"/>
              <a:t> Crescita delle componenti del sistema</a:t>
            </a:r>
          </a:p>
          <a:p>
            <a:pPr>
              <a:buClr>
                <a:schemeClr val="tx1"/>
              </a:buClr>
              <a:buSzPct val="100000"/>
            </a:pPr>
            <a:endParaRPr lang="it-IT" sz="2100" dirty="0" smtClean="0"/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it-IT" sz="2100" dirty="0" smtClean="0"/>
              <a:t> Sorgenti puntiformi e non puntiformi</a:t>
            </a:r>
          </a:p>
          <a:p>
            <a:endParaRPr lang="it-IT" sz="21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563888" y="6381328"/>
            <a:ext cx="475252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00" dirty="0" smtClean="0"/>
              <a:t>Schermata per l’inserimento dei dati iniziali (inquinanti)</a:t>
            </a:r>
            <a:endParaRPr lang="it-IT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260648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/>
              <a:t>OUTPUT</a:t>
            </a:r>
            <a:endParaRPr lang="it-IT" sz="40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51520" y="1052736"/>
            <a:ext cx="8640960" cy="73866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buClr>
                <a:schemeClr val="tx1"/>
              </a:buClr>
              <a:buSzPct val="100000"/>
            </a:pPr>
            <a:r>
              <a:rPr lang="it-IT" sz="2100" dirty="0" smtClean="0"/>
              <a:t>Una volta inseriti i </a:t>
            </a:r>
            <a:r>
              <a:rPr lang="it-IT" sz="2100" dirty="0" smtClean="0"/>
              <a:t>dati, </a:t>
            </a:r>
            <a:r>
              <a:rPr lang="it-IT" sz="2100" dirty="0" smtClean="0"/>
              <a:t>il programma fornisce i grafici degli andamenti nel tempo delle seguenti variabili: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51520" y="2132856"/>
            <a:ext cx="3024336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it-IT" sz="2100" dirty="0" smtClean="0"/>
              <a:t>Concentrazioni di inquinanti, nutrienti, gas, materia organica, piante,              </a:t>
            </a:r>
          </a:p>
          <a:p>
            <a:pPr>
              <a:buClr>
                <a:schemeClr val="bg1"/>
              </a:buClr>
              <a:buSzPct val="100000"/>
            </a:pPr>
            <a:r>
              <a:rPr lang="it-IT" sz="2100" dirty="0" smtClean="0"/>
              <a:t>invertebrati e pesci</a:t>
            </a:r>
          </a:p>
          <a:p>
            <a:pPr>
              <a:buClr>
                <a:schemeClr val="bg1"/>
              </a:buClr>
              <a:buSzPct val="100000"/>
            </a:pPr>
            <a:endParaRPr lang="it-IT" sz="2100" dirty="0" smtClean="0"/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it-IT" sz="2100" dirty="0" smtClean="0"/>
              <a:t> Volume dell’acqua, temperatura, vento,</a:t>
            </a:r>
          </a:p>
          <a:p>
            <a:pPr>
              <a:buClr>
                <a:schemeClr val="bg1"/>
              </a:buClr>
              <a:buSzPct val="100000"/>
            </a:pPr>
            <a:r>
              <a:rPr lang="it-IT" sz="2100" dirty="0" smtClean="0"/>
              <a:t>luce e pH</a:t>
            </a:r>
          </a:p>
          <a:p>
            <a:pPr>
              <a:buClr>
                <a:schemeClr val="bg1"/>
              </a:buClr>
              <a:buSzPct val="100000"/>
            </a:pPr>
            <a:endParaRPr lang="it-IT" sz="2100" dirty="0" smtClean="0"/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it-IT" sz="2100" dirty="0" smtClean="0"/>
              <a:t> Massa degli inquinanti in materia organica, piante, invertebrati e pesci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 t="9583"/>
          <a:stretch>
            <a:fillRect/>
          </a:stretch>
        </p:blipFill>
        <p:spPr bwMode="auto">
          <a:xfrm>
            <a:off x="3305610" y="2204864"/>
            <a:ext cx="5658878" cy="4004270"/>
          </a:xfrm>
          <a:prstGeom prst="rect">
            <a:avLst/>
          </a:prstGeom>
          <a:noFill/>
          <a:ln w="9525" cmpd="sng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3779912" y="6309320"/>
            <a:ext cx="475252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00" dirty="0" smtClean="0"/>
              <a:t>Andamento nel tempo degli anfipodi</a:t>
            </a:r>
            <a:endParaRPr lang="it-IT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836712"/>
            <a:ext cx="2232248" cy="526297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it-IT" sz="2100" dirty="0" smtClean="0"/>
              <a:t>Limitazione alla fotosintesi</a:t>
            </a:r>
          </a:p>
          <a:p>
            <a:pPr>
              <a:buClr>
                <a:schemeClr val="tx1"/>
              </a:buClr>
              <a:buSzPct val="100000"/>
            </a:pPr>
            <a:endParaRPr lang="it-IT" sz="2100" dirty="0" smtClean="0"/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it-IT" sz="2100" dirty="0" smtClean="0"/>
              <a:t> Fattori di </a:t>
            </a:r>
            <a:r>
              <a:rPr lang="it-IT" sz="2100" dirty="0" err="1" smtClean="0"/>
              <a:t>bioaccumulo</a:t>
            </a:r>
            <a:r>
              <a:rPr lang="it-IT" sz="2100" dirty="0" smtClean="0"/>
              <a:t> per tutti gli organismi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it-IT" sz="2100" dirty="0" smtClean="0"/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it-IT" sz="2100" dirty="0" smtClean="0"/>
              <a:t>  Tassi di assorbimento, depurazione e fattori di </a:t>
            </a:r>
            <a:r>
              <a:rPr lang="it-IT" sz="2100" dirty="0" err="1" smtClean="0"/>
              <a:t>bioconcentrazione</a:t>
            </a:r>
            <a:r>
              <a:rPr lang="it-IT" sz="2100" dirty="0" smtClean="0"/>
              <a:t> per ogni</a:t>
            </a:r>
          </a:p>
          <a:p>
            <a:pPr>
              <a:buClr>
                <a:schemeClr val="bg1"/>
              </a:buClr>
              <a:buSzPct val="100000"/>
            </a:pPr>
            <a:r>
              <a:rPr lang="it-IT" sz="2100" dirty="0" smtClean="0"/>
              <a:t>animale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it-IT" sz="2100" dirty="0" smtClean="0"/>
          </a:p>
          <a:p>
            <a:pPr>
              <a:buClr>
                <a:schemeClr val="tx1"/>
              </a:buClr>
              <a:buSzPct val="100000"/>
            </a:pPr>
            <a:endParaRPr lang="it-IT" sz="2100" dirty="0" smtClean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548680"/>
            <a:ext cx="6424006" cy="4620776"/>
          </a:xfrm>
          <a:prstGeom prst="rect">
            <a:avLst/>
          </a:prstGeom>
          <a:noFill/>
          <a:ln w="9525" cmpd="sng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179512" y="5157192"/>
            <a:ext cx="48245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/>
              </a:buClr>
              <a:buSzPct val="100000"/>
            </a:pPr>
            <a:endParaRPr lang="it-IT" sz="2100" dirty="0" smtClean="0"/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it-IT" sz="2100" dirty="0" smtClean="0"/>
              <a:t> Altre (torbidità dell’acqua, clorofilla ecc.)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347864" y="5229200"/>
            <a:ext cx="475252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00" dirty="0" smtClean="0"/>
              <a:t>Andamento nel tempo di tutti gli animali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404664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/>
              <a:t>Specifiche hardware e software</a:t>
            </a:r>
            <a:endParaRPr lang="it-IT" sz="40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71600" y="1556792"/>
            <a:ext cx="72728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/>
              <a:t>Requisiti minimi</a:t>
            </a:r>
            <a:r>
              <a:rPr lang="it-IT" sz="22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it-IT" sz="2200" dirty="0" smtClean="0"/>
              <a:t> Windows 98, 2000, NT, o XP</a:t>
            </a:r>
          </a:p>
          <a:p>
            <a:pPr>
              <a:buFont typeface="Arial" pitchFamily="34" charset="0"/>
              <a:buChar char="•"/>
            </a:pPr>
            <a:r>
              <a:rPr lang="it-IT" sz="2200" dirty="0" smtClean="0"/>
              <a:t> 1 GB RAM</a:t>
            </a:r>
          </a:p>
          <a:p>
            <a:pPr>
              <a:buFont typeface="Arial" pitchFamily="34" charset="0"/>
              <a:buChar char="•"/>
            </a:pPr>
            <a:r>
              <a:rPr lang="it-IT" sz="2200" dirty="0" smtClean="0"/>
              <a:t> 1 GB di spazio libero su disco</a:t>
            </a:r>
          </a:p>
          <a:p>
            <a:pPr>
              <a:buFont typeface="Arial" pitchFamily="34" charset="0"/>
              <a:buChar char="•"/>
            </a:pPr>
            <a:endParaRPr lang="it-IT" sz="2200" dirty="0" smtClean="0"/>
          </a:p>
          <a:p>
            <a:pPr>
              <a:buFont typeface="Arial" pitchFamily="34" charset="0"/>
              <a:buChar char="•"/>
            </a:pPr>
            <a:endParaRPr lang="it-IT" sz="2200" dirty="0" smtClean="0"/>
          </a:p>
          <a:p>
            <a:r>
              <a:rPr lang="it-IT" sz="2200" b="1" dirty="0" smtClean="0"/>
              <a:t>Requisiti consigliati</a:t>
            </a:r>
            <a:r>
              <a:rPr lang="it-IT" sz="22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it-IT" sz="2200" dirty="0" smtClean="0"/>
              <a:t> Pentium PC, 2.0GHz o maggiore (o equivalente)</a:t>
            </a:r>
          </a:p>
          <a:p>
            <a:pPr>
              <a:buFont typeface="Arial" pitchFamily="34" charset="0"/>
              <a:buChar char="•"/>
            </a:pPr>
            <a:r>
              <a:rPr lang="it-IT" sz="2200" dirty="0" smtClean="0"/>
              <a:t> Windows XP, Vista, o 7</a:t>
            </a:r>
          </a:p>
          <a:p>
            <a:pPr>
              <a:buFont typeface="Arial" pitchFamily="34" charset="0"/>
              <a:buChar char="•"/>
            </a:pPr>
            <a:r>
              <a:rPr lang="it-IT" sz="2200" dirty="0" smtClean="0"/>
              <a:t> 2 GB RAM</a:t>
            </a:r>
          </a:p>
          <a:p>
            <a:pPr>
              <a:buFont typeface="Arial" pitchFamily="34" charset="0"/>
              <a:buChar char="•"/>
            </a:pPr>
            <a:r>
              <a:rPr lang="it-IT" sz="2200" dirty="0" smtClean="0"/>
              <a:t> 32 GB di spazio libero su disco</a:t>
            </a:r>
          </a:p>
          <a:p>
            <a:endParaRPr lang="it-IT" sz="2200" dirty="0" smtClean="0"/>
          </a:p>
          <a:p>
            <a:endParaRPr lang="it-IT" sz="2200" dirty="0" smtClean="0"/>
          </a:p>
          <a:p>
            <a:endParaRPr lang="it-IT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260648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/>
              <a:t>Semplicità di utilizzo</a:t>
            </a:r>
            <a:endParaRPr lang="it-IT" sz="40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79512" y="1484784"/>
            <a:ext cx="8640960" cy="369331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>
              <a:buClr>
                <a:schemeClr val="tx1"/>
              </a:buClr>
              <a:buSzPct val="100000"/>
            </a:pPr>
            <a:r>
              <a:rPr lang="it-IT" sz="2600" dirty="0" smtClean="0"/>
              <a:t>AQUATOX è un software che non presenta notevoli difficoltà di comprensione e utilizzo; infatti non sono necessarie conoscenze specifiche relative all’argomento.</a:t>
            </a:r>
          </a:p>
          <a:p>
            <a:pPr algn="ctr">
              <a:buClr>
                <a:schemeClr val="tx1"/>
              </a:buClr>
              <a:buSzPct val="100000"/>
            </a:pPr>
            <a:endParaRPr lang="it-IT" sz="2600" dirty="0" smtClean="0"/>
          </a:p>
          <a:p>
            <a:pPr algn="ctr">
              <a:buClr>
                <a:schemeClr val="tx1"/>
              </a:buClr>
              <a:buSzPct val="100000"/>
            </a:pPr>
            <a:r>
              <a:rPr lang="it-IT" sz="2600" dirty="0" smtClean="0"/>
              <a:t>Sia durante l’inserimento dei dati che la lettura dei grafici il programma fornisce spiegazioni chiare e dettagliate.</a:t>
            </a:r>
          </a:p>
          <a:p>
            <a:pPr algn="ctr">
              <a:buClr>
                <a:schemeClr val="tx1"/>
              </a:buClr>
              <a:buSzPct val="100000"/>
            </a:pPr>
            <a:endParaRPr lang="it-IT" sz="2600" dirty="0" smtClean="0"/>
          </a:p>
          <a:p>
            <a:pPr algn="ctr">
              <a:buClr>
                <a:schemeClr val="tx1"/>
              </a:buClr>
              <a:buSzPct val="100000"/>
            </a:pPr>
            <a:r>
              <a:rPr lang="it-IT" sz="2600" dirty="0" smtClean="0"/>
              <a:t>All’interno del programma e in rete sono disponibili tutorial che aiutano l’utente a sfruttarne tutte le potenzialità.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492</Words>
  <Application>Microsoft Office PowerPoint</Application>
  <PresentationFormat>Presentazione su schermo (4:3)</PresentationFormat>
  <Paragraphs>79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Giulia</dc:creator>
  <cp:lastModifiedBy>Giulia</cp:lastModifiedBy>
  <cp:revision>37</cp:revision>
  <dcterms:created xsi:type="dcterms:W3CDTF">2013-06-04T17:15:20Z</dcterms:created>
  <dcterms:modified xsi:type="dcterms:W3CDTF">2013-06-18T17:30:18Z</dcterms:modified>
</cp:coreProperties>
</file>