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59" r:id="rId4"/>
    <p:sldId id="275" r:id="rId5"/>
    <p:sldId id="261" r:id="rId6"/>
    <p:sldId id="267" r:id="rId7"/>
    <p:sldId id="262" r:id="rId8"/>
    <p:sldId id="272" r:id="rId9"/>
    <p:sldId id="278" r:id="rId10"/>
    <p:sldId id="279" r:id="rId11"/>
    <p:sldId id="263" r:id="rId12"/>
    <p:sldId id="274" r:id="rId13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24" autoAdjust="0"/>
  </p:normalViewPr>
  <p:slideViewPr>
    <p:cSldViewPr>
      <p:cViewPr>
        <p:scale>
          <a:sx n="70" d="100"/>
          <a:sy n="70" d="100"/>
        </p:scale>
        <p:origin x="-102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C95F-A749-4A59-9029-3CCDD1B67F69}" type="datetimeFigureOut">
              <a:rPr lang="it-IT" smtClean="0"/>
              <a:pPr/>
              <a:t>19/12/2013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997E2-FE14-4F39-9E71-314CBC1D68A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487C5-E682-45A1-9E30-EDA0C8FB9CEC}" type="datetimeFigureOut">
              <a:rPr lang="it-IT" smtClean="0"/>
              <a:pPr/>
              <a:t>19/12/2013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3DD1D-53B6-4C5E-AE19-B2651426FF9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DD1D-53B6-4C5E-AE19-B2651426FF9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72D3-83B0-4417-8D76-9DD2D188ABA2}" type="datetime1">
              <a:rPr lang="it-IT" smtClean="0"/>
              <a:t>19/12/2013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6CC9-A6CF-41F1-BAD1-991DFCF522E9}" type="datetime1">
              <a:rPr lang="it-IT" smtClean="0"/>
              <a:t>19/12/2013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97-ACC5-48A9-96BD-BC31091FF9B5}" type="datetime1">
              <a:rPr lang="it-IT" smtClean="0"/>
              <a:t>19/12/2013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7103-A364-4FDC-BC30-CAD81819AB6C}" type="datetime1">
              <a:rPr lang="it-IT" smtClean="0"/>
              <a:t>19/12/2013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0CFC-DDF8-4BB6-9EDD-AD151CCF59E2}" type="datetime1">
              <a:rPr lang="it-IT" smtClean="0"/>
              <a:t>19/12/2013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3E0D-14EA-4EDB-8CEA-73AA35A0A942}" type="datetime1">
              <a:rPr lang="it-IT" smtClean="0"/>
              <a:t>19/12/2013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95B-3D70-4CC4-ACF4-4C06F9D6B22F}" type="datetime1">
              <a:rPr lang="it-IT" smtClean="0"/>
              <a:t>19/12/2013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29B4-FB97-430B-ACFF-4D42C26C3E8F}" type="datetime1">
              <a:rPr lang="it-IT" smtClean="0"/>
              <a:t>19/12/2013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A0A9-D197-4DDC-9388-52CF498B1107}" type="datetime1">
              <a:rPr lang="it-IT" smtClean="0"/>
              <a:t>19/12/2013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5235-F7E2-46E8-945B-7D8B5D51FF74}" type="datetime1">
              <a:rPr lang="it-IT" smtClean="0"/>
              <a:t>19/12/2013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1E86-34CC-4090-98B0-B24F2051BA07}" type="datetime1">
              <a:rPr lang="it-IT" smtClean="0"/>
              <a:t>19/12/2013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B1AC-34C7-445B-820E-A433C5D766C2}" type="datetime1">
              <a:rPr lang="it-IT" smtClean="0"/>
              <a:t>19/12/2013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ED040-791E-43C6-85E1-0CBF81A16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17563" y="1340768"/>
            <a:ext cx="990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Aria-impact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1.7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46365"/>
            <a:ext cx="518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Presentazione modello </a:t>
            </a:r>
            <a:endParaRPr lang="it-IT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 descr="C:\Users\son sempre io\personali\polimi\modell\ampliamento sito modellistica\ariaimp\Immag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321" y="5577728"/>
            <a:ext cx="1613890" cy="1019625"/>
          </a:xfrm>
          <a:prstGeom prst="rect">
            <a:avLst/>
          </a:prstGeom>
          <a:noFill/>
        </p:spPr>
      </p:pic>
      <p:pic>
        <p:nvPicPr>
          <p:cNvPr id="1028" name="Picture 4" descr="C:\Users\son sempre io\personali\polimi\modell\ampliamento sito modellistica\ariaimp\Immagin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489" y="5517232"/>
            <a:ext cx="1794199" cy="101698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0" y="45811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+mj-lt"/>
                <a:cs typeface="Times New Roman" pitchFamily="18" charset="0"/>
              </a:rPr>
              <a:t>Software per l’analisi della dispersione atmosferica degli inquinanti.</a:t>
            </a:r>
            <a:endParaRPr lang="it-IT" b="1" dirty="0">
              <a:latin typeface="+mj-lt"/>
              <a:cs typeface="Times New Roman" pitchFamily="18" charset="0"/>
            </a:endParaRPr>
          </a:p>
        </p:txBody>
      </p:sp>
      <p:pic>
        <p:nvPicPr>
          <p:cNvPr id="1029" name="Picture 5" descr="C:\Users\son sempre io\personali\polimi\modell\ampliamento sito modellistica\ariaimp\Immagin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4818" y="2420888"/>
            <a:ext cx="3061472" cy="1872208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0" y="5301208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cs typeface="Times New Roman" pitchFamily="18" charset="0"/>
              </a:rPr>
              <a:t>Ambrogio </a:t>
            </a:r>
            <a:r>
              <a:rPr lang="it-IT" b="1" dirty="0" err="1" smtClean="0">
                <a:cs typeface="Times New Roman" pitchFamily="18" charset="0"/>
              </a:rPr>
              <a:t>Miserocchi</a:t>
            </a:r>
            <a:endParaRPr lang="it-IT" b="1" dirty="0" smtClean="0">
              <a:cs typeface="Times New Roman" pitchFamily="18" charset="0"/>
            </a:endParaRPr>
          </a:p>
          <a:p>
            <a:pPr algn="ctr"/>
            <a:r>
              <a:rPr lang="it-IT" b="1" dirty="0" err="1" smtClean="0">
                <a:cs typeface="Times New Roman" pitchFamily="18" charset="0"/>
              </a:rPr>
              <a:t>Mat</a:t>
            </a:r>
            <a:r>
              <a:rPr lang="it-IT" b="1" dirty="0" smtClean="0">
                <a:cs typeface="Times New Roman" pitchFamily="18" charset="0"/>
              </a:rPr>
              <a:t>: 775231</a:t>
            </a:r>
          </a:p>
          <a:p>
            <a:pPr algn="ctr"/>
            <a:r>
              <a:rPr lang="it-IT" b="1" dirty="0" smtClean="0">
                <a:cs typeface="Times New Roman" pitchFamily="18" charset="0"/>
              </a:rPr>
              <a:t>Corso di ingegneria per l’ambiente e il territorio</a:t>
            </a:r>
          </a:p>
          <a:p>
            <a:pPr algn="ctr"/>
            <a:r>
              <a:rPr lang="it-IT" b="1" dirty="0" smtClean="0">
                <a:cs typeface="Times New Roman" pitchFamily="18" charset="0"/>
              </a:rPr>
              <a:t>Esame di modellistica e simulazione</a:t>
            </a:r>
            <a:endParaRPr lang="it-IT" b="1" dirty="0">
              <a:cs typeface="Times New Roman" pitchFamily="18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040-791E-43C6-85E1-0CBF81A165F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7" y="1351288"/>
            <a:ext cx="4438164" cy="141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" y="3007472"/>
            <a:ext cx="4464496" cy="6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960" y="2420888"/>
            <a:ext cx="264938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264" y="2492896"/>
            <a:ext cx="232556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2008" y="1052736"/>
            <a:ext cx="473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Per  x &lt; 1km             </a:t>
            </a:r>
            <a:r>
              <a:rPr lang="it-IT" smtClean="0"/>
              <a:t>x = distanza dalla sorgente</a:t>
            </a:r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6456" y="27071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Per  x &gt; 1km</a:t>
            </a:r>
            <a:endParaRPr lang="it-IT" b="1"/>
          </a:p>
        </p:txBody>
      </p:sp>
      <p:pic>
        <p:nvPicPr>
          <p:cNvPr id="8" name="Picture 4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92" y="5549230"/>
            <a:ext cx="1136535" cy="360805"/>
          </a:xfrm>
          <a:prstGeom prst="rect">
            <a:avLst/>
          </a:prstGeom>
          <a:noFill/>
        </p:spPr>
      </p:pic>
      <p:pic>
        <p:nvPicPr>
          <p:cNvPr id="9" name="Picture 4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405" y="4685134"/>
            <a:ext cx="1263930" cy="676470"/>
          </a:xfrm>
          <a:prstGeom prst="rect">
            <a:avLst/>
          </a:prstGeom>
          <a:noFill/>
        </p:spPr>
      </p:pic>
      <p:pic>
        <p:nvPicPr>
          <p:cNvPr id="10" name="Picture 5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464" y="6125294"/>
            <a:ext cx="2170927" cy="61607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355175" y="4685134"/>
            <a:ext cx="165618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5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7136" y="4766667"/>
            <a:ext cx="2781249" cy="606549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6105128" y="4653136"/>
            <a:ext cx="295232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6456" y="4139788"/>
            <a:ext cx="452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Formula di Briggs </a:t>
            </a:r>
            <a:r>
              <a:rPr lang="it-IT" smtClean="0"/>
              <a:t>(metodo usato dall’ EPA)</a:t>
            </a:r>
            <a:endParaRPr lang="it-IT" b="1"/>
          </a:p>
        </p:txBody>
      </p:sp>
      <p:sp>
        <p:nvSpPr>
          <p:cNvPr id="16" name="CasellaDiTesto 15"/>
          <p:cNvSpPr txBox="1"/>
          <p:nvPr/>
        </p:nvSpPr>
        <p:spPr>
          <a:xfrm>
            <a:off x="2288704" y="4588093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“F” = flusso della forza di </a:t>
            </a:r>
          </a:p>
          <a:p>
            <a:pPr lvl="0"/>
            <a:r>
              <a:rPr lang="it-IT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galleggiamento [m</a:t>
            </a:r>
            <a:r>
              <a:rPr lang="it-IT" sz="16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it-IT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/s</a:t>
            </a:r>
            <a:r>
              <a:rPr lang="it-IT" sz="16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it-IT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] , 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“k” e “c” = parametri relativi </a:t>
            </a:r>
          </a:p>
          <a:p>
            <a:pPr lvl="0"/>
            <a:r>
              <a:rPr lang="it-IT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alla stabilità e alle caratteristiche    </a:t>
            </a:r>
          </a:p>
          <a:p>
            <a:pPr lvl="0"/>
            <a:r>
              <a:rPr lang="it-IT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fisiche dell’atmosfera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537176" y="5561945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X=</a:t>
            </a:r>
            <a:r>
              <a:rPr lang="it-IT" sz="1600" b="1" dirty="0" smtClean="0"/>
              <a:t> </a:t>
            </a:r>
            <a:r>
              <a:rPr lang="it-IT" sz="1600" dirty="0" smtClean="0"/>
              <a:t>distanza dalla sorgente</a:t>
            </a:r>
            <a:endParaRPr lang="it-IT" sz="1600" b="1" dirty="0" smtClean="0"/>
          </a:p>
          <a:p>
            <a:r>
              <a:rPr lang="it-IT" sz="1600" b="1" dirty="0" err="1" smtClean="0"/>
              <a:t>U=</a:t>
            </a:r>
            <a:r>
              <a:rPr lang="it-IT" sz="1600" b="1" dirty="0" smtClean="0"/>
              <a:t> </a:t>
            </a:r>
            <a:r>
              <a:rPr lang="it-IT" sz="1600" dirty="0" smtClean="0"/>
              <a:t>velocità del vento</a:t>
            </a:r>
            <a:endParaRPr lang="it-IT" sz="1600" b="1" dirty="0" smtClean="0"/>
          </a:p>
          <a:p>
            <a:r>
              <a:rPr lang="it-IT" sz="1600" b="1" dirty="0" err="1" smtClean="0"/>
              <a:t>Ts</a:t>
            </a:r>
            <a:r>
              <a:rPr lang="it-IT" sz="1600" b="1" dirty="0" smtClean="0"/>
              <a:t>,</a:t>
            </a:r>
            <a:r>
              <a:rPr lang="it-IT" sz="1600" b="1" dirty="0" err="1" smtClean="0"/>
              <a:t>Ta=</a:t>
            </a:r>
            <a:r>
              <a:rPr lang="it-IT" sz="1600" b="1" dirty="0" smtClean="0"/>
              <a:t> </a:t>
            </a:r>
            <a:r>
              <a:rPr lang="it-IT" sz="1600" dirty="0" smtClean="0"/>
              <a:t>temperatura dei fumi e dell’aria</a:t>
            </a:r>
            <a:endParaRPr lang="it-IT" sz="1600" b="1" dirty="0" smtClean="0"/>
          </a:p>
          <a:p>
            <a:r>
              <a:rPr lang="it-IT" sz="1600" b="1" dirty="0" err="1" smtClean="0"/>
              <a:t>V=</a:t>
            </a:r>
            <a:r>
              <a:rPr lang="it-IT" sz="1600" b="1" dirty="0" smtClean="0"/>
              <a:t> </a:t>
            </a:r>
            <a:r>
              <a:rPr lang="it-IT" sz="1600" dirty="0" smtClean="0"/>
              <a:t>velocità di uscita dei fumi</a:t>
            </a:r>
            <a:endParaRPr lang="it-IT" sz="1600" b="1" dirty="0" smtClean="0"/>
          </a:p>
          <a:p>
            <a:r>
              <a:rPr lang="it-IT" sz="1600" b="1" dirty="0" err="1" smtClean="0"/>
              <a:t>d=</a:t>
            </a:r>
            <a:r>
              <a:rPr lang="it-IT" sz="1600" b="1" dirty="0" smtClean="0"/>
              <a:t> </a:t>
            </a:r>
            <a:r>
              <a:rPr lang="it-IT" sz="1600" dirty="0" smtClean="0"/>
              <a:t>diametro della sorgente</a:t>
            </a:r>
            <a:endParaRPr lang="it-IT" sz="16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184576" y="4149080"/>
            <a:ext cx="47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Formula di Holland </a:t>
            </a:r>
            <a:r>
              <a:rPr lang="it-IT" smtClean="0"/>
              <a:t>(indipendente dalla stabilità)</a:t>
            </a:r>
            <a:endParaRPr lang="it-IT" b="1"/>
          </a:p>
        </p:txBody>
      </p:sp>
      <p:sp>
        <p:nvSpPr>
          <p:cNvPr id="19" name="CasellaDiTesto 18"/>
          <p:cNvSpPr txBox="1"/>
          <p:nvPr/>
        </p:nvSpPr>
        <p:spPr>
          <a:xfrm>
            <a:off x="-15552" y="5715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Esempi per il metodo del calcolo della deviazione standard &amp; equazioni per l’innalzamento del pennacchio.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592960" y="1484784"/>
            <a:ext cx="531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/>
              <a:t>la deviazione standard serve per calcolare la turbolenza [km]  </a:t>
            </a:r>
          </a:p>
          <a:p>
            <a:r>
              <a:rPr lang="it-IT" sz="1600" dirty="0" smtClean="0"/>
              <a:t> sugli assi ortogonali (y,z)  alla direzione principale (x), rispetto alla traiettoria principale .</a:t>
            </a:r>
          </a:p>
        </p:txBody>
      </p:sp>
      <p:cxnSp>
        <p:nvCxnSpPr>
          <p:cNvPr id="22" name="Connettore 1 21"/>
          <p:cNvCxnSpPr/>
          <p:nvPr/>
        </p:nvCxnSpPr>
        <p:spPr>
          <a:xfrm>
            <a:off x="0" y="4077072"/>
            <a:ext cx="9906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451" y="-27384"/>
            <a:ext cx="256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output</a:t>
            </a:r>
            <a:endParaRPr lang="it-IT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7296" y="4437112"/>
            <a:ext cx="208089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-15552" y="1052736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1) </a:t>
            </a:r>
            <a:r>
              <a:rPr lang="it-IT" dirty="0" smtClean="0"/>
              <a:t>Per tipo di inquinante posso vedere: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concentration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err="1" smtClean="0"/>
              <a:t>Mean</a:t>
            </a:r>
            <a:r>
              <a:rPr lang="it-IT" dirty="0" smtClean="0"/>
              <a:t> dry </a:t>
            </a:r>
            <a:r>
              <a:rPr lang="it-IT" dirty="0" err="1" smtClean="0"/>
              <a:t>deposition</a:t>
            </a:r>
            <a:r>
              <a:rPr lang="it-IT" dirty="0" smtClean="0"/>
              <a:t> ( se ho inserito “</a:t>
            </a:r>
            <a:r>
              <a:rPr lang="it-IT" dirty="0" err="1" smtClean="0"/>
              <a:t>deposition</a:t>
            </a:r>
            <a:r>
              <a:rPr lang="it-IT" dirty="0" smtClean="0"/>
              <a:t> </a:t>
            </a:r>
            <a:r>
              <a:rPr lang="it-IT" dirty="0" err="1" smtClean="0"/>
              <a:t>speed</a:t>
            </a:r>
            <a:r>
              <a:rPr lang="it-IT" dirty="0" smtClean="0"/>
              <a:t>”)</a:t>
            </a:r>
          </a:p>
          <a:p>
            <a:pPr>
              <a:buFont typeface="Arial" pitchFamily="34" charset="0"/>
              <a:buChar char="•"/>
            </a:pPr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wet</a:t>
            </a:r>
            <a:r>
              <a:rPr lang="it-IT" dirty="0" smtClean="0"/>
              <a:t> </a:t>
            </a:r>
            <a:r>
              <a:rPr lang="it-IT" dirty="0" err="1" smtClean="0"/>
              <a:t>deposition</a:t>
            </a:r>
            <a:r>
              <a:rPr lang="it-IT" dirty="0" smtClean="0"/>
              <a:t> (se ho inserito i dati di “</a:t>
            </a:r>
            <a:r>
              <a:rPr lang="it-IT" dirty="0" err="1" smtClean="0"/>
              <a:t>washout</a:t>
            </a:r>
            <a:r>
              <a:rPr lang="it-IT" dirty="0" smtClean="0"/>
              <a:t>”)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Total </a:t>
            </a:r>
            <a:r>
              <a:rPr lang="it-IT" dirty="0" err="1" smtClean="0"/>
              <a:t>deposition</a:t>
            </a:r>
            <a:endParaRPr lang="it-IT" dirty="0" smtClean="0"/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r>
              <a:rPr lang="it-IT" b="1" dirty="0" smtClean="0"/>
              <a:t>2) </a:t>
            </a:r>
            <a:r>
              <a:rPr lang="it-IT" dirty="0" smtClean="0"/>
              <a:t>Posso vedere rappresentate graficamente le serie dati    </a:t>
            </a:r>
          </a:p>
          <a:p>
            <a:r>
              <a:rPr lang="it-IT" dirty="0" smtClean="0"/>
              <a:t>     temporali di: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direzione vento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Intensità vento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Temperatura</a:t>
            </a:r>
          </a:p>
          <a:p>
            <a:pPr>
              <a:buFont typeface="Arial" pitchFamily="34" charset="0"/>
              <a:buChar char="•"/>
            </a:pPr>
            <a:r>
              <a:rPr lang="it-IT" dirty="0" err="1" smtClean="0"/>
              <a:t>Cloud</a:t>
            </a:r>
            <a:r>
              <a:rPr lang="it-IT" dirty="0" smtClean="0"/>
              <a:t> cover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3) </a:t>
            </a:r>
            <a:r>
              <a:rPr lang="it-IT" dirty="0" smtClean="0"/>
              <a:t>Ottengo anche la rosa dei venti per i dati registrati dal sensore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6757" y="3573016"/>
            <a:ext cx="5180459" cy="17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1293" y="980728"/>
            <a:ext cx="2944115" cy="290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6552728" y="3861048"/>
            <a:ext cx="3584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-Es.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rappresentazione</a:t>
            </a:r>
            <a:r>
              <a:rPr lang="en-US" sz="1200" dirty="0" smtClean="0"/>
              <a:t> </a:t>
            </a:r>
            <a:r>
              <a:rPr lang="en-US" sz="1200" dirty="0" err="1" smtClean="0"/>
              <a:t>grafica</a:t>
            </a:r>
            <a:r>
              <a:rPr lang="en-US" sz="1200" dirty="0" smtClean="0"/>
              <a:t> </a:t>
            </a:r>
            <a:r>
              <a:rPr lang="en-US" sz="1200" dirty="0" err="1" smtClean="0"/>
              <a:t>della</a:t>
            </a:r>
            <a:r>
              <a:rPr lang="en-US" sz="1200" dirty="0" smtClean="0"/>
              <a:t> </a:t>
            </a:r>
            <a:r>
              <a:rPr lang="en-US" sz="1200" dirty="0" err="1" smtClean="0"/>
              <a:t>concentrazione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media al </a:t>
            </a:r>
            <a:r>
              <a:rPr lang="en-US" sz="1200" dirty="0" err="1" smtClean="0"/>
              <a:t>suolo</a:t>
            </a:r>
            <a:r>
              <a:rPr lang="en-US" sz="1200" dirty="0" smtClean="0"/>
              <a:t> per l’ NO</a:t>
            </a:r>
            <a:r>
              <a:rPr lang="en-US" sz="1200" baseline="-25000" dirty="0" smtClean="0"/>
              <a:t>2</a:t>
            </a:r>
            <a:endParaRPr lang="it-IT" sz="1200" baseline="-25000" dirty="0"/>
          </a:p>
        </p:txBody>
      </p:sp>
      <p:sp>
        <p:nvSpPr>
          <p:cNvPr id="8" name="Rettangolo 7"/>
          <p:cNvSpPr/>
          <p:nvPr/>
        </p:nvSpPr>
        <p:spPr>
          <a:xfrm>
            <a:off x="1784648" y="5312241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-Es.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serie</a:t>
            </a:r>
            <a:r>
              <a:rPr lang="en-US" sz="1200" dirty="0" smtClean="0"/>
              <a:t> </a:t>
            </a:r>
            <a:r>
              <a:rPr lang="en-US" sz="1200" dirty="0" err="1" smtClean="0"/>
              <a:t>dati</a:t>
            </a:r>
            <a:r>
              <a:rPr lang="en-US" sz="1200" dirty="0" smtClean="0"/>
              <a:t> </a:t>
            </a:r>
            <a:r>
              <a:rPr lang="en-US" sz="1200" dirty="0" err="1" smtClean="0"/>
              <a:t>temporali</a:t>
            </a:r>
            <a:r>
              <a:rPr lang="en-US" sz="1200" dirty="0" smtClean="0"/>
              <a:t> </a:t>
            </a:r>
            <a:r>
              <a:rPr lang="en-US" sz="1200" dirty="0" err="1" smtClean="0"/>
              <a:t>dell’intensità</a:t>
            </a:r>
            <a:r>
              <a:rPr lang="en-US" sz="1200" dirty="0" smtClean="0"/>
              <a:t> del </a:t>
            </a:r>
            <a:r>
              <a:rPr lang="en-US" sz="1200" dirty="0" err="1" smtClean="0"/>
              <a:t>vento</a:t>
            </a:r>
            <a:endParaRPr lang="it-IT" sz="1200" baseline="-25000" dirty="0"/>
          </a:p>
        </p:txBody>
      </p:sp>
      <p:sp>
        <p:nvSpPr>
          <p:cNvPr id="10" name="Rettangolo 9"/>
          <p:cNvSpPr/>
          <p:nvPr/>
        </p:nvSpPr>
        <p:spPr>
          <a:xfrm>
            <a:off x="8064896" y="6453336"/>
            <a:ext cx="1208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-Rosa </a:t>
            </a:r>
            <a:r>
              <a:rPr lang="en-US" sz="1200" dirty="0" err="1" smtClean="0"/>
              <a:t>dei</a:t>
            </a:r>
            <a:r>
              <a:rPr lang="en-US" sz="1200" dirty="0" smtClean="0"/>
              <a:t> </a:t>
            </a:r>
            <a:r>
              <a:rPr lang="en-US" sz="1200" dirty="0" err="1" smtClean="0"/>
              <a:t>venti</a:t>
            </a:r>
            <a:endParaRPr lang="it-IT" sz="1200" baseline="-2500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7610152" y="6525344"/>
            <a:ext cx="2311400" cy="365125"/>
          </a:xfrm>
        </p:spPr>
        <p:txBody>
          <a:bodyPr/>
          <a:lstStyle/>
          <a:p>
            <a:r>
              <a:rPr lang="it-IT" dirty="0" smtClean="0"/>
              <a:t>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5552" y="-2738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Giudizio sulla semplicità di utilizzo</a:t>
            </a:r>
            <a:endParaRPr lang="it-IT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2520" y="220486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L’interfaccia di questo programma risulta molto intuitiva e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friendly</a:t>
            </a:r>
            <a:r>
              <a:rPr lang="it-IT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I pannelli per l’inserimento dei dati e dei parametri di simulazione sono organizzati in modo schematico e di facile comprensione.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Il vantaggio maggiore di questo software è che tutti i dati possono esser elaborati esternamente al </a:t>
            </a:r>
            <a:r>
              <a:rPr lang="it-IT" dirty="0" err="1" smtClean="0"/>
              <a:t>sw</a:t>
            </a:r>
            <a:r>
              <a:rPr lang="it-IT" dirty="0" smtClean="0"/>
              <a:t> e organizzati in file ASCII, facilmente modificabili con degli strumenti di uso comune come un editor di testo o i fogli Excel.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Avere delle conoscenze di base sulle dinamiche atmosferiche è importante per la scelta delle opzioni di simulazione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Le principali difficoltà le ho riscontrate nell’inserire le informazioni in modo coerente e corretto per il funzionamento del software, anche se a posteriori si sono rivelate tutte operazioni logiche ed ovvie.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un aiuto nell’individuazione degli errori che possono riscontrarsi nel corso della simulazione è fornito da una finestra di dialogo che comunica la fase di calcolo in cui si è interrotta (.log file)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5913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Autore del software &amp; specifiche hardware e software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472" y="1196752"/>
            <a:ext cx="873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ARIA </a:t>
            </a:r>
            <a:r>
              <a:rPr lang="it-IT" b="1" dirty="0" err="1" smtClean="0"/>
              <a:t>technologies</a:t>
            </a:r>
            <a:r>
              <a:rPr lang="it-IT" dirty="0" smtClean="0"/>
              <a:t>: </a:t>
            </a:r>
          </a:p>
          <a:p>
            <a:r>
              <a:rPr lang="it-IT" dirty="0" smtClean="0"/>
              <a:t>Azienda francese specializzata nello studio della dispersione di inquinanti e nell’analisi di dati meteorologici, attraverso la creazione di modelli per lo studio del vento,delle emissioni e della qualità dell’aria.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0472" y="246676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ARIA-NET:</a:t>
            </a:r>
            <a:endParaRPr lang="it-IT" dirty="0" smtClean="0"/>
          </a:p>
          <a:p>
            <a:r>
              <a:rPr lang="it-IT" dirty="0" smtClean="0"/>
              <a:t>Società italiana di consulenza che opera nel campo ambientale con lo scopo principale di contribuire al miglioramento della comprensione dell’ambiente atmosferico mediante la simulazione numerica a diverse scale della meteorologia, dispersione e trasformazione degli inquinanti aeriformi. </a:t>
            </a:r>
          </a:p>
          <a:p>
            <a:endParaRPr lang="it-IT" dirty="0"/>
          </a:p>
        </p:txBody>
      </p:sp>
      <p:pic>
        <p:nvPicPr>
          <p:cNvPr id="5" name="Picture 3" descr="C:\Users\son sempre io\personali\polimi\modell\ampliamento sito modellistica\ariaimp\Immag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2394754"/>
            <a:ext cx="702080" cy="443561"/>
          </a:xfrm>
          <a:prstGeom prst="rect">
            <a:avLst/>
          </a:prstGeom>
          <a:noFill/>
        </p:spPr>
      </p:pic>
      <p:pic>
        <p:nvPicPr>
          <p:cNvPr id="8" name="Picture 4" descr="C:\Users\son sempre io\personali\polimi\modell\ampliamento sito modellistica\ariaimp\Immagin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696" y="1124744"/>
            <a:ext cx="777886" cy="44092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6456" y="4653136"/>
            <a:ext cx="7722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SPECIFICHE MINIME HARDWARE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processore: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IV o successivi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                  (1.3-3.8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Memoria libera richiesta: 512 Mb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sistema operativo: Windows 2000, XP,7,8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risoluzione schermo: 1024x768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pixels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52527" y="4687976"/>
            <a:ext cx="5153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PROTEZIONE SOFTWARE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Prodotto coperto da licenza; per l’utilizzo deve essere registrato il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di serie di volume dell’unità C: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(chiave di licenza specifica per ogni computer)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0" y="4221088"/>
            <a:ext cx="9906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168" y="3879480"/>
            <a:ext cx="6753200" cy="297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506506" y="692696"/>
            <a:ext cx="616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-15552" y="35913"/>
            <a:ext cx="957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Scopo e finalità</a:t>
            </a:r>
            <a:endParaRPr lang="it-IT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454" y="1412776"/>
            <a:ext cx="4986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ARIA-IMPACT è programmato per 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Generare output statistici di dati meteorologici </a:t>
            </a:r>
          </a:p>
          <a:p>
            <a:r>
              <a:rPr lang="it-IT" dirty="0" smtClean="0"/>
              <a:t>  in un sito, analizzando le condizioni di dispersione </a:t>
            </a:r>
          </a:p>
          <a:p>
            <a:r>
              <a:rPr lang="it-IT" dirty="0" smtClean="0"/>
              <a:t>  atmosferiche specifiche del sito stesso;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Simulare la dispersione degli inquinanti  </a:t>
            </a:r>
          </a:p>
          <a:p>
            <a:r>
              <a:rPr lang="it-IT" dirty="0" smtClean="0"/>
              <a:t>  atmosferici da una o più sorgenti emissive sulla </a:t>
            </a:r>
          </a:p>
          <a:p>
            <a:r>
              <a:rPr lang="it-IT" dirty="0" smtClean="0"/>
              <a:t>  base di equazioni di tipo Gaussiano.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953000" y="1412776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Si possono simulare le dispersioni di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inquinanti gassosi (</a:t>
            </a:r>
            <a:r>
              <a:rPr lang="it-IT" dirty="0" err="1" smtClean="0"/>
              <a:t>NO</a:t>
            </a:r>
            <a:r>
              <a:rPr lang="it-IT" baseline="-25000" dirty="0" err="1" smtClean="0"/>
              <a:t>x</a:t>
            </a:r>
            <a:r>
              <a:rPr lang="it-IT" dirty="0" smtClean="0"/>
              <a:t>, SO</a:t>
            </a:r>
            <a:r>
              <a:rPr lang="it-IT" baseline="-25000" dirty="0" smtClean="0"/>
              <a:t>2</a:t>
            </a:r>
            <a:r>
              <a:rPr lang="it-IT" dirty="0" smtClean="0"/>
              <a:t>, gas serra, ...);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Macroinquinanti (metalli pesanti, diossine...);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particolato (</a:t>
            </a:r>
            <a:r>
              <a:rPr lang="it-IT" dirty="0" err="1" smtClean="0">
                <a:cs typeface="Times New Roman" pitchFamily="18" charset="0"/>
              </a:rPr>
              <a:t>PM</a:t>
            </a:r>
            <a:r>
              <a:rPr lang="it-IT" baseline="-25000" dirty="0" err="1" smtClean="0">
                <a:cs typeface="Times New Roman" pitchFamily="18" charset="0"/>
              </a:rPr>
              <a:t>x</a:t>
            </a:r>
            <a:r>
              <a:rPr lang="it-IT" dirty="0" smtClean="0">
                <a:cs typeface="Times New Roman" pitchFamily="18" charset="0"/>
              </a:rPr>
              <a:t>)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odori;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inquinanti radioattivi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268760"/>
            <a:ext cx="7903021" cy="53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-15552" y="4636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Main</a:t>
            </a:r>
            <a:r>
              <a:rPr lang="it-IT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panel</a:t>
            </a:r>
            <a:endParaRPr lang="it-IT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04528" y="486916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Visualizzazione</a:t>
            </a:r>
          </a:p>
          <a:p>
            <a:pPr algn="ctr"/>
            <a:r>
              <a:rPr lang="it-IT" dirty="0" smtClean="0"/>
              <a:t>degli </a:t>
            </a:r>
          </a:p>
          <a:p>
            <a:pPr algn="ctr"/>
            <a:r>
              <a:rPr lang="it-IT" dirty="0" smtClean="0"/>
              <a:t>output</a:t>
            </a:r>
            <a:endParaRPr lang="it-IT" dirty="0"/>
          </a:p>
        </p:txBody>
      </p:sp>
      <p:grpSp>
        <p:nvGrpSpPr>
          <p:cNvPr id="2" name="Gruppo 22"/>
          <p:cNvGrpSpPr/>
          <p:nvPr/>
        </p:nvGrpSpPr>
        <p:grpSpPr>
          <a:xfrm flipV="1">
            <a:off x="1208584" y="1916832"/>
            <a:ext cx="936104" cy="288032"/>
            <a:chOff x="1136576" y="1620416"/>
            <a:chExt cx="3960440" cy="728464"/>
          </a:xfrm>
        </p:grpSpPr>
        <p:cxnSp>
          <p:nvCxnSpPr>
            <p:cNvPr id="24" name="Connettore 1 23"/>
            <p:cNvCxnSpPr/>
            <p:nvPr/>
          </p:nvCxnSpPr>
          <p:spPr>
            <a:xfrm flipV="1">
              <a:off x="1136576" y="1628800"/>
              <a:ext cx="0" cy="72008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V="1">
              <a:off x="1144960" y="1620416"/>
              <a:ext cx="3952056" cy="8384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25"/>
          <p:cNvSpPr txBox="1"/>
          <p:nvPr/>
        </p:nvSpPr>
        <p:spPr>
          <a:xfrm>
            <a:off x="2216696" y="18448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Inserimento input e scelta </a:t>
            </a:r>
          </a:p>
          <a:p>
            <a:r>
              <a:rPr lang="it-IT" dirty="0" smtClean="0"/>
              <a:t>della simulazione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992560" y="1556792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20552" y="2492896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/>
          <p:nvPr/>
        </p:nvCxnSpPr>
        <p:spPr>
          <a:xfrm>
            <a:off x="1208584" y="2924944"/>
            <a:ext cx="0" cy="18722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080792" y="371703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spazio per la visualizzazione  </a:t>
            </a:r>
          </a:p>
          <a:p>
            <a:r>
              <a:rPr lang="it-IT" dirty="0" smtClean="0"/>
              <a:t>  della cartografia e dei grafici  </a:t>
            </a:r>
          </a:p>
          <a:p>
            <a:r>
              <a:rPr lang="it-IT" dirty="0" smtClean="0"/>
              <a:t>  output</a:t>
            </a:r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on sempre io\personali\polimi\modell\ampliamento sito modellistica\ariaimp\Immagin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1988840"/>
            <a:ext cx="3746539" cy="335858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800872" y="1556792"/>
            <a:ext cx="61926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Definizione del sito</a:t>
            </a:r>
            <a:r>
              <a:rPr lang="it-IT" dirty="0" smtClean="0"/>
              <a:t>: </a:t>
            </a:r>
          </a:p>
          <a:p>
            <a:r>
              <a:rPr lang="it-IT" dirty="0" smtClean="0"/>
              <a:t>  coordinate  (estensione e passo di griglia)</a:t>
            </a:r>
            <a:endParaRPr lang="it-IT" dirty="0"/>
          </a:p>
          <a:p>
            <a:r>
              <a:rPr lang="it-IT" dirty="0" smtClean="0"/>
              <a:t>  orografia ( opzionale )</a:t>
            </a:r>
            <a:endParaRPr lang="it-IT" dirty="0"/>
          </a:p>
          <a:p>
            <a:r>
              <a:rPr lang="it-IT" dirty="0" smtClean="0"/>
              <a:t>  tipologia terreno (rapporto di Bowen, albedo e rugosità);</a:t>
            </a:r>
          </a:p>
          <a:p>
            <a:r>
              <a:rPr lang="it-IT" dirty="0" smtClean="0"/>
              <a:t>  </a:t>
            </a:r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Cartografia</a:t>
            </a:r>
            <a:r>
              <a:rPr lang="it-IT" dirty="0" smtClean="0"/>
              <a:t>:  ARIA format (file ASCII);</a:t>
            </a:r>
          </a:p>
          <a:p>
            <a:r>
              <a:rPr lang="it-IT" dirty="0" smtClean="0"/>
              <a:t>                         DXF format (file ASCII);</a:t>
            </a:r>
          </a:p>
          <a:p>
            <a:r>
              <a:rPr lang="it-IT" dirty="0" smtClean="0"/>
              <a:t>                         SHP format (</a:t>
            </a:r>
            <a:r>
              <a:rPr lang="it-IT" dirty="0" err="1" smtClean="0"/>
              <a:t>shapefile</a:t>
            </a:r>
            <a:r>
              <a:rPr lang="it-IT" dirty="0" smtClean="0"/>
              <a:t>)</a:t>
            </a:r>
          </a:p>
          <a:p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Meteorologia</a:t>
            </a:r>
            <a:r>
              <a:rPr lang="it-IT" dirty="0" smtClean="0"/>
              <a:t>: definizione parametri della stazione e 	   	           serie temporale dei dati meteo / rosa dei venti.</a:t>
            </a:r>
          </a:p>
          <a:p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Inquinanti: </a:t>
            </a:r>
            <a:r>
              <a:rPr lang="it-IT" dirty="0" smtClean="0"/>
              <a:t>nome e caratteristiche principali</a:t>
            </a:r>
            <a:endParaRPr lang="it-IT" b="1" dirty="0" smtClean="0"/>
          </a:p>
          <a:p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Emissioni</a:t>
            </a:r>
            <a:r>
              <a:rPr lang="it-IT" dirty="0" smtClean="0"/>
              <a:t> e geometrie delle </a:t>
            </a:r>
            <a:r>
              <a:rPr lang="it-IT" b="1" dirty="0" smtClean="0"/>
              <a:t>sorgenti</a:t>
            </a:r>
            <a:r>
              <a:rPr lang="it-IT" dirty="0" smtClean="0"/>
              <a:t>: </a:t>
            </a:r>
          </a:p>
          <a:p>
            <a:r>
              <a:rPr lang="it-IT" dirty="0" smtClean="0"/>
              <a:t>  lineari,puntuali,areali</a:t>
            </a:r>
          </a:p>
          <a:p>
            <a:r>
              <a:rPr lang="it-IT" dirty="0" smtClean="0"/>
              <a:t>  posso sia caricare un file ASCII, sia disegnare nuove sorgenti.</a:t>
            </a:r>
          </a:p>
          <a:p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Modulazioni temporali:</a:t>
            </a:r>
            <a:r>
              <a:rPr lang="it-IT" dirty="0" smtClean="0"/>
              <a:t> definisco in base a ora, giorno e </a:t>
            </a:r>
          </a:p>
          <a:p>
            <a:r>
              <a:rPr lang="it-IT" dirty="0" smtClean="0"/>
              <a:t>                                             mese l’intensità emissiva delle </a:t>
            </a:r>
          </a:p>
          <a:p>
            <a:r>
              <a:rPr lang="it-IT" dirty="0" smtClean="0"/>
              <a:t>                                             sorgenti di inquinamento.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456" y="53012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Cartografia, curve di livello, e fonti emissive nel sito di </a:t>
            </a:r>
            <a:r>
              <a:rPr lang="it-IT" sz="1200" dirty="0" err="1" smtClean="0"/>
              <a:t>Boulogne</a:t>
            </a:r>
            <a:r>
              <a:rPr lang="it-IT" sz="1200" dirty="0" smtClean="0"/>
              <a:t> </a:t>
            </a:r>
            <a:r>
              <a:rPr lang="it-IT" sz="1200" dirty="0" err="1" smtClean="0"/>
              <a:t>sur</a:t>
            </a:r>
            <a:r>
              <a:rPr lang="it-IT" sz="1200" dirty="0" smtClean="0"/>
              <a:t> Mer.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15552" y="46365"/>
            <a:ext cx="222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Dati input: </a:t>
            </a:r>
            <a:endParaRPr lang="it-IT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3501008"/>
            <a:ext cx="4212468" cy="304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439" y="3471092"/>
            <a:ext cx="4237097" cy="30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3224807" y="1772816"/>
            <a:ext cx="132614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592959" y="1772816"/>
            <a:ext cx="39004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025007" y="1772816"/>
            <a:ext cx="23402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13039" y="1772816"/>
            <a:ext cx="39004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745087" y="1772816"/>
            <a:ext cx="23402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152799" y="1628800"/>
            <a:ext cx="2952328" cy="1296144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224808" y="1700809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1995010100, 220,  3,  7.1, 6</a:t>
            </a:r>
          </a:p>
          <a:p>
            <a:r>
              <a:rPr lang="it-IT" dirty="0" smtClean="0"/>
              <a:t>1995010103,290,3,6.4,7</a:t>
            </a:r>
          </a:p>
          <a:p>
            <a:r>
              <a:rPr lang="it-IT" dirty="0" smtClean="0"/>
              <a:t>1995010106,290,2,4.8,4</a:t>
            </a:r>
          </a:p>
          <a:p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632520" y="2060848"/>
            <a:ext cx="2376264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800872" y="5301208"/>
            <a:ext cx="172819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6321152" y="2060848"/>
            <a:ext cx="2304256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786759" y="1196752"/>
            <a:ext cx="396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Esempio di </a:t>
            </a:r>
            <a:r>
              <a:rPr lang="it-IT" b="1" dirty="0" smtClean="0"/>
              <a:t>file .</a:t>
            </a:r>
            <a:r>
              <a:rPr lang="it-IT" b="1" dirty="0" err="1" smtClean="0"/>
              <a:t>txt</a:t>
            </a:r>
            <a:r>
              <a:rPr lang="it-IT" b="1" dirty="0" smtClean="0"/>
              <a:t> </a:t>
            </a:r>
            <a:r>
              <a:rPr lang="it-IT" dirty="0" smtClean="0"/>
              <a:t>con dati meteo: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16024" y="1857598"/>
            <a:ext cx="2792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Definisco i </a:t>
            </a:r>
            <a:r>
              <a:rPr lang="it-IT" b="1" dirty="0" smtClean="0"/>
              <a:t>parametri attivi </a:t>
            </a:r>
            <a:r>
              <a:rPr lang="it-IT" dirty="0" smtClean="0"/>
              <a:t>nella stazione di rilevamento.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473280" y="2132856"/>
            <a:ext cx="279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Definisco </a:t>
            </a:r>
            <a:r>
              <a:rPr lang="it-IT" b="1" dirty="0" smtClean="0"/>
              <a:t>come leggere </a:t>
            </a:r>
          </a:p>
          <a:p>
            <a:r>
              <a:rPr lang="it-IT" dirty="0" smtClean="0"/>
              <a:t>il file di testo.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160912" y="49411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Creo</a:t>
            </a:r>
          </a:p>
          <a:p>
            <a:pPr algn="ctr"/>
            <a:r>
              <a:rPr lang="it-IT" b="1" dirty="0" smtClean="0"/>
              <a:t>il sensore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-15552" y="35913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kern="7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Importazione dati meteo: </a:t>
            </a:r>
            <a:endParaRPr lang="it-IT" sz="3200" kern="7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15552" y="35913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Definizione inquinanti:</a:t>
            </a:r>
            <a:endParaRPr lang="it-IT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6" y="2204865"/>
            <a:ext cx="42220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222028" y="1412776"/>
            <a:ext cx="56275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err="1" smtClean="0"/>
              <a:t>Category</a:t>
            </a:r>
            <a:r>
              <a:rPr lang="it-IT" dirty="0" smtClean="0"/>
              <a:t>: massa (per sostanze gassose e particolato)</a:t>
            </a:r>
          </a:p>
          <a:p>
            <a:r>
              <a:rPr lang="it-IT" dirty="0" smtClean="0"/>
              <a:t>                    attività (per sostanze radioattive)</a:t>
            </a:r>
          </a:p>
          <a:p>
            <a:r>
              <a:rPr lang="it-IT" dirty="0" smtClean="0"/>
              <a:t>                    odore (per sostanze odorose)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b="1" dirty="0" err="1" smtClean="0"/>
              <a:t>Phase</a:t>
            </a:r>
            <a:r>
              <a:rPr lang="it-IT" dirty="0" smtClean="0"/>
              <a:t>: gas, </a:t>
            </a:r>
            <a:r>
              <a:rPr lang="it-IT" dirty="0" err="1" smtClean="0"/>
              <a:t>gas</a:t>
            </a:r>
            <a:r>
              <a:rPr lang="it-IT" dirty="0" smtClean="0"/>
              <a:t> pesante o particolato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Density : </a:t>
            </a:r>
            <a:r>
              <a:rPr lang="it-IT" dirty="0" smtClean="0"/>
              <a:t>[ </a:t>
            </a:r>
            <a:r>
              <a:rPr lang="it-IT" baseline="30000" dirty="0" smtClean="0"/>
              <a:t>kg</a:t>
            </a:r>
            <a:r>
              <a:rPr lang="it-IT" dirty="0" smtClean="0"/>
              <a:t>/</a:t>
            </a:r>
            <a:r>
              <a:rPr lang="it-IT" baseline="-25000" dirty="0" smtClean="0"/>
              <a:t>m</a:t>
            </a:r>
            <a:r>
              <a:rPr lang="it-IT" baseline="-6000" dirty="0" smtClean="0"/>
              <a:t>3</a:t>
            </a:r>
            <a:r>
              <a:rPr lang="it-IT" dirty="0" smtClean="0"/>
              <a:t>]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b="1" dirty="0" err="1" smtClean="0"/>
              <a:t>Deposition</a:t>
            </a:r>
            <a:r>
              <a:rPr lang="it-IT" b="1" dirty="0" smtClean="0"/>
              <a:t> </a:t>
            </a:r>
            <a:r>
              <a:rPr lang="it-IT" b="1" dirty="0" err="1" smtClean="0"/>
              <a:t>speed</a:t>
            </a:r>
            <a:r>
              <a:rPr lang="it-IT" b="1" dirty="0" smtClean="0"/>
              <a:t>: </a:t>
            </a:r>
            <a:r>
              <a:rPr lang="it-IT" dirty="0" err="1" smtClean="0"/>
              <a:t>vel</a:t>
            </a:r>
            <a:r>
              <a:rPr lang="it-IT" dirty="0" smtClean="0"/>
              <a:t>. di </a:t>
            </a:r>
            <a:r>
              <a:rPr lang="it-IT" dirty="0"/>
              <a:t>deposizione </a:t>
            </a:r>
            <a:r>
              <a:rPr lang="it-IT" dirty="0" smtClean="0"/>
              <a:t>secca </a:t>
            </a:r>
            <a:r>
              <a:rPr lang="it-IT" dirty="0"/>
              <a:t>(</a:t>
            </a:r>
            <a:r>
              <a:rPr lang="it-IT" dirty="0" smtClean="0"/>
              <a:t>opzionale)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b="1" dirty="0" err="1" smtClean="0"/>
              <a:t>Washout</a:t>
            </a:r>
            <a:r>
              <a:rPr lang="it-IT" dirty="0" smtClean="0"/>
              <a:t>: coeff. di deposizione </a:t>
            </a:r>
            <a:r>
              <a:rPr lang="it-IT" dirty="0"/>
              <a:t>umida </a:t>
            </a:r>
            <a:r>
              <a:rPr lang="it-IT" dirty="0" smtClean="0"/>
              <a:t>[s</a:t>
            </a:r>
            <a:r>
              <a:rPr lang="it-IT" baseline="30000" dirty="0" smtClean="0"/>
              <a:t>-1</a:t>
            </a:r>
            <a:r>
              <a:rPr lang="it-IT" dirty="0" smtClean="0"/>
              <a:t>]</a:t>
            </a:r>
          </a:p>
          <a:p>
            <a:r>
              <a:rPr lang="it-IT" dirty="0" smtClean="0"/>
              <a:t>                    (opzionale ; utile se è presente il dato di  </a:t>
            </a:r>
          </a:p>
          <a:p>
            <a:r>
              <a:rPr lang="it-IT" dirty="0" smtClean="0"/>
              <a:t>                     precipitazione)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b="1" dirty="0" err="1" smtClean="0"/>
              <a:t>Decacy</a:t>
            </a:r>
            <a:r>
              <a:rPr lang="it-IT" b="1" dirty="0" smtClean="0"/>
              <a:t> time</a:t>
            </a:r>
            <a:r>
              <a:rPr lang="it-IT" dirty="0" smtClean="0"/>
              <a:t>: tempo di decadimento, [s]</a:t>
            </a:r>
          </a:p>
          <a:p>
            <a:r>
              <a:rPr lang="it-IT" dirty="0" smtClean="0"/>
              <a:t>                        (metà del tempo di vita, usato per</a:t>
            </a:r>
          </a:p>
          <a:p>
            <a:r>
              <a:rPr lang="it-IT" dirty="0" smtClean="0"/>
              <a:t>                         sostanze radioattive)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Diametro</a:t>
            </a:r>
            <a:r>
              <a:rPr lang="it-IT" dirty="0" smtClean="0"/>
              <a:t>: (solo per il particolato) [</a:t>
            </a:r>
            <a:r>
              <a:rPr lang="el-GR" dirty="0" smtClean="0"/>
              <a:t>μ</a:t>
            </a:r>
            <a:r>
              <a:rPr lang="it-IT" dirty="0" smtClean="0"/>
              <a:t>m]</a:t>
            </a:r>
            <a:endParaRPr lang="it-IT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7136" y="3933056"/>
            <a:ext cx="432048" cy="240026"/>
          </a:xfrm>
          <a:prstGeom prst="rect">
            <a:avLst/>
          </a:prstGeom>
          <a:noFill/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82"/>
          <a:stretch>
            <a:fillRect/>
          </a:stretch>
        </p:blipFill>
        <p:spPr bwMode="auto">
          <a:xfrm>
            <a:off x="74642" y="1916832"/>
            <a:ext cx="505830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-15552" y="46365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Opzioni per la simulazione:</a:t>
            </a:r>
            <a:endParaRPr lang="it-IT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69024" y="1268760"/>
            <a:ext cx="47369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Domain</a:t>
            </a:r>
            <a:r>
              <a:rPr lang="it-IT" dirty="0" smtClean="0"/>
              <a:t>: per selezionare le coordinate del dominio di simulazione.</a:t>
            </a:r>
          </a:p>
          <a:p>
            <a:pPr>
              <a:buFont typeface="Arial" pitchFamily="34" charset="0"/>
              <a:buChar char="•"/>
            </a:pPr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b="1" dirty="0" err="1" smtClean="0"/>
              <a:t>Turbolence</a:t>
            </a:r>
            <a:r>
              <a:rPr lang="it-IT" dirty="0" smtClean="0"/>
              <a:t>: per impostare i parametri di calcolo della turbolenza, devo tenere in considerazione i dati di vento e temperatura registrati dal sensore. Inoltre devo definire il </a:t>
            </a:r>
            <a:r>
              <a:rPr lang="it-IT" u="sng" dirty="0" smtClean="0"/>
              <a:t>metodo di stima della stabilità dell’aria e della deviazione standard.</a:t>
            </a:r>
          </a:p>
          <a:p>
            <a:pPr>
              <a:buFont typeface="Arial" pitchFamily="34" charset="0"/>
              <a:buChar char="•"/>
            </a:pPr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b="1" dirty="0" err="1" smtClean="0"/>
              <a:t>Options</a:t>
            </a:r>
            <a:r>
              <a:rPr lang="it-IT" dirty="0" smtClean="0"/>
              <a:t>: altre opzioni per “correggere” le operazioni di stima della dispersione degli inquinanti. Devo definire la formula per la </a:t>
            </a:r>
            <a:r>
              <a:rPr lang="it-IT" u="sng" dirty="0" smtClean="0"/>
              <a:t>stima dell’innalzamento del pennacchio</a:t>
            </a:r>
          </a:p>
          <a:p>
            <a:pPr>
              <a:buFont typeface="Arial" pitchFamily="34" charset="0"/>
              <a:buChar char="•"/>
            </a:pPr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Source </a:t>
            </a:r>
            <a:r>
              <a:rPr lang="it-IT" b="1" dirty="0" err="1" smtClean="0"/>
              <a:t>options</a:t>
            </a:r>
            <a:r>
              <a:rPr lang="it-IT" b="1" dirty="0" smtClean="0"/>
              <a:t>: </a:t>
            </a:r>
            <a:r>
              <a:rPr lang="it-IT" dirty="0" smtClean="0"/>
              <a:t>in alternativa alle modulazioni temporali, posso caricare le serie temporali dei dati emissivi delle sorgenti.</a:t>
            </a:r>
            <a:endParaRPr lang="it-IT" b="1" dirty="0" smtClean="0"/>
          </a:p>
          <a:p>
            <a:endParaRPr lang="it-IT" sz="800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Output: </a:t>
            </a:r>
            <a:r>
              <a:rPr lang="it-IT" dirty="0" smtClean="0"/>
              <a:t>definisco di quali inquinanti voglio eseguire la simulazione, con eventuali valori di background e gli indici statistici relativi</a:t>
            </a:r>
            <a:endParaRPr lang="it-IT" sz="800" dirty="0" smtClean="0"/>
          </a:p>
        </p:txBody>
      </p:sp>
      <p:sp>
        <p:nvSpPr>
          <p:cNvPr id="5" name="Ovale 4"/>
          <p:cNvSpPr/>
          <p:nvPr/>
        </p:nvSpPr>
        <p:spPr>
          <a:xfrm>
            <a:off x="128464" y="242088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88504" y="242088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920552" y="242088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352600" y="242088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928664" y="2420888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1136576" y="1620416"/>
            <a:ext cx="3960440" cy="728464"/>
            <a:chOff x="1136576" y="1620416"/>
            <a:chExt cx="3960440" cy="728464"/>
          </a:xfrm>
        </p:grpSpPr>
        <p:cxnSp>
          <p:nvCxnSpPr>
            <p:cNvPr id="11" name="Connettore 1 10"/>
            <p:cNvCxnSpPr/>
            <p:nvPr/>
          </p:nvCxnSpPr>
          <p:spPr>
            <a:xfrm flipV="1">
              <a:off x="1136576" y="1628800"/>
              <a:ext cx="0" cy="72008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flipV="1">
              <a:off x="1144960" y="1620416"/>
              <a:ext cx="3952056" cy="8384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 flipV="1">
            <a:off x="3368824" y="2492896"/>
            <a:ext cx="288032" cy="504056"/>
            <a:chOff x="1136576" y="1620416"/>
            <a:chExt cx="3960440" cy="728464"/>
          </a:xfrm>
        </p:grpSpPr>
        <p:cxnSp>
          <p:nvCxnSpPr>
            <p:cNvPr id="16" name="Connettore 1 15"/>
            <p:cNvCxnSpPr/>
            <p:nvPr/>
          </p:nvCxnSpPr>
          <p:spPr>
            <a:xfrm flipV="1">
              <a:off x="1136576" y="1628800"/>
              <a:ext cx="0" cy="72008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flipV="1">
              <a:off x="1144960" y="1620416"/>
              <a:ext cx="3952056" cy="8384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17"/>
          <p:cNvSpPr txBox="1"/>
          <p:nvPr/>
        </p:nvSpPr>
        <p:spPr>
          <a:xfrm>
            <a:off x="3584848" y="26369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Dominio</a:t>
            </a:r>
          </a:p>
          <a:p>
            <a:r>
              <a:rPr lang="it-IT" b="1" dirty="0" smtClean="0"/>
              <a:t>temporale</a:t>
            </a:r>
            <a:endParaRPr lang="it-IT" b="1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8" y="1916832"/>
            <a:ext cx="4304538" cy="165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984" y="1916832"/>
            <a:ext cx="3456384" cy="16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6456" y="15475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Metodo radiazione-vento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08984" y="15475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Metodo del gradiente termico</a:t>
            </a:r>
            <a:endParaRPr lang="it-IT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1352" y="1628800"/>
            <a:ext cx="1758831" cy="170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7" y="4170754"/>
            <a:ext cx="4736977" cy="5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50" y="4954137"/>
            <a:ext cx="4804842" cy="18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5048" y="4725144"/>
            <a:ext cx="432748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arentesi graffa chiusa 9"/>
          <p:cNvSpPr/>
          <p:nvPr/>
        </p:nvSpPr>
        <p:spPr>
          <a:xfrm>
            <a:off x="4953000" y="4221088"/>
            <a:ext cx="216024" cy="25649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6456" y="38517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Metodo copertura nuvolosa(radiazione solare)-vento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-15552" y="1500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cs typeface="Times New Roman" pitchFamily="18" charset="0"/>
              </a:rPr>
              <a:t>Differenti metodi </a:t>
            </a:r>
            <a:r>
              <a:rPr lang="it-IT" sz="2400" dirty="0">
                <a:solidFill>
                  <a:srgbClr val="FF0000"/>
                </a:solidFill>
                <a:cs typeface="Times New Roman" pitchFamily="18" charset="0"/>
              </a:rPr>
              <a:t>di stima della stabilità atmosferica</a:t>
            </a:r>
            <a:endParaRPr lang="it-IT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415697"/>
            <a:ext cx="653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(tutti i metodi fanno riferimento alle classi di stabilità  atmosferica </a:t>
            </a:r>
          </a:p>
          <a:p>
            <a:r>
              <a:rPr lang="it-IT" sz="1200" dirty="0" smtClean="0"/>
              <a:t> secondo la formula di “</a:t>
            </a:r>
            <a:r>
              <a:rPr lang="it-IT" sz="1200" dirty="0" err="1" smtClean="0"/>
              <a:t>Pasquill</a:t>
            </a:r>
            <a:r>
              <a:rPr lang="it-IT" sz="1200" dirty="0" smtClean="0"/>
              <a:t>”  </a:t>
            </a:r>
            <a:r>
              <a:rPr lang="it-IT" sz="1200" dirty="0" err="1" smtClean="0"/>
              <a:t>A=</a:t>
            </a:r>
            <a:r>
              <a:rPr lang="it-IT" sz="1200" dirty="0" smtClean="0"/>
              <a:t> atmosfera instabile  </a:t>
            </a:r>
            <a:r>
              <a:rPr lang="it-IT" sz="1200" dirty="0" smtClean="0">
                <a:sym typeface="Wingdings" pitchFamily="2" charset="2"/>
              </a:rPr>
              <a:t>   </a:t>
            </a:r>
            <a:r>
              <a:rPr lang="it-IT" sz="1200" dirty="0" err="1" smtClean="0"/>
              <a:t>F=stabile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r>
              <a:rPr lang="it-IT" dirty="0" smtClean="0"/>
              <a:t>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1099</Words>
  <Application>Microsoft Office PowerPoint</Application>
  <PresentationFormat>A4 (21x29,7 cm)</PresentationFormat>
  <Paragraphs>180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Ampliamento sito di modellistica</dc:title>
  <dc:creator>son sempre io</dc:creator>
  <cp:lastModifiedBy>son sempre io</cp:lastModifiedBy>
  <cp:revision>43</cp:revision>
  <dcterms:created xsi:type="dcterms:W3CDTF">2013-11-03T12:39:13Z</dcterms:created>
  <dcterms:modified xsi:type="dcterms:W3CDTF">2013-12-19T15:45:25Z</dcterms:modified>
</cp:coreProperties>
</file>