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5" r:id="rId8"/>
    <p:sldId id="260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530"/>
    <a:srgbClr val="26B82D"/>
    <a:srgbClr val="1E9224"/>
    <a:srgbClr val="00CC00"/>
    <a:srgbClr val="0000CC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89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82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70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98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42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33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16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33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7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30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24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C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B2DF-6B1D-46E2-BF9A-8E7704E06F7C}" type="datetimeFigureOut">
              <a:rPr lang="it-IT" smtClean="0"/>
              <a:t>02/07/2013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632C2-77CB-4595-A1B0-18BFDEAD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32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ost/basi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ater.epa.gov/scitech/datait/models/basins/training.cf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872207"/>
          </a:xfrm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accent6"/>
                </a:solidFill>
              </a:rPr>
              <a:t>BASINS</a:t>
            </a:r>
            <a:r>
              <a:rPr lang="it-IT" sz="5400" dirty="0" smtClean="0">
                <a:solidFill>
                  <a:schemeClr val="accent6"/>
                </a:solidFill>
              </a:rPr>
              <a:t> </a:t>
            </a:r>
            <a:r>
              <a:rPr lang="it-IT" sz="6000" dirty="0" smtClean="0">
                <a:solidFill>
                  <a:schemeClr val="accent6"/>
                </a:solidFill>
              </a:rPr>
              <a:t>4.0:</a:t>
            </a:r>
            <a:endParaRPr lang="it-IT" sz="6000" dirty="0">
              <a:solidFill>
                <a:schemeClr val="accent6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496944" cy="4464496"/>
          </a:xfrm>
        </p:spPr>
        <p:txBody>
          <a:bodyPr>
            <a:normAutofit/>
          </a:bodyPr>
          <a:lstStyle/>
          <a:p>
            <a:r>
              <a:rPr lang="it-IT" sz="4400" dirty="0" err="1" smtClean="0">
                <a:solidFill>
                  <a:schemeClr val="accent6"/>
                </a:solidFill>
              </a:rPr>
              <a:t>Better</a:t>
            </a:r>
            <a:r>
              <a:rPr lang="it-IT" sz="4400" dirty="0" smtClean="0">
                <a:solidFill>
                  <a:schemeClr val="accent6"/>
                </a:solidFill>
              </a:rPr>
              <a:t> </a:t>
            </a:r>
            <a:r>
              <a:rPr lang="it-IT" sz="4400" dirty="0" err="1" smtClean="0">
                <a:solidFill>
                  <a:schemeClr val="accent6"/>
                </a:solidFill>
              </a:rPr>
              <a:t>Assessment</a:t>
            </a:r>
            <a:r>
              <a:rPr lang="it-IT" sz="4400" dirty="0" smtClean="0">
                <a:solidFill>
                  <a:schemeClr val="accent6"/>
                </a:solidFill>
              </a:rPr>
              <a:t> Science </a:t>
            </a:r>
            <a:r>
              <a:rPr lang="it-IT" sz="4400" dirty="0" err="1" smtClean="0">
                <a:solidFill>
                  <a:schemeClr val="accent6"/>
                </a:solidFill>
              </a:rPr>
              <a:t>Integrating</a:t>
            </a:r>
            <a:r>
              <a:rPr lang="it-IT" sz="4400" dirty="0" smtClean="0">
                <a:solidFill>
                  <a:schemeClr val="accent6"/>
                </a:solidFill>
              </a:rPr>
              <a:t> Point and </a:t>
            </a:r>
            <a:r>
              <a:rPr lang="it-IT" sz="4400" dirty="0" err="1" smtClean="0">
                <a:solidFill>
                  <a:schemeClr val="accent6"/>
                </a:solidFill>
              </a:rPr>
              <a:t>Nonpoint</a:t>
            </a:r>
            <a:r>
              <a:rPr lang="it-IT" sz="4400" dirty="0" smtClean="0">
                <a:solidFill>
                  <a:schemeClr val="accent6"/>
                </a:solidFill>
              </a:rPr>
              <a:t> </a:t>
            </a:r>
            <a:r>
              <a:rPr lang="it-IT" sz="4400" dirty="0" err="1" smtClean="0">
                <a:solidFill>
                  <a:schemeClr val="accent6"/>
                </a:solidFill>
              </a:rPr>
              <a:t>Sources</a:t>
            </a:r>
            <a:endParaRPr lang="it-IT" sz="4400" dirty="0" smtClean="0">
              <a:solidFill>
                <a:schemeClr val="accent6"/>
              </a:solidFill>
            </a:endParaRPr>
          </a:p>
          <a:p>
            <a:endParaRPr lang="it-IT" dirty="0" smtClean="0">
              <a:solidFill>
                <a:schemeClr val="accent6"/>
              </a:solidFill>
            </a:endParaRPr>
          </a:p>
          <a:p>
            <a:r>
              <a:rPr lang="it-IT" dirty="0" smtClean="0">
                <a:solidFill>
                  <a:schemeClr val="accent6"/>
                </a:solidFill>
              </a:rPr>
              <a:t>Corso di modellistica e simulazione </a:t>
            </a:r>
          </a:p>
          <a:p>
            <a:r>
              <a:rPr lang="it-IT" dirty="0" smtClean="0">
                <a:solidFill>
                  <a:schemeClr val="accent6"/>
                </a:solidFill>
              </a:rPr>
              <a:t>2012-2013</a:t>
            </a:r>
          </a:p>
          <a:p>
            <a:r>
              <a:rPr lang="it-IT" dirty="0" smtClean="0">
                <a:solidFill>
                  <a:schemeClr val="accent6"/>
                </a:solidFill>
              </a:rPr>
              <a:t>Lorenzo Rosa </a:t>
            </a:r>
            <a:endParaRPr 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8783960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619666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Visione generale delle applicazioni di BASINS </a:t>
            </a:r>
          </a:p>
        </p:txBody>
      </p:sp>
    </p:spTree>
    <p:extLst>
      <p:ext uri="{BB962C8B-B14F-4D97-AF65-F5344CB8AC3E}">
        <p14:creationId xmlns:p14="http://schemas.microsoft.com/office/powerpoint/2010/main" val="6961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02" y="2968989"/>
            <a:ext cx="4130601" cy="38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187624" y="5416552"/>
            <a:ext cx="314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Rappresentazione dinamica delle precipitazioni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5218"/>
            <a:ext cx="42862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788024" y="141277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Output dello strumento di valutazione del clima CAT, con i relativi giudizi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22637" y="26064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Esempi di output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Scopo e finalità del programma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  <a:solidFill>
            <a:srgbClr val="29C530"/>
          </a:solidFill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BASINS è un modello dinamico costituito da più software di analisi ambientale disegnato per agenzie locali, regionali e statali per studiare la qualità delle acque e dati ambientali in un ambiente aperto provvedendo a dare un’analisi dettagliata dei costi di gestione e bonifica ambientale.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Ente autore sito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Sito web: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http://www.epa.gov/ost/basins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Autore: AQUA TERRA </a:t>
            </a:r>
            <a:r>
              <a:rPr lang="it-IT" dirty="0" err="1" smtClean="0">
                <a:solidFill>
                  <a:schemeClr val="bg1"/>
                </a:solidFill>
              </a:rPr>
              <a:t>Consultants</a:t>
            </a:r>
            <a:r>
              <a:rPr lang="it-IT" dirty="0" smtClean="0">
                <a:solidFill>
                  <a:schemeClr val="bg1"/>
                </a:solidFill>
              </a:rPr>
              <a:t>, Georgia (U.S.A.)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Ente: </a:t>
            </a:r>
            <a:r>
              <a:rPr lang="it-IT" dirty="0" err="1" smtClean="0">
                <a:solidFill>
                  <a:schemeClr val="bg1"/>
                </a:solidFill>
              </a:rPr>
              <a:t>United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States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Environmental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Protection</a:t>
            </a:r>
            <a:r>
              <a:rPr lang="it-IT" dirty="0" smtClean="0">
                <a:solidFill>
                  <a:schemeClr val="bg1"/>
                </a:solidFill>
              </a:rPr>
              <a:t> Agency (US EPA)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60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DATI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Il software accede a una notevole quantità di input grazie ai numerosi programmi che lo compongono.</a:t>
            </a:r>
          </a:p>
          <a:p>
            <a:pPr marL="0" indent="0"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GIS, </a:t>
            </a:r>
            <a:r>
              <a:rPr lang="it-IT" sz="2000" dirty="0" err="1" smtClean="0">
                <a:solidFill>
                  <a:schemeClr val="bg1"/>
                </a:solidFill>
              </a:rPr>
              <a:t>geographic</a:t>
            </a:r>
            <a:r>
              <a:rPr lang="it-IT" sz="2000" dirty="0" smtClean="0">
                <a:solidFill>
                  <a:schemeClr val="bg1"/>
                </a:solidFill>
              </a:rPr>
              <a:t> information </a:t>
            </a:r>
            <a:r>
              <a:rPr lang="it-IT" sz="2000" dirty="0" err="1" smtClean="0">
                <a:solidFill>
                  <a:schemeClr val="bg1"/>
                </a:solidFill>
              </a:rPr>
              <a:t>system</a:t>
            </a:r>
            <a:r>
              <a:rPr lang="it-IT" sz="2000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 permette l’analisi e la visualizzazione dei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 seguenti dati geografici: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-idrografici a diverse scale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-aree urbane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-strade principali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-terreni coltivati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-</a:t>
            </a:r>
            <a:r>
              <a:rPr lang="it-IT" sz="2000" dirty="0" smtClean="0">
                <a:solidFill>
                  <a:schemeClr val="bg1"/>
                </a:solidFill>
              </a:rPr>
              <a:t>terreni coperti da foreste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-confini politici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-profili topografici</a:t>
            </a: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78" y="4163613"/>
            <a:ext cx="3787008" cy="269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79745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2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err="1" smtClean="0">
                <a:solidFill>
                  <a:schemeClr val="bg1"/>
                </a:solidFill>
              </a:rPr>
              <a:t>WDMUtil</a:t>
            </a:r>
            <a:r>
              <a:rPr lang="it-IT" sz="2400" dirty="0" smtClean="0">
                <a:solidFill>
                  <a:schemeClr val="bg1"/>
                </a:solidFill>
              </a:rPr>
              <a:t> tratta dati metereologici: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-precipitazioni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-temperatura aria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-temperatura suolo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-velocità vento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-radiazione solare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Tutti gli input possono essere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scaricati dal Web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selezionandoli grazie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all’apposito </a:t>
            </a:r>
            <a:r>
              <a:rPr lang="it-IT" sz="2400" dirty="0" err="1" smtClean="0">
                <a:solidFill>
                  <a:schemeClr val="bg1"/>
                </a:solidFill>
              </a:rPr>
              <a:t>Toll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2862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28625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88640"/>
            <a:ext cx="8301608" cy="5865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</a:t>
            </a:r>
            <a:r>
              <a:rPr lang="it-IT" dirty="0" smtClean="0">
                <a:solidFill>
                  <a:schemeClr val="bg1"/>
                </a:solidFill>
              </a:rPr>
              <a:t>uesti input vengono poi rielaborati dai seguenti modelli:  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-WASP si occupa del trasporto e della trasformazione degli inquinanti in fiumi e laghi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-SWAT  studia gli impatti nei terreni della gestione delle acque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-PLOAD che provvede a stimare i valori di inquinanti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-</a:t>
            </a:r>
            <a:r>
              <a:rPr lang="it-IT" dirty="0" err="1" smtClean="0">
                <a:solidFill>
                  <a:schemeClr val="bg1"/>
                </a:solidFill>
              </a:rPr>
              <a:t>WinHSPF</a:t>
            </a:r>
            <a:r>
              <a:rPr lang="it-IT" dirty="0" smtClean="0">
                <a:solidFill>
                  <a:schemeClr val="bg1"/>
                </a:solidFill>
              </a:rPr>
              <a:t>, la nuova versione del modello HSPF che studia la qualità delle acque e delle terre utilizzando dati riguardo nutrienti, sostanze tossiche e batteri presenti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-</a:t>
            </a:r>
            <a:r>
              <a:rPr lang="it-IT" dirty="0" err="1" smtClean="0">
                <a:solidFill>
                  <a:schemeClr val="bg1"/>
                </a:solidFill>
              </a:rPr>
              <a:t>GenScn</a:t>
            </a:r>
            <a:r>
              <a:rPr lang="it-IT" dirty="0" smtClean="0">
                <a:solidFill>
                  <a:schemeClr val="bg1"/>
                </a:solidFill>
              </a:rPr>
              <a:t> analizza i possibili scenari prodotti dagli output di SWAT e </a:t>
            </a:r>
            <a:r>
              <a:rPr lang="it-IT" dirty="0" err="1" smtClean="0">
                <a:solidFill>
                  <a:schemeClr val="bg1"/>
                </a:solidFill>
              </a:rPr>
              <a:t>WinHSPF</a:t>
            </a:r>
            <a:endParaRPr lang="it-I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64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-AQUATOX  studia gli effetti che provoca l’inquinamento in ecosistemi acquatici</a:t>
            </a:r>
          </a:p>
          <a:p>
            <a:pPr marL="0" indent="0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-CAT, </a:t>
            </a:r>
            <a:r>
              <a:rPr lang="it-IT" dirty="0" err="1" smtClean="0">
                <a:solidFill>
                  <a:schemeClr val="bg1"/>
                </a:solidFill>
              </a:rPr>
              <a:t>Climate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Assessment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Tool</a:t>
            </a:r>
            <a:r>
              <a:rPr lang="it-IT" dirty="0" smtClean="0">
                <a:solidFill>
                  <a:schemeClr val="bg1"/>
                </a:solidFill>
              </a:rPr>
              <a:t>, fornisce </a:t>
            </a:r>
            <a:r>
              <a:rPr lang="it-IT" dirty="0">
                <a:solidFill>
                  <a:schemeClr val="bg1"/>
                </a:solidFill>
              </a:rPr>
              <a:t>un insieme flessibile di funzionalità per </a:t>
            </a:r>
            <a:r>
              <a:rPr lang="it-IT" dirty="0" smtClean="0">
                <a:solidFill>
                  <a:schemeClr val="bg1"/>
                </a:solidFill>
              </a:rPr>
              <a:t>rappresentare </a:t>
            </a:r>
            <a:r>
              <a:rPr lang="it-IT" dirty="0">
                <a:solidFill>
                  <a:schemeClr val="bg1"/>
                </a:solidFill>
              </a:rPr>
              <a:t>il cambiamento climatico e il suo rapporto con </a:t>
            </a:r>
            <a:r>
              <a:rPr lang="it-IT" dirty="0" smtClean="0">
                <a:solidFill>
                  <a:schemeClr val="bg1"/>
                </a:solidFill>
              </a:rPr>
              <a:t>i bacini idrografici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41044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Specifiche hardware e software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software funziona con un sistema operativo Windows 2000, XP,ME o versioni recenti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Occupa uno spazio su disco fisso di 112MB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Per il funzionamento è necessaria la connessione a internet per scaricare i dati della regione che si vuole </a:t>
            </a:r>
            <a:r>
              <a:rPr lang="it-IT" dirty="0" err="1" smtClean="0">
                <a:solidFill>
                  <a:schemeClr val="bg1"/>
                </a:solidFill>
              </a:rPr>
              <a:t>anallizzare</a:t>
            </a:r>
            <a:r>
              <a:rPr lang="it-IT" dirty="0" smtClean="0">
                <a:solidFill>
                  <a:schemeClr val="bg1"/>
                </a:solidFill>
              </a:rPr>
              <a:t> dall’apposito </a:t>
            </a:r>
            <a:r>
              <a:rPr lang="it-IT" dirty="0" err="1" smtClean="0">
                <a:solidFill>
                  <a:schemeClr val="bg1"/>
                </a:solidFill>
              </a:rPr>
              <a:t>Tool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Giudizio riguardo l’</a:t>
            </a:r>
            <a:r>
              <a:rPr lang="it-IT" dirty="0" err="1" smtClean="0">
                <a:solidFill>
                  <a:schemeClr val="bg1"/>
                </a:solidFill>
              </a:rPr>
              <a:t>utillizzo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software richiede molte conoscenze specifiche sull’utilizzo dei modelli che lo compongono. Non può quindi essere usato da chiunque, ma solo da specialisti nel settore ambientale,  o dopo aver imparato l’utilizzo grazie all’eserciziario teorico  e pratico del modello presente al </a:t>
            </a:r>
            <a:r>
              <a:rPr lang="it-IT" dirty="0" err="1" smtClean="0">
                <a:solidFill>
                  <a:schemeClr val="bg1"/>
                </a:solidFill>
              </a:rPr>
              <a:t>sito:</a:t>
            </a:r>
            <a:r>
              <a:rPr lang="it-IT" dirty="0" err="1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it-IT" dirty="0" smtClean="0">
                <a:solidFill>
                  <a:schemeClr val="bg1"/>
                </a:solidFill>
                <a:hlinkClick r:id="rId2"/>
              </a:rPr>
              <a:t>://water.epa.gov/</a:t>
            </a:r>
            <a:r>
              <a:rPr lang="it-IT" dirty="0" err="1" smtClean="0">
                <a:solidFill>
                  <a:schemeClr val="bg1"/>
                </a:solidFill>
                <a:hlinkClick r:id="rId2"/>
              </a:rPr>
              <a:t>scitech</a:t>
            </a:r>
            <a:r>
              <a:rPr lang="it-IT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it-IT" dirty="0" err="1" smtClean="0">
                <a:solidFill>
                  <a:schemeClr val="bg1"/>
                </a:solidFill>
                <a:hlinkClick r:id="rId2"/>
              </a:rPr>
              <a:t>datait</a:t>
            </a:r>
            <a:r>
              <a:rPr lang="it-IT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it-IT" dirty="0" err="1" smtClean="0">
                <a:solidFill>
                  <a:schemeClr val="bg1"/>
                </a:solidFill>
                <a:hlinkClick r:id="rId2"/>
              </a:rPr>
              <a:t>models</a:t>
            </a:r>
            <a:r>
              <a:rPr lang="it-IT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it-IT" dirty="0" err="1" smtClean="0">
                <a:solidFill>
                  <a:schemeClr val="bg1"/>
                </a:solidFill>
                <a:hlinkClick r:id="rId2"/>
              </a:rPr>
              <a:t>basins</a:t>
            </a:r>
            <a:r>
              <a:rPr lang="it-IT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it-IT" dirty="0" err="1" smtClean="0">
                <a:solidFill>
                  <a:schemeClr val="bg1"/>
                </a:solidFill>
                <a:hlinkClick r:id="rId2"/>
              </a:rPr>
              <a:t>training.cfm</a:t>
            </a:r>
            <a:r>
              <a:rPr lang="it-IT" dirty="0" smtClean="0">
                <a:solidFill>
                  <a:schemeClr val="bg1"/>
                </a:solidFill>
              </a:rPr>
              <a:t>; inoltre è presente installando il programma un tutorial che spiega i procedimenti in  maniera chiara e comprensibile</a:t>
            </a:r>
          </a:p>
          <a:p>
            <a:pPr marL="0" indent="0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Presenta grande disponibilità di opzioni nella fase di inserimento e analisi dei dati, e differenti rappresentazioni degli output in modo particolareggiato a seconda delle esigenze e degli scopi di utilizzo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486</Words>
  <Application>Microsoft Office PowerPoint</Application>
  <PresentationFormat>Presentazione su schermo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BASINS 4.0:</vt:lpstr>
      <vt:lpstr>Scopo e finalità del programma</vt:lpstr>
      <vt:lpstr>Ente autore sito</vt:lpstr>
      <vt:lpstr>DATI</vt:lpstr>
      <vt:lpstr>Presentazione standard di PowerPoint</vt:lpstr>
      <vt:lpstr>Presentazione standard di PowerPoint</vt:lpstr>
      <vt:lpstr>Presentazione standard di PowerPoint</vt:lpstr>
      <vt:lpstr>Specifiche hardware e software</vt:lpstr>
      <vt:lpstr>Giudizio riguardo l’utillizzo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BASINS 4.0:</dc:title>
  <dc:creator>user01</dc:creator>
  <cp:lastModifiedBy>Giorgio Guariso</cp:lastModifiedBy>
  <cp:revision>29</cp:revision>
  <dcterms:created xsi:type="dcterms:W3CDTF">2013-05-31T17:51:50Z</dcterms:created>
  <dcterms:modified xsi:type="dcterms:W3CDTF">2013-07-02T13:16:17Z</dcterms:modified>
</cp:coreProperties>
</file>