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sldIdLst>
    <p:sldId id="256" r:id="rId2"/>
    <p:sldId id="265" r:id="rId3"/>
    <p:sldId id="259" r:id="rId4"/>
    <p:sldId id="257" r:id="rId5"/>
    <p:sldId id="258" r:id="rId6"/>
    <p:sldId id="263" r:id="rId7"/>
    <p:sldId id="260" r:id="rId8"/>
    <p:sldId id="261" r:id="rId9"/>
    <p:sldId id="262"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27"/>
    <p:restoredTop sz="94595"/>
  </p:normalViewPr>
  <p:slideViewPr>
    <p:cSldViewPr snapToGrid="0" snapToObjects="1">
      <p:cViewPr>
        <p:scale>
          <a:sx n="76" d="100"/>
          <a:sy n="76" d="100"/>
        </p:scale>
        <p:origin x="-1085"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it-IT" smtClean="0"/>
              <a:t>Fare clic per modificare stile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smtClean="0"/>
              <a:pPr/>
              <a:t>3/15/2018</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it-IT" smtClean="0"/>
              <a:t>Fare clic per modificare stile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gli stili del testo dello schema</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it-IT" smtClean="0"/>
              <a:t>Fare clic per modificare stile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it-IT" smtClean="0"/>
              <a:t>Fare clic per modificare gli stili del testo dello schema</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it-IT" smtClean="0"/>
              <a:t>Fare clic per modificare stile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it-IT" smtClean="0"/>
              <a:t>Fare clic per modificare gli stili del testo dello schema</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it-IT" smtClean="0"/>
              <a:t>Fare clic per modificare stile</a:t>
            </a:r>
            <a:endParaRPr lang="en-US" dirty="0"/>
          </a:p>
        </p:txBody>
      </p:sp>
      <p:sp>
        <p:nvSpPr>
          <p:cNvPr id="3" name="Content Placeholder 2"/>
          <p:cNvSpPr>
            <a:spLocks noGrp="1"/>
          </p:cNvSpPr>
          <p:nvPr>
            <p:ph idx="1"/>
          </p:nvPr>
        </p:nvSpPr>
        <p:spPr/>
        <p:txBody>
          <a:bodyPr anchor="ct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it-IT" smtClean="0"/>
              <a:t>Fare clic per modificare stile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it-IT" smtClean="0"/>
              <a:t>Fare clic per modificare stile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it-IT" smtClean="0"/>
              <a:t>Fare clic per modificare stile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it-IT" smtClean="0"/>
              <a:t>Fare clic per modificare stile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it-IT" smtClean="0"/>
              <a:t>Fare clic per modificare stile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3/15/2018</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a:t>
            </a:fld>
            <a:endParaRPr lang="en-US"/>
          </a:p>
        </p:txBody>
      </p:sp>
    </p:spTree>
    <p:extLst>
      <p:ext uri="{BB962C8B-B14F-4D97-AF65-F5344CB8AC3E}">
        <p14:creationId xmlns:p14="http://schemas.microsoft.com/office/powerpoint/2010/main" val="79771490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gri4cast.jrc.ec.europa.eu/DataPortal/Index.aspx?o=s" TargetMode="External"/><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hyperlink" Target="http://www.cassandralab.com/component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ioma.jrc.ec.europa.eu/tutorials/BioMA_Spatial_Tutorial.pdf" TargetMode="External"/><Relationship Id="rId2" Type="http://schemas.openxmlformats.org/officeDocument/2006/relationships/hyperlink" Target="http://bioma.jrc.ec.europa.eu/gstarted.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56596" y="674348"/>
            <a:ext cx="2978729" cy="1106850"/>
          </a:xfrm>
          <a:prstGeom prst="rect">
            <a:avLst/>
          </a:prstGeom>
          <a:effectLst>
            <a:glow>
              <a:schemeClr val="accent1">
                <a:alpha val="40000"/>
              </a:schemeClr>
            </a:glow>
          </a:effectLst>
        </p:spPr>
      </p:pic>
      <p:sp>
        <p:nvSpPr>
          <p:cNvPr id="5" name="CasellaDiTesto 4"/>
          <p:cNvSpPr txBox="1"/>
          <p:nvPr/>
        </p:nvSpPr>
        <p:spPr>
          <a:xfrm>
            <a:off x="0" y="2559051"/>
            <a:ext cx="9144000" cy="1107996"/>
          </a:xfrm>
          <a:prstGeom prst="rect">
            <a:avLst/>
          </a:prstGeom>
          <a:noFill/>
        </p:spPr>
        <p:txBody>
          <a:bodyPr wrap="square" rtlCol="0">
            <a:spAutoFit/>
          </a:bodyPr>
          <a:lstStyle/>
          <a:p>
            <a:pPr algn="ctr"/>
            <a:r>
              <a:rPr lang="it-IT" sz="6600" dirty="0" err="1"/>
              <a:t>BioMa</a:t>
            </a:r>
            <a:r>
              <a:rPr lang="it-IT" sz="6600" dirty="0"/>
              <a:t> Framework</a:t>
            </a:r>
          </a:p>
        </p:txBody>
      </p:sp>
      <p:pic>
        <p:nvPicPr>
          <p:cNvPr id="6" name="Immagine 5"/>
          <p:cNvPicPr>
            <a:picLocks noChangeAspect="1"/>
          </p:cNvPicPr>
          <p:nvPr/>
        </p:nvPicPr>
        <p:blipFill>
          <a:blip r:embed="rId3"/>
          <a:stretch>
            <a:fillRect/>
          </a:stretch>
        </p:blipFill>
        <p:spPr>
          <a:xfrm>
            <a:off x="6470651" y="190761"/>
            <a:ext cx="2508249" cy="1735358"/>
          </a:xfrm>
          <a:prstGeom prst="rect">
            <a:avLst/>
          </a:prstGeom>
        </p:spPr>
      </p:pic>
      <p:sp>
        <p:nvSpPr>
          <p:cNvPr id="7" name="CasellaDiTesto 6"/>
          <p:cNvSpPr txBox="1"/>
          <p:nvPr/>
        </p:nvSpPr>
        <p:spPr>
          <a:xfrm>
            <a:off x="0" y="3549771"/>
            <a:ext cx="9144000" cy="646331"/>
          </a:xfrm>
          <a:prstGeom prst="rect">
            <a:avLst/>
          </a:prstGeom>
          <a:noFill/>
        </p:spPr>
        <p:txBody>
          <a:bodyPr wrap="square" rtlCol="0">
            <a:spAutoFit/>
          </a:bodyPr>
          <a:lstStyle/>
          <a:p>
            <a:pPr algn="ctr"/>
            <a:r>
              <a:rPr lang="it-IT" dirty="0"/>
              <a:t>Piattaforma estendibile per diversi </a:t>
            </a:r>
            <a:r>
              <a:rPr lang="it-IT" dirty="0" smtClean="0"/>
              <a:t>modelli biofisici</a:t>
            </a:r>
            <a:r>
              <a:rPr lang="it-IT" dirty="0"/>
              <a:t>.</a:t>
            </a:r>
          </a:p>
          <a:p>
            <a:pPr algn="ctr"/>
            <a:r>
              <a:rPr lang="it-IT" dirty="0"/>
              <a:t>Esempio applicato: </a:t>
            </a:r>
            <a:r>
              <a:rPr lang="it-IT" b="1" dirty="0"/>
              <a:t>WARM</a:t>
            </a:r>
            <a:r>
              <a:rPr lang="it-IT" dirty="0"/>
              <a:t> per la coltivazione del riso</a:t>
            </a:r>
          </a:p>
        </p:txBody>
      </p:sp>
      <p:sp>
        <p:nvSpPr>
          <p:cNvPr id="8" name="Rettangolo 7"/>
          <p:cNvSpPr/>
          <p:nvPr/>
        </p:nvSpPr>
        <p:spPr>
          <a:xfrm>
            <a:off x="0" y="5587837"/>
            <a:ext cx="9144000" cy="553998"/>
          </a:xfrm>
          <a:prstGeom prst="rect">
            <a:avLst/>
          </a:prstGeom>
        </p:spPr>
        <p:txBody>
          <a:bodyPr wrap="square">
            <a:spAutoFit/>
          </a:bodyPr>
          <a:lstStyle/>
          <a:p>
            <a:pPr algn="ctr"/>
            <a:r>
              <a:rPr lang="de-DE" sz="1500">
                <a:latin typeface="TimesNewRomanPSMT" charset="0"/>
              </a:rPr>
              <a:t>© </a:t>
            </a:r>
            <a:r>
              <a:rPr lang="de-DE" sz="1500">
                <a:latin typeface="Calibri" charset="0"/>
              </a:rPr>
              <a:t>European Union, 1995‐2015</a:t>
            </a:r>
            <a:br>
              <a:rPr lang="de-DE" sz="1500">
                <a:latin typeface="Calibri" charset="0"/>
              </a:rPr>
            </a:br>
            <a:endParaRPr lang="de-DE" sz="1500"/>
          </a:p>
        </p:txBody>
      </p:sp>
      <p:sp>
        <p:nvSpPr>
          <p:cNvPr id="2" name="CasellaDiTesto 1"/>
          <p:cNvSpPr txBox="1"/>
          <p:nvPr/>
        </p:nvSpPr>
        <p:spPr>
          <a:xfrm>
            <a:off x="0" y="4586826"/>
            <a:ext cx="9144000" cy="646331"/>
          </a:xfrm>
          <a:prstGeom prst="rect">
            <a:avLst/>
          </a:prstGeom>
          <a:noFill/>
        </p:spPr>
        <p:txBody>
          <a:bodyPr wrap="square" rtlCol="0">
            <a:spAutoFit/>
          </a:bodyPr>
          <a:lstStyle/>
          <a:p>
            <a:pPr algn="ctr"/>
            <a:r>
              <a:rPr lang="it-IT" dirty="0" smtClean="0"/>
              <a:t>Pierluigi Palma </a:t>
            </a:r>
          </a:p>
          <a:p>
            <a:pPr algn="ctr"/>
            <a:r>
              <a:rPr lang="it-IT" dirty="0" err="1" smtClean="0"/>
              <a:t>Mat</a:t>
            </a:r>
            <a:r>
              <a:rPr lang="it-IT" dirty="0" smtClean="0"/>
              <a:t>: 835873</a:t>
            </a:r>
            <a:endParaRPr lang="it-IT" dirty="0"/>
          </a:p>
        </p:txBody>
      </p:sp>
    </p:spTree>
    <p:extLst>
      <p:ext uri="{BB962C8B-B14F-4D97-AF65-F5344CB8AC3E}">
        <p14:creationId xmlns:p14="http://schemas.microsoft.com/office/powerpoint/2010/main" val="446796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 y="556683"/>
            <a:ext cx="9143999" cy="584775"/>
          </a:xfrm>
          <a:prstGeom prst="rect">
            <a:avLst/>
          </a:prstGeom>
          <a:noFill/>
        </p:spPr>
        <p:txBody>
          <a:bodyPr wrap="square" rtlCol="0">
            <a:spAutoFit/>
          </a:bodyPr>
          <a:lstStyle/>
          <a:p>
            <a:pPr algn="ctr"/>
            <a:r>
              <a:rPr lang="it-IT" sz="3200" b="1"/>
              <a:t>Conclusioni</a:t>
            </a:r>
          </a:p>
        </p:txBody>
      </p:sp>
      <p:sp>
        <p:nvSpPr>
          <p:cNvPr id="3" name="CasellaDiTesto 2"/>
          <p:cNvSpPr txBox="1"/>
          <p:nvPr/>
        </p:nvSpPr>
        <p:spPr>
          <a:xfrm>
            <a:off x="1100667" y="1657349"/>
            <a:ext cx="6959600" cy="4154984"/>
          </a:xfrm>
          <a:prstGeom prst="rect">
            <a:avLst/>
          </a:prstGeom>
          <a:noFill/>
        </p:spPr>
        <p:txBody>
          <a:bodyPr wrap="square" rtlCol="0">
            <a:spAutoFit/>
          </a:bodyPr>
          <a:lstStyle/>
          <a:p>
            <a:pPr marL="214308" indent="-214308">
              <a:buFont typeface="Arial" charset="0"/>
              <a:buChar char="•"/>
            </a:pPr>
            <a:r>
              <a:rPr lang="it-IT" sz="2200" dirty="0" err="1"/>
              <a:t>BioMa</a:t>
            </a:r>
            <a:r>
              <a:rPr lang="it-IT" sz="2200" dirty="0"/>
              <a:t> è un software che nella sua totalità non è di facile utilizzo, ma avendo a diposizione innumerevoli librerie precompilate è di facile uso anche per i meno esperti </a:t>
            </a:r>
          </a:p>
          <a:p>
            <a:pPr marL="214308" indent="-214308">
              <a:buFont typeface="Arial" charset="0"/>
              <a:buChar char="•"/>
            </a:pPr>
            <a:r>
              <a:rPr lang="it-IT" sz="2200" dirty="0"/>
              <a:t>La piattaforma risulta essere molto utile per avere sotto controllo le diverse colture agricole, e in base ai dati  (o alle svariate problematiche) inseriti tra gli input è possibile compiere interventi mirati con fine di ottimizzare la produzione nel complesso</a:t>
            </a:r>
          </a:p>
          <a:p>
            <a:pPr marL="214308" indent="-214308">
              <a:buFont typeface="Arial" charset="0"/>
              <a:buChar char="•"/>
            </a:pPr>
            <a:r>
              <a:rPr lang="it-IT" sz="2200" dirty="0" smtClean="0"/>
              <a:t>Il modello WARM analizzato è di facile utilizzo, anche grazie alle guide fornite. Restituisce la quantità di biomassa totale nelle piantagioni di riso tenendo conto di tutti i fattori che possono limitarne </a:t>
            </a:r>
            <a:r>
              <a:rPr lang="it-IT" sz="2200" smtClean="0"/>
              <a:t>la crescita. </a:t>
            </a:r>
            <a:endParaRPr lang="it-IT" sz="2200" dirty="0"/>
          </a:p>
        </p:txBody>
      </p:sp>
    </p:spTree>
    <p:extLst>
      <p:ext uri="{BB962C8B-B14F-4D97-AF65-F5344CB8AC3E}">
        <p14:creationId xmlns:p14="http://schemas.microsoft.com/office/powerpoint/2010/main" val="1750276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51" y="857250"/>
            <a:ext cx="7730290" cy="5143500"/>
          </a:xfrm>
          <a:prstGeom prst="rect">
            <a:avLst/>
          </a:prstGeom>
        </p:spPr>
      </p:pic>
      <p:cxnSp>
        <p:nvCxnSpPr>
          <p:cNvPr id="6" name="Connettore 2 5"/>
          <p:cNvCxnSpPr/>
          <p:nvPr/>
        </p:nvCxnSpPr>
        <p:spPr>
          <a:xfrm flipV="1">
            <a:off x="1371600" y="1898652"/>
            <a:ext cx="984250" cy="6095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Anello 7"/>
          <p:cNvSpPr/>
          <p:nvPr/>
        </p:nvSpPr>
        <p:spPr>
          <a:xfrm>
            <a:off x="508001" y="857251"/>
            <a:ext cx="7939840" cy="1149350"/>
          </a:xfrm>
          <a:prstGeom prst="donu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solidFill>
                <a:schemeClr val="tx1"/>
              </a:solidFill>
            </a:endParaRPr>
          </a:p>
        </p:txBody>
      </p:sp>
      <p:sp>
        <p:nvSpPr>
          <p:cNvPr id="10" name="CasellaDiTesto 9"/>
          <p:cNvSpPr txBox="1"/>
          <p:nvPr/>
        </p:nvSpPr>
        <p:spPr>
          <a:xfrm>
            <a:off x="816674" y="2495551"/>
            <a:ext cx="696024" cy="369332"/>
          </a:xfrm>
          <a:prstGeom prst="rect">
            <a:avLst/>
          </a:prstGeom>
          <a:noFill/>
        </p:spPr>
        <p:txBody>
          <a:bodyPr wrap="none" rtlCol="0">
            <a:spAutoFit/>
          </a:bodyPr>
          <a:lstStyle/>
          <a:p>
            <a:r>
              <a:rPr lang="it-IT" b="1" dirty="0" smtClean="0">
                <a:solidFill>
                  <a:srgbClr val="FF0000"/>
                </a:solidFill>
              </a:rPr>
              <a:t>Input</a:t>
            </a:r>
            <a:endParaRPr lang="it-IT" b="1" dirty="0">
              <a:solidFill>
                <a:srgbClr val="FF0000"/>
              </a:solidFill>
            </a:endParaRPr>
          </a:p>
        </p:txBody>
      </p:sp>
      <p:sp>
        <p:nvSpPr>
          <p:cNvPr id="11" name="Anello 10"/>
          <p:cNvSpPr/>
          <p:nvPr/>
        </p:nvSpPr>
        <p:spPr>
          <a:xfrm>
            <a:off x="1371601" y="4832350"/>
            <a:ext cx="6883400" cy="1054100"/>
          </a:xfrm>
          <a:prstGeom prst="donu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solidFill>
                <a:schemeClr val="tx1"/>
              </a:solidFill>
            </a:endParaRPr>
          </a:p>
        </p:txBody>
      </p:sp>
      <p:cxnSp>
        <p:nvCxnSpPr>
          <p:cNvPr id="13" name="Connettore 2 12"/>
          <p:cNvCxnSpPr/>
          <p:nvPr/>
        </p:nvCxnSpPr>
        <p:spPr>
          <a:xfrm>
            <a:off x="1066800" y="3997150"/>
            <a:ext cx="1612900" cy="936800"/>
          </a:xfrm>
          <a:prstGeom prst="straightConnector1">
            <a:avLst/>
          </a:prstGeom>
          <a:ln>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722720" y="3650903"/>
            <a:ext cx="870751" cy="369332"/>
          </a:xfrm>
          <a:prstGeom prst="rect">
            <a:avLst/>
          </a:prstGeom>
          <a:noFill/>
        </p:spPr>
        <p:txBody>
          <a:bodyPr wrap="none" rtlCol="0">
            <a:spAutoFit/>
          </a:bodyPr>
          <a:lstStyle/>
          <a:p>
            <a:r>
              <a:rPr lang="it-IT" b="1" dirty="0">
                <a:solidFill>
                  <a:srgbClr val="FF0000"/>
                </a:solidFill>
              </a:rPr>
              <a:t>Output</a:t>
            </a:r>
          </a:p>
        </p:txBody>
      </p:sp>
      <p:sp>
        <p:nvSpPr>
          <p:cNvPr id="2" name="CasellaDiTesto 1"/>
          <p:cNvSpPr txBox="1"/>
          <p:nvPr/>
        </p:nvSpPr>
        <p:spPr>
          <a:xfrm>
            <a:off x="-1" y="220133"/>
            <a:ext cx="9144001" cy="369332"/>
          </a:xfrm>
          <a:prstGeom prst="rect">
            <a:avLst/>
          </a:prstGeom>
          <a:noFill/>
        </p:spPr>
        <p:txBody>
          <a:bodyPr wrap="square" rtlCol="0">
            <a:spAutoFit/>
          </a:bodyPr>
          <a:lstStyle/>
          <a:p>
            <a:pPr algn="ctr"/>
            <a:r>
              <a:rPr lang="it-IT" dirty="0" smtClean="0"/>
              <a:t>Funzionamento del </a:t>
            </a:r>
            <a:r>
              <a:rPr lang="it-IT" dirty="0" err="1" smtClean="0"/>
              <a:t>BioMa</a:t>
            </a:r>
            <a:endParaRPr lang="it-IT" dirty="0"/>
          </a:p>
        </p:txBody>
      </p:sp>
    </p:spTree>
    <p:extLst>
      <p:ext uri="{BB962C8B-B14F-4D97-AF65-F5344CB8AC3E}">
        <p14:creationId xmlns:p14="http://schemas.microsoft.com/office/powerpoint/2010/main" val="170971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179319" y="857250"/>
            <a:ext cx="6979920" cy="5143500"/>
          </a:xfrm>
          <a:prstGeom prst="rect">
            <a:avLst/>
          </a:prstGeom>
        </p:spPr>
      </p:pic>
      <p:cxnSp>
        <p:nvCxnSpPr>
          <p:cNvPr id="11" name="Connettore 2 10"/>
          <p:cNvCxnSpPr/>
          <p:nvPr/>
        </p:nvCxnSpPr>
        <p:spPr>
          <a:xfrm>
            <a:off x="2603500" y="4103370"/>
            <a:ext cx="853441" cy="1127760"/>
          </a:xfrm>
          <a:prstGeom prst="straightConnector1">
            <a:avLst/>
          </a:prstGeom>
          <a:ln w="38100">
            <a:tailEnd type="triangle"/>
          </a:ln>
        </p:spPr>
        <p:style>
          <a:lnRef idx="2">
            <a:schemeClr val="accent6"/>
          </a:lnRef>
          <a:fillRef idx="0">
            <a:schemeClr val="accent6"/>
          </a:fillRef>
          <a:effectRef idx="1">
            <a:schemeClr val="accent6"/>
          </a:effectRef>
          <a:fontRef idx="minor">
            <a:schemeClr val="tx1"/>
          </a:fontRef>
        </p:style>
      </p:cxnSp>
      <p:sp>
        <p:nvSpPr>
          <p:cNvPr id="13" name="CasellaDiTesto 12"/>
          <p:cNvSpPr txBox="1"/>
          <p:nvPr/>
        </p:nvSpPr>
        <p:spPr>
          <a:xfrm>
            <a:off x="2179321" y="3826371"/>
            <a:ext cx="790601" cy="300082"/>
          </a:xfrm>
          <a:prstGeom prst="rect">
            <a:avLst/>
          </a:prstGeom>
          <a:noFill/>
        </p:spPr>
        <p:txBody>
          <a:bodyPr wrap="none" rtlCol="0">
            <a:spAutoFit/>
          </a:bodyPr>
          <a:lstStyle/>
          <a:p>
            <a:r>
              <a:rPr lang="it-IT" sz="1350" b="1">
                <a:solidFill>
                  <a:schemeClr val="bg1"/>
                </a:solidFill>
              </a:rPr>
              <a:t>OUTPUT</a:t>
            </a:r>
          </a:p>
        </p:txBody>
      </p:sp>
      <p:sp>
        <p:nvSpPr>
          <p:cNvPr id="15" name="CasellaDiTesto 14"/>
          <p:cNvSpPr txBox="1"/>
          <p:nvPr/>
        </p:nvSpPr>
        <p:spPr>
          <a:xfrm>
            <a:off x="-55547" y="645438"/>
            <a:ext cx="2179319" cy="5632311"/>
          </a:xfrm>
          <a:prstGeom prst="rect">
            <a:avLst/>
          </a:prstGeom>
          <a:noFill/>
        </p:spPr>
        <p:txBody>
          <a:bodyPr wrap="square" rtlCol="0">
            <a:spAutoFit/>
          </a:bodyPr>
          <a:lstStyle/>
          <a:p>
            <a:r>
              <a:rPr lang="it-IT" dirty="0"/>
              <a:t>Le diverse librerie dei vari casi di studio, utili per far girare la piattaforma si possono trovare:</a:t>
            </a:r>
          </a:p>
          <a:p>
            <a:pPr marL="257168" indent="-257168">
              <a:buFont typeface="+mj-lt"/>
              <a:buAutoNum type="arabicPeriod"/>
            </a:pPr>
            <a:r>
              <a:rPr lang="it-IT" dirty="0">
                <a:hlinkClick r:id="rId3"/>
              </a:rPr>
              <a:t>http://agri4cast.jrc.ec.europa.eu/DataPortal/Index.aspx?o=s</a:t>
            </a:r>
            <a:endParaRPr lang="it-IT" dirty="0"/>
          </a:p>
          <a:p>
            <a:pPr marL="257168" indent="-257168">
              <a:buFont typeface="+mj-lt"/>
              <a:buAutoNum type="arabicPeriod"/>
            </a:pPr>
            <a:endParaRPr lang="it-IT" dirty="0"/>
          </a:p>
          <a:p>
            <a:pPr marL="257168" indent="-257168">
              <a:buFont typeface="+mj-lt"/>
              <a:buAutoNum type="arabicPeriod"/>
            </a:pPr>
            <a:r>
              <a:rPr lang="it-IT" dirty="0">
                <a:hlinkClick r:id="rId4"/>
              </a:rPr>
              <a:t>http://www.cassandralab.com/components</a:t>
            </a:r>
            <a:r>
              <a:rPr lang="it-IT" dirty="0"/>
              <a:t>        </a:t>
            </a:r>
            <a:r>
              <a:rPr lang="it-IT" dirty="0" smtClean="0"/>
              <a:t>     dell</a:t>
            </a:r>
            <a:r>
              <a:rPr lang="it-IT" dirty="0"/>
              <a:t>’ università degli studi   di Milano</a:t>
            </a:r>
          </a:p>
          <a:p>
            <a:pPr marL="257168" indent="-257168">
              <a:buFont typeface="+mj-lt"/>
              <a:buAutoNum type="arabicPeriod"/>
            </a:pPr>
            <a:endParaRPr lang="it-IT" dirty="0"/>
          </a:p>
          <a:p>
            <a:pPr marL="257168" indent="-257168">
              <a:buFont typeface="+mj-lt"/>
              <a:buAutoNum type="arabicPeriod"/>
            </a:pPr>
            <a:r>
              <a:rPr lang="it-IT" dirty="0"/>
              <a:t>http://</a:t>
            </a:r>
            <a:r>
              <a:rPr lang="it-IT" dirty="0" err="1"/>
              <a:t>components.biomamodelling.org</a:t>
            </a:r>
            <a:r>
              <a:rPr lang="it-IT" dirty="0"/>
              <a:t>/</a:t>
            </a:r>
          </a:p>
        </p:txBody>
      </p:sp>
    </p:spTree>
    <p:extLst>
      <p:ext uri="{BB962C8B-B14F-4D97-AF65-F5344CB8AC3E}">
        <p14:creationId xmlns:p14="http://schemas.microsoft.com/office/powerpoint/2010/main" val="1222581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8537" y="678235"/>
            <a:ext cx="8139511" cy="3048784"/>
          </a:xfrm>
        </p:spPr>
        <p:txBody>
          <a:bodyPr>
            <a:noAutofit/>
          </a:bodyPr>
          <a:lstStyle/>
          <a:p>
            <a:pPr>
              <a:buClr>
                <a:srgbClr val="FF0000"/>
              </a:buClr>
              <a:buFont typeface="Arial" charset="0"/>
              <a:buChar char="•"/>
            </a:pPr>
            <a:r>
              <a:rPr lang="it-IT" sz="2000" dirty="0" err="1"/>
              <a:t>BioMa</a:t>
            </a:r>
            <a:r>
              <a:rPr lang="it-IT" sz="2000" dirty="0"/>
              <a:t> è un software progettato da </a:t>
            </a:r>
            <a:r>
              <a:rPr lang="it-IT" sz="2000" dirty="0" err="1"/>
              <a:t>Euopean</a:t>
            </a:r>
            <a:r>
              <a:rPr lang="it-IT" sz="2000" dirty="0"/>
              <a:t> </a:t>
            </a:r>
            <a:r>
              <a:rPr lang="it-IT" sz="2000" dirty="0" err="1"/>
              <a:t>Commision</a:t>
            </a:r>
            <a:endParaRPr lang="it-IT" sz="2000" dirty="0"/>
          </a:p>
          <a:p>
            <a:pPr>
              <a:buClr>
                <a:srgbClr val="FF0000"/>
              </a:buClr>
              <a:buFont typeface="Arial" charset="0"/>
              <a:buChar char="•"/>
            </a:pPr>
            <a:r>
              <a:rPr lang="it-IT" sz="2000" dirty="0" err="1"/>
              <a:t>BioMA</a:t>
            </a:r>
            <a:r>
              <a:rPr lang="it-IT" sz="2000" dirty="0"/>
              <a:t> (Applicazioni modello biofisico) è una piattaforma estensibile per l'esecuzione di modelli biofisici in unità spaziali generiche. Si basa su unità concettuali discrete, codificate in componenti software</a:t>
            </a:r>
          </a:p>
          <a:p>
            <a:pPr>
              <a:buClr>
                <a:schemeClr val="accent6"/>
              </a:buClr>
              <a:buFont typeface="Arial" charset="0"/>
              <a:buChar char="•"/>
            </a:pPr>
            <a:r>
              <a:rPr lang="it-IT" sz="2000" dirty="0"/>
              <a:t>Le soluzioni di modellazione </a:t>
            </a:r>
            <a:r>
              <a:rPr lang="it-IT" sz="2000" dirty="0" err="1"/>
              <a:t>BioMA</a:t>
            </a:r>
            <a:r>
              <a:rPr lang="it-IT" sz="2000" dirty="0"/>
              <a:t> possono essere modelli statici (in un singolo intervallo) o dinamici (con dipendenza temporale),che utilizzano ingressi definiti spazialmente</a:t>
            </a:r>
          </a:p>
        </p:txBody>
      </p:sp>
      <p:sp>
        <p:nvSpPr>
          <p:cNvPr id="4" name="CasellaDiTesto 3"/>
          <p:cNvSpPr txBox="1"/>
          <p:nvPr/>
        </p:nvSpPr>
        <p:spPr>
          <a:xfrm>
            <a:off x="-7380" y="424320"/>
            <a:ext cx="9144000" cy="507831"/>
          </a:xfrm>
          <a:prstGeom prst="rect">
            <a:avLst/>
          </a:prstGeom>
          <a:noFill/>
        </p:spPr>
        <p:txBody>
          <a:bodyPr wrap="square" rtlCol="0">
            <a:spAutoFit/>
          </a:bodyPr>
          <a:lstStyle/>
          <a:p>
            <a:pPr algn="ctr"/>
            <a:r>
              <a:rPr lang="it-IT" sz="2700" b="1" dirty="0" smtClean="0"/>
              <a:t>Cos’è  </a:t>
            </a:r>
            <a:r>
              <a:rPr lang="it-IT" sz="2700" b="1" dirty="0" err="1"/>
              <a:t>BioMa</a:t>
            </a:r>
            <a:endParaRPr lang="it-IT" sz="2700" b="1" dirty="0"/>
          </a:p>
        </p:txBody>
      </p:sp>
      <p:pic>
        <p:nvPicPr>
          <p:cNvPr id="7" name="Immagine 6"/>
          <p:cNvPicPr>
            <a:picLocks noChangeAspect="1"/>
          </p:cNvPicPr>
          <p:nvPr/>
        </p:nvPicPr>
        <p:blipFill>
          <a:blip r:embed="rId2"/>
          <a:stretch>
            <a:fillRect/>
          </a:stretch>
        </p:blipFill>
        <p:spPr>
          <a:xfrm>
            <a:off x="4541595" y="3411869"/>
            <a:ext cx="4595025" cy="2588881"/>
          </a:xfrm>
          <a:prstGeom prst="rect">
            <a:avLst/>
          </a:prstGeom>
        </p:spPr>
      </p:pic>
      <p:sp>
        <p:nvSpPr>
          <p:cNvPr id="8" name="CasellaDiTesto 7"/>
          <p:cNvSpPr txBox="1"/>
          <p:nvPr/>
        </p:nvSpPr>
        <p:spPr>
          <a:xfrm>
            <a:off x="118537" y="3411869"/>
            <a:ext cx="4521199" cy="3477875"/>
          </a:xfrm>
          <a:prstGeom prst="rect">
            <a:avLst/>
          </a:prstGeom>
          <a:noFill/>
        </p:spPr>
        <p:txBody>
          <a:bodyPr wrap="square" rtlCol="0">
            <a:spAutoFit/>
          </a:bodyPr>
          <a:lstStyle/>
          <a:p>
            <a:pPr marL="214308" indent="-214308">
              <a:buClr>
                <a:srgbClr val="FF0000"/>
              </a:buClr>
              <a:buFont typeface="Arial" charset="0"/>
              <a:buChar char="•"/>
            </a:pPr>
            <a:r>
              <a:rPr lang="it-IT" sz="2000" dirty="0" err="1"/>
              <a:t>BioMa</a:t>
            </a:r>
            <a:r>
              <a:rPr lang="it-IT" sz="2000" dirty="0"/>
              <a:t> è una piattaforma in grado di eseguire diversi modelli biofisici per </a:t>
            </a:r>
            <a:r>
              <a:rPr lang="it-IT" sz="2000" b="1" dirty="0" smtClean="0"/>
              <a:t>l’agricoltura</a:t>
            </a:r>
            <a:r>
              <a:rPr lang="it-IT" sz="2000" dirty="0" smtClean="0"/>
              <a:t>, e le diverse colture.</a:t>
            </a:r>
            <a:endParaRPr lang="it-IT" sz="2000" dirty="0"/>
          </a:p>
          <a:p>
            <a:pPr marL="214308" indent="-214308">
              <a:buClr>
                <a:srgbClr val="FF0000"/>
              </a:buClr>
              <a:buFont typeface="Arial" charset="0"/>
              <a:buChar char="•"/>
            </a:pPr>
            <a:r>
              <a:rPr lang="it-IT" sz="2000" dirty="0"/>
              <a:t>Può essere utilizzato per modellizzare le coltivazioni inserendo come dati </a:t>
            </a:r>
            <a:r>
              <a:rPr lang="it-IT" sz="2000" dirty="0" smtClean="0"/>
              <a:t>input </a:t>
            </a:r>
            <a:r>
              <a:rPr lang="it-IT" sz="2000" dirty="0"/>
              <a:t>le condizioni metereologiche, condizioni del terreno, </a:t>
            </a:r>
            <a:r>
              <a:rPr lang="it-IT" sz="2000" dirty="0" smtClean="0"/>
              <a:t>malattie</a:t>
            </a:r>
            <a:r>
              <a:rPr lang="it-IT" sz="2000" dirty="0"/>
              <a:t>, ecc. restituendo come output stime delle produzioni, </a:t>
            </a:r>
            <a:r>
              <a:rPr lang="it-IT" sz="2000" dirty="0" smtClean="0"/>
              <a:t>fabbisogno </a:t>
            </a:r>
            <a:r>
              <a:rPr lang="it-IT" sz="2000" dirty="0"/>
              <a:t>di acqua, parassiti </a:t>
            </a:r>
          </a:p>
          <a:p>
            <a:pPr marL="214308" indent="-214308">
              <a:buClr>
                <a:srgbClr val="FF0000"/>
              </a:buClr>
              <a:buFont typeface="Arial" charset="0"/>
              <a:buChar char="•"/>
            </a:pPr>
            <a:endParaRPr lang="it-IT" sz="2000" dirty="0"/>
          </a:p>
        </p:txBody>
      </p:sp>
    </p:spTree>
    <p:extLst>
      <p:ext uri="{BB962C8B-B14F-4D97-AF65-F5344CB8AC3E}">
        <p14:creationId xmlns:p14="http://schemas.microsoft.com/office/powerpoint/2010/main" val="1925208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 y="1737360"/>
            <a:ext cx="9143999" cy="4009390"/>
          </a:xfrm>
        </p:spPr>
        <p:txBody>
          <a:bodyPr>
            <a:noAutofit/>
          </a:bodyPr>
          <a:lstStyle/>
          <a:p>
            <a:pPr>
              <a:buClr>
                <a:srgbClr val="FF0000"/>
              </a:buClr>
              <a:buSzPct val="150000"/>
              <a:buFont typeface="Arial" charset="0"/>
              <a:buChar char="•"/>
            </a:pPr>
            <a:r>
              <a:rPr lang="it-IT" sz="2000" dirty="0"/>
              <a:t>WARM (Water Accounting Rice Model) è un esempio semplice </a:t>
            </a:r>
            <a:r>
              <a:rPr lang="it-IT" sz="2000" dirty="0" smtClean="0"/>
              <a:t>che </a:t>
            </a:r>
            <a:r>
              <a:rPr lang="it-IT" sz="2000" dirty="0" err="1" smtClean="0"/>
              <a:t>puo</a:t>
            </a:r>
            <a:r>
              <a:rPr lang="it-IT" sz="2000" dirty="0" smtClean="0"/>
              <a:t> essere implementato nella piattaforma </a:t>
            </a:r>
            <a:r>
              <a:rPr lang="it-IT" sz="2000" dirty="0" err="1" smtClean="0"/>
              <a:t>BioMa</a:t>
            </a:r>
            <a:endParaRPr lang="it-IT" sz="2000" dirty="0" smtClean="0"/>
          </a:p>
          <a:p>
            <a:pPr>
              <a:buClr>
                <a:srgbClr val="FF0000"/>
              </a:buClr>
              <a:buSzPct val="150000"/>
              <a:buFont typeface="Arial" charset="0"/>
              <a:buChar char="•"/>
            </a:pPr>
            <a:r>
              <a:rPr lang="it-IT" sz="2000" dirty="0" smtClean="0"/>
              <a:t>E</a:t>
            </a:r>
            <a:r>
              <a:rPr lang="it-IT" sz="2000" dirty="0"/>
              <a:t>’ utilizzato in modo operativo in AGRI4CAST per il monitoraggio della crescita del riso e previsione del rendimento, tenendo conto di tutti i processi di crescita</a:t>
            </a:r>
          </a:p>
          <a:p>
            <a:pPr>
              <a:buClr>
                <a:srgbClr val="FF0000"/>
              </a:buClr>
              <a:buSzPct val="150000"/>
              <a:buFont typeface="Arial" charset="0"/>
              <a:buChar char="•"/>
            </a:pPr>
            <a:r>
              <a:rPr lang="it-IT" sz="2000" dirty="0"/>
              <a:t>Il modello restituisce come output la quantità di </a:t>
            </a:r>
            <a:r>
              <a:rPr lang="it-IT" sz="2000" b="1" u="sng" dirty="0"/>
              <a:t>biomassa</a:t>
            </a:r>
            <a:r>
              <a:rPr lang="it-IT" sz="2000" dirty="0"/>
              <a:t> prodotta nei vari periodi dell’anno</a:t>
            </a:r>
          </a:p>
          <a:p>
            <a:pPr>
              <a:buClr>
                <a:srgbClr val="FF0000"/>
              </a:buClr>
              <a:buSzPct val="150000"/>
              <a:buFont typeface="Arial" charset="0"/>
              <a:buChar char="•"/>
            </a:pPr>
            <a:r>
              <a:rPr lang="it-IT" sz="2000" dirty="0"/>
              <a:t>Il programma può essere installato su sistemi Windows e Linux</a:t>
            </a:r>
          </a:p>
          <a:p>
            <a:pPr>
              <a:buClr>
                <a:srgbClr val="FF0000"/>
              </a:buClr>
              <a:buSzPct val="150000"/>
              <a:buFont typeface="Arial" charset="0"/>
              <a:buChar char="•"/>
            </a:pPr>
            <a:r>
              <a:rPr lang="it-IT" sz="2000" dirty="0"/>
              <a:t>Il software, compreso la piattaforma </a:t>
            </a:r>
            <a:r>
              <a:rPr lang="it-IT" sz="2000" dirty="0" err="1"/>
              <a:t>BioMa</a:t>
            </a:r>
            <a:r>
              <a:rPr lang="it-IT" sz="2000" dirty="0"/>
              <a:t>, è scaricabile sul sito dell’</a:t>
            </a:r>
            <a:r>
              <a:rPr lang="it-IT" sz="2000" dirty="0" err="1"/>
              <a:t>European</a:t>
            </a:r>
            <a:r>
              <a:rPr lang="it-IT" sz="2000" dirty="0"/>
              <a:t> </a:t>
            </a:r>
            <a:r>
              <a:rPr lang="it-IT" sz="2000" dirty="0" err="1"/>
              <a:t>Commision</a:t>
            </a:r>
            <a:r>
              <a:rPr lang="it-IT" sz="2000" dirty="0"/>
              <a:t> (</a:t>
            </a:r>
            <a:r>
              <a:rPr lang="it-IT" sz="2000" dirty="0">
                <a:hlinkClick r:id="rId2"/>
              </a:rPr>
              <a:t>http://bioma.jrc.ec.europa.eu/gstarted.htm</a:t>
            </a:r>
            <a:r>
              <a:rPr lang="it-IT" sz="2000" dirty="0"/>
              <a:t> ), mentre la guida completa: (</a:t>
            </a:r>
            <a:r>
              <a:rPr lang="it-IT" sz="2000" dirty="0">
                <a:hlinkClick r:id="rId3"/>
              </a:rPr>
              <a:t>http://bioma.jrc.ec.europa.eu/tutorials/BioMA_Spatial_Tutorial.pdf</a:t>
            </a:r>
            <a:r>
              <a:rPr lang="it-IT" sz="2000" dirty="0"/>
              <a:t> )</a:t>
            </a:r>
          </a:p>
          <a:p>
            <a:pPr>
              <a:buClr>
                <a:srgbClr val="FF0000"/>
              </a:buClr>
              <a:buSzPct val="150000"/>
              <a:buFont typeface="Arial" charset="0"/>
              <a:buChar char="•"/>
            </a:pPr>
            <a:r>
              <a:rPr lang="it-IT" sz="2000" dirty="0"/>
              <a:t>Per scaricare i file è necessario iscriversi al sito, in seguito si installa il ‘’</a:t>
            </a:r>
            <a:r>
              <a:rPr lang="it-IT" sz="2000" dirty="0" err="1"/>
              <a:t>BioMa</a:t>
            </a:r>
            <a:r>
              <a:rPr lang="it-IT" sz="2000" dirty="0"/>
              <a:t> </a:t>
            </a:r>
            <a:r>
              <a:rPr lang="it-IT" sz="2000" dirty="0" err="1"/>
              <a:t>Spatial</a:t>
            </a:r>
            <a:r>
              <a:rPr lang="it-IT" sz="2000" dirty="0"/>
              <a:t> Tutorial’’ contenente 3 file</a:t>
            </a:r>
          </a:p>
          <a:p>
            <a:pPr>
              <a:buClr>
                <a:srgbClr val="FF0000"/>
              </a:buClr>
              <a:buSzPct val="150000"/>
              <a:buFont typeface="Arial" charset="0"/>
              <a:buChar char="•"/>
            </a:pPr>
            <a:endParaRPr lang="it-IT" sz="2000" dirty="0"/>
          </a:p>
        </p:txBody>
      </p:sp>
      <p:sp>
        <p:nvSpPr>
          <p:cNvPr id="5" name="CasellaDiTesto 4"/>
          <p:cNvSpPr txBox="1"/>
          <p:nvPr/>
        </p:nvSpPr>
        <p:spPr>
          <a:xfrm>
            <a:off x="3" y="516891"/>
            <a:ext cx="9144000" cy="646331"/>
          </a:xfrm>
          <a:prstGeom prst="rect">
            <a:avLst/>
          </a:prstGeom>
          <a:noFill/>
        </p:spPr>
        <p:txBody>
          <a:bodyPr wrap="square" rtlCol="0">
            <a:spAutoFit/>
          </a:bodyPr>
          <a:lstStyle/>
          <a:p>
            <a:pPr algn="ctr"/>
            <a:r>
              <a:rPr lang="it-IT" sz="2700" b="1"/>
              <a:t>Esempio di utilizzo della piattaforma </a:t>
            </a:r>
            <a:r>
              <a:rPr lang="it-IT" sz="2700" b="1" dirty="0" err="1"/>
              <a:t>BioMa</a:t>
            </a:r>
            <a:r>
              <a:rPr lang="it-IT" sz="2700" b="1" dirty="0"/>
              <a:t>: il modello WARM</a:t>
            </a:r>
          </a:p>
          <a:p>
            <a:pPr algn="ctr"/>
            <a:r>
              <a:rPr lang="it-IT" sz="900" b="1" dirty="0"/>
              <a:t>(il modello WARM è implementato all’interno della piattaforma </a:t>
            </a:r>
            <a:r>
              <a:rPr lang="it-IT" sz="900" b="1" dirty="0" err="1"/>
              <a:t>BioMa</a:t>
            </a:r>
            <a:r>
              <a:rPr lang="it-IT" sz="900" b="1" dirty="0"/>
              <a:t>)</a:t>
            </a:r>
          </a:p>
        </p:txBody>
      </p:sp>
    </p:spTree>
    <p:extLst>
      <p:ext uri="{BB962C8B-B14F-4D97-AF65-F5344CB8AC3E}">
        <p14:creationId xmlns:p14="http://schemas.microsoft.com/office/powerpoint/2010/main" val="1875446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45066" y="1193245"/>
            <a:ext cx="7653867" cy="4708981"/>
          </a:xfrm>
          <a:prstGeom prst="rect">
            <a:avLst/>
          </a:prstGeom>
          <a:noFill/>
          <a:effectLst>
            <a:glow rad="127000">
              <a:srgbClr val="FF0000"/>
            </a:glow>
          </a:effectLst>
        </p:spPr>
        <p:txBody>
          <a:bodyPr wrap="square" rtlCol="0">
            <a:spAutoFit/>
          </a:bodyPr>
          <a:lstStyle/>
          <a:p>
            <a:pPr>
              <a:buClr>
                <a:srgbClr val="FF0000"/>
              </a:buClr>
            </a:pPr>
            <a:r>
              <a:rPr lang="it-IT" sz="2000" dirty="0"/>
              <a:t>In questa simulazione sono stati utilizzati i dati relativi </a:t>
            </a:r>
            <a:r>
              <a:rPr lang="is-IS" sz="2000" dirty="0"/>
              <a:t>a</a:t>
            </a:r>
            <a:r>
              <a:rPr lang="is-IS" sz="2000" dirty="0" smtClean="0"/>
              <a:t> </a:t>
            </a:r>
            <a:r>
              <a:rPr lang="is-IS" sz="2000" dirty="0"/>
              <a:t>una cella di 25 km nella zona della Lombardia </a:t>
            </a:r>
            <a:r>
              <a:rPr lang="is-IS" sz="2000" dirty="0" smtClean="0"/>
              <a:t>indentificata tramite il codice </a:t>
            </a:r>
            <a:r>
              <a:rPr lang="is-IS" sz="2000" dirty="0"/>
              <a:t>’’</a:t>
            </a:r>
            <a:r>
              <a:rPr lang="is-IS" sz="2000" b="1" dirty="0"/>
              <a:t>76110</a:t>
            </a:r>
            <a:r>
              <a:rPr lang="is-IS" sz="2000" dirty="0" smtClean="0"/>
              <a:t>’’, in riferimento all’anno 2010 </a:t>
            </a:r>
            <a:r>
              <a:rPr lang="is-IS" sz="2000" dirty="0"/>
              <a:t>.</a:t>
            </a:r>
            <a:r>
              <a:rPr lang="it-IT" sz="2000" dirty="0"/>
              <a:t> </a:t>
            </a:r>
          </a:p>
          <a:p>
            <a:pPr>
              <a:buClr>
                <a:srgbClr val="FF0000"/>
              </a:buClr>
            </a:pPr>
            <a:endParaRPr lang="it-IT" sz="2000" dirty="0"/>
          </a:p>
          <a:p>
            <a:pPr algn="ctr">
              <a:buClr>
                <a:srgbClr val="FF0000"/>
              </a:buClr>
            </a:pPr>
            <a:r>
              <a:rPr lang="it-IT" sz="2000" dirty="0"/>
              <a:t>I dati da inserire (</a:t>
            </a:r>
            <a:r>
              <a:rPr lang="it-IT" sz="2000" b="1" dirty="0" smtClean="0"/>
              <a:t>input</a:t>
            </a:r>
            <a:r>
              <a:rPr lang="it-IT" sz="2000" dirty="0"/>
              <a:t>) nel modello con cadenza giornaliera, sono:</a:t>
            </a:r>
          </a:p>
          <a:p>
            <a:pPr marL="214308" indent="-214308">
              <a:buClr>
                <a:srgbClr val="FF0000"/>
              </a:buClr>
              <a:buFont typeface="Arial" charset="0"/>
              <a:buChar char="•"/>
            </a:pPr>
            <a:r>
              <a:rPr lang="it-IT" sz="2000" dirty="0"/>
              <a:t>Temperatura massima e minima </a:t>
            </a:r>
          </a:p>
          <a:p>
            <a:pPr marL="214308" indent="-214308">
              <a:buClr>
                <a:srgbClr val="FF0000"/>
              </a:buClr>
              <a:buFont typeface="Arial" charset="0"/>
              <a:buChar char="•"/>
            </a:pPr>
            <a:r>
              <a:rPr lang="it-IT" sz="2000" dirty="0"/>
              <a:t>Pressione di vapore</a:t>
            </a:r>
          </a:p>
          <a:p>
            <a:pPr marL="214308" indent="-214308">
              <a:buClr>
                <a:srgbClr val="FF0000"/>
              </a:buClr>
              <a:buFont typeface="Arial" charset="0"/>
              <a:buChar char="•"/>
            </a:pPr>
            <a:r>
              <a:rPr lang="it-IT" sz="2000" dirty="0"/>
              <a:t>Velocità del vento</a:t>
            </a:r>
          </a:p>
          <a:p>
            <a:pPr marL="214308" indent="-214308">
              <a:buClr>
                <a:srgbClr val="FF0000"/>
              </a:buClr>
              <a:buFont typeface="Arial" charset="0"/>
              <a:buChar char="•"/>
            </a:pPr>
            <a:r>
              <a:rPr lang="it-IT" sz="2000" dirty="0"/>
              <a:t>Precipitazioni</a:t>
            </a:r>
          </a:p>
          <a:p>
            <a:pPr marL="214308" indent="-214308">
              <a:buClr>
                <a:srgbClr val="FF0000"/>
              </a:buClr>
              <a:buFont typeface="Arial" charset="0"/>
              <a:buChar char="•"/>
            </a:pPr>
            <a:r>
              <a:rPr lang="it-IT" sz="2000" dirty="0"/>
              <a:t>Le temperature corrette con il fattore di esposizione solare vengono standardizzate assumendo valori da 0.00 a 4.00. Lo 0 corrisponde al periodo della semina il valore 4 corrisponde al periodo della fioritura</a:t>
            </a:r>
          </a:p>
          <a:p>
            <a:pPr marL="214308" indent="-214308">
              <a:buClr>
                <a:srgbClr val="FF0000"/>
              </a:buClr>
              <a:buFont typeface="Arial" charset="0"/>
              <a:buChar char="•"/>
            </a:pPr>
            <a:r>
              <a:rPr lang="it-IT" sz="2000" dirty="0"/>
              <a:t>Radiazione solari </a:t>
            </a:r>
          </a:p>
          <a:p>
            <a:pPr marL="214308" indent="-214308">
              <a:buClr>
                <a:srgbClr val="FF0000"/>
              </a:buClr>
              <a:buFont typeface="Arial" charset="0"/>
              <a:buChar char="•"/>
            </a:pPr>
            <a:r>
              <a:rPr lang="it-IT" sz="2000" dirty="0"/>
              <a:t>Deposito neve </a:t>
            </a:r>
          </a:p>
          <a:p>
            <a:pPr marL="214308" indent="-214308">
              <a:buFont typeface="Arial" charset="0"/>
              <a:buChar char="•"/>
            </a:pPr>
            <a:endParaRPr lang="it-IT" sz="2000" dirty="0"/>
          </a:p>
        </p:txBody>
      </p:sp>
      <p:sp>
        <p:nvSpPr>
          <p:cNvPr id="7" name="CasellaDiTesto 6"/>
          <p:cNvSpPr txBox="1"/>
          <p:nvPr/>
        </p:nvSpPr>
        <p:spPr>
          <a:xfrm>
            <a:off x="0" y="353485"/>
            <a:ext cx="9055100" cy="584775"/>
          </a:xfrm>
          <a:prstGeom prst="rect">
            <a:avLst/>
          </a:prstGeom>
          <a:noFill/>
        </p:spPr>
        <p:txBody>
          <a:bodyPr wrap="square" rtlCol="0">
            <a:spAutoFit/>
          </a:bodyPr>
          <a:lstStyle/>
          <a:p>
            <a:pPr algn="ctr"/>
            <a:r>
              <a:rPr lang="it-IT" sz="3200" b="1" dirty="0" smtClean="0"/>
              <a:t>Dati del modello</a:t>
            </a:r>
            <a:endParaRPr lang="it-IT" sz="3200" b="1" dirty="0"/>
          </a:p>
        </p:txBody>
      </p:sp>
    </p:spTree>
    <p:extLst>
      <p:ext uri="{BB962C8B-B14F-4D97-AF65-F5344CB8AC3E}">
        <p14:creationId xmlns:p14="http://schemas.microsoft.com/office/powerpoint/2010/main" val="66757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2">
            <a:extLst>
              <a:ext uri="{28A0092B-C50C-407E-A947-70E740481C1C}">
                <a14:useLocalDpi xmlns:a14="http://schemas.microsoft.com/office/drawing/2010/main" val="0"/>
              </a:ext>
            </a:extLst>
          </a:blip>
          <a:srcRect t="-1" b="5855"/>
          <a:stretch/>
        </p:blipFill>
        <p:spPr>
          <a:xfrm>
            <a:off x="2815167" y="1406892"/>
            <a:ext cx="6328833" cy="3839418"/>
          </a:xfrm>
        </p:spPr>
      </p:pic>
      <p:sp>
        <p:nvSpPr>
          <p:cNvPr id="5" name="CasellaDiTesto 4"/>
          <p:cNvSpPr txBox="1"/>
          <p:nvPr/>
        </p:nvSpPr>
        <p:spPr>
          <a:xfrm>
            <a:off x="4104364" y="57415"/>
            <a:ext cx="4904484" cy="584775"/>
          </a:xfrm>
          <a:prstGeom prst="rect">
            <a:avLst/>
          </a:prstGeom>
          <a:noFill/>
        </p:spPr>
        <p:txBody>
          <a:bodyPr wrap="none" rtlCol="0">
            <a:spAutoFit/>
          </a:bodyPr>
          <a:lstStyle/>
          <a:p>
            <a:r>
              <a:rPr lang="it-IT" sz="3200" b="1"/>
              <a:t>Schermata iniziale di </a:t>
            </a:r>
            <a:r>
              <a:rPr lang="it-IT" sz="3200" b="1" dirty="0" err="1"/>
              <a:t>BioMa</a:t>
            </a:r>
            <a:endParaRPr lang="it-IT" sz="3200" b="1" dirty="0"/>
          </a:p>
        </p:txBody>
      </p:sp>
      <p:sp>
        <p:nvSpPr>
          <p:cNvPr id="15" name="CasellaDiTesto 14"/>
          <p:cNvSpPr txBox="1"/>
          <p:nvPr/>
        </p:nvSpPr>
        <p:spPr>
          <a:xfrm>
            <a:off x="19196" y="57415"/>
            <a:ext cx="2757871" cy="2800767"/>
          </a:xfrm>
          <a:prstGeom prst="rect">
            <a:avLst/>
          </a:prstGeom>
          <a:noFill/>
          <a:ln>
            <a:solidFill>
              <a:srgbClr val="FF0000"/>
            </a:solidFill>
          </a:ln>
        </p:spPr>
        <p:txBody>
          <a:bodyPr wrap="square" rtlCol="0">
            <a:spAutoFit/>
          </a:bodyPr>
          <a:lstStyle/>
          <a:p>
            <a:r>
              <a:rPr lang="it-IT" sz="1600" dirty="0"/>
              <a:t>1)  </a:t>
            </a:r>
            <a:r>
              <a:rPr lang="it-IT" sz="1600" dirty="0" err="1"/>
              <a:t>Settings</a:t>
            </a:r>
            <a:r>
              <a:rPr lang="it-IT" sz="1600" dirty="0"/>
              <a:t> &gt; Libraries management and </a:t>
            </a:r>
            <a:r>
              <a:rPr lang="it-IT" sz="1600" dirty="0" err="1"/>
              <a:t>regional</a:t>
            </a:r>
            <a:r>
              <a:rPr lang="it-IT" sz="1600" dirty="0"/>
              <a:t> </a:t>
            </a:r>
            <a:r>
              <a:rPr lang="it-IT" sz="1600" dirty="0" err="1"/>
              <a:t>settings</a:t>
            </a:r>
            <a:r>
              <a:rPr lang="it-IT" sz="1600" dirty="0"/>
              <a:t>. </a:t>
            </a:r>
          </a:p>
          <a:p>
            <a:r>
              <a:rPr lang="it-IT" sz="1600" dirty="0"/>
              <a:t>2)  Click </a:t>
            </a:r>
            <a:r>
              <a:rPr lang="it-IT" sz="1600" dirty="0" err="1"/>
              <a:t>Choose</a:t>
            </a:r>
            <a:r>
              <a:rPr lang="it-IT" sz="1600" dirty="0"/>
              <a:t> a package to </a:t>
            </a:r>
            <a:r>
              <a:rPr lang="it-IT" sz="1600" dirty="0" err="1"/>
              <a:t>deploy</a:t>
            </a:r>
            <a:r>
              <a:rPr lang="it-IT" sz="1600" dirty="0"/>
              <a:t>. </a:t>
            </a:r>
          </a:p>
          <a:p>
            <a:r>
              <a:rPr lang="it-IT" sz="1600" dirty="0" smtClean="0"/>
              <a:t>3) </a:t>
            </a:r>
            <a:r>
              <a:rPr lang="it-IT" sz="1600" dirty="0"/>
              <a:t> </a:t>
            </a:r>
            <a:r>
              <a:rPr lang="it-IT" sz="1600" dirty="0" err="1"/>
              <a:t>Browse</a:t>
            </a:r>
            <a:r>
              <a:rPr lang="it-IT" sz="1600" dirty="0"/>
              <a:t> to locate the </a:t>
            </a:r>
            <a:r>
              <a:rPr lang="it-IT" sz="1600" dirty="0" err="1"/>
              <a:t>WarmPackage.bpkg</a:t>
            </a:r>
            <a:r>
              <a:rPr lang="it-IT" sz="1600" dirty="0"/>
              <a:t> </a:t>
            </a:r>
            <a:r>
              <a:rPr lang="it-IT" sz="1600"/>
              <a:t>file </a:t>
            </a:r>
            <a:r>
              <a:rPr lang="it-IT" sz="1600" smtClean="0"/>
              <a:t>scaricato </a:t>
            </a:r>
            <a:r>
              <a:rPr lang="it-IT" sz="1600" dirty="0"/>
              <a:t>precedentemente e click Open. </a:t>
            </a:r>
          </a:p>
          <a:p>
            <a:r>
              <a:rPr lang="it-IT" sz="1600" dirty="0" smtClean="0"/>
              <a:t>4) </a:t>
            </a:r>
            <a:r>
              <a:rPr lang="it-IT" sz="1600" dirty="0"/>
              <a:t> </a:t>
            </a:r>
            <a:r>
              <a:rPr lang="it-IT" sz="1600" dirty="0" err="1"/>
              <a:t>Check</a:t>
            </a:r>
            <a:r>
              <a:rPr lang="it-IT" sz="1600" dirty="0"/>
              <a:t> </a:t>
            </a:r>
            <a:r>
              <a:rPr lang="it-IT" sz="1600" dirty="0" err="1"/>
              <a:t>Deploy</a:t>
            </a:r>
            <a:r>
              <a:rPr lang="it-IT" sz="1600" dirty="0"/>
              <a:t> </a:t>
            </a:r>
            <a:r>
              <a:rPr lang="it-IT" sz="1600" dirty="0" err="1"/>
              <a:t>as</a:t>
            </a:r>
            <a:r>
              <a:rPr lang="it-IT" sz="1600" dirty="0"/>
              <a:t> </a:t>
            </a:r>
            <a:r>
              <a:rPr lang="it-IT" sz="1600" dirty="0" err="1"/>
              <a:t>modeling</a:t>
            </a:r>
            <a:r>
              <a:rPr lang="it-IT" sz="1600" dirty="0"/>
              <a:t> </a:t>
            </a:r>
            <a:r>
              <a:rPr lang="it-IT" sz="1600" dirty="0" err="1"/>
              <a:t>solution</a:t>
            </a:r>
            <a:r>
              <a:rPr lang="it-IT" sz="1600" dirty="0"/>
              <a:t>, </a:t>
            </a:r>
            <a:r>
              <a:rPr lang="it-IT" sz="1600" dirty="0" err="1"/>
              <a:t>then</a:t>
            </a:r>
            <a:r>
              <a:rPr lang="it-IT" sz="1600" dirty="0"/>
              <a:t> click </a:t>
            </a:r>
            <a:r>
              <a:rPr lang="it-IT" sz="1600" dirty="0" err="1"/>
              <a:t>Deploy</a:t>
            </a:r>
            <a:r>
              <a:rPr lang="it-IT" sz="1600" dirty="0"/>
              <a:t>. </a:t>
            </a:r>
          </a:p>
        </p:txBody>
      </p:sp>
      <p:sp>
        <p:nvSpPr>
          <p:cNvPr id="16" name="CasellaDiTesto 15"/>
          <p:cNvSpPr txBox="1"/>
          <p:nvPr/>
        </p:nvSpPr>
        <p:spPr>
          <a:xfrm>
            <a:off x="23403" y="2870485"/>
            <a:ext cx="2753664" cy="2308324"/>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1600" dirty="0">
                <a:solidFill>
                  <a:schemeClr val="tx1"/>
                </a:solidFill>
              </a:rPr>
              <a:t>1) </a:t>
            </a:r>
            <a:r>
              <a:rPr lang="it-IT" sz="1600" dirty="0" err="1">
                <a:solidFill>
                  <a:schemeClr val="tx1"/>
                </a:solidFill>
              </a:rPr>
              <a:t>Settings</a:t>
            </a:r>
            <a:r>
              <a:rPr lang="it-IT" sz="1600" dirty="0">
                <a:solidFill>
                  <a:schemeClr val="tx1"/>
                </a:solidFill>
              </a:rPr>
              <a:t> &gt; Libraries management and </a:t>
            </a:r>
            <a:r>
              <a:rPr lang="it-IT" sz="1600" dirty="0" err="1">
                <a:solidFill>
                  <a:schemeClr val="tx1"/>
                </a:solidFill>
              </a:rPr>
              <a:t>regional</a:t>
            </a:r>
            <a:r>
              <a:rPr lang="it-IT" sz="1600" dirty="0">
                <a:solidFill>
                  <a:schemeClr val="tx1"/>
                </a:solidFill>
              </a:rPr>
              <a:t> </a:t>
            </a:r>
            <a:r>
              <a:rPr lang="it-IT" sz="1600" dirty="0" err="1">
                <a:solidFill>
                  <a:schemeClr val="tx1"/>
                </a:solidFill>
              </a:rPr>
              <a:t>settings</a:t>
            </a:r>
            <a:r>
              <a:rPr lang="it-IT" sz="1600" dirty="0">
                <a:solidFill>
                  <a:schemeClr val="tx1"/>
                </a:solidFill>
              </a:rPr>
              <a:t>. </a:t>
            </a:r>
          </a:p>
          <a:p>
            <a:r>
              <a:rPr lang="it-IT" sz="1600" dirty="0">
                <a:solidFill>
                  <a:schemeClr val="tx1"/>
                </a:solidFill>
              </a:rPr>
              <a:t>2) click </a:t>
            </a:r>
            <a:r>
              <a:rPr lang="it-IT" sz="1600" dirty="0" err="1">
                <a:solidFill>
                  <a:schemeClr val="tx1"/>
                </a:solidFill>
              </a:rPr>
              <a:t>Add</a:t>
            </a:r>
            <a:r>
              <a:rPr lang="it-IT" sz="1600" dirty="0">
                <a:solidFill>
                  <a:schemeClr val="tx1"/>
                </a:solidFill>
              </a:rPr>
              <a:t>. </a:t>
            </a:r>
          </a:p>
          <a:p>
            <a:r>
              <a:rPr lang="it-IT" sz="1600" dirty="0">
                <a:solidFill>
                  <a:schemeClr val="tx1"/>
                </a:solidFill>
              </a:rPr>
              <a:t>3) seleziona il file  (e.g., </a:t>
            </a:r>
            <a:r>
              <a:rPr lang="it-IT" sz="1600" dirty="0" err="1">
                <a:solidFill>
                  <a:schemeClr val="tx1"/>
                </a:solidFill>
              </a:rPr>
              <a:t>Bioma_Tutorial.brs</a:t>
            </a:r>
            <a:r>
              <a:rPr lang="it-IT" sz="1600" dirty="0">
                <a:solidFill>
                  <a:schemeClr val="tx1"/>
                </a:solidFill>
              </a:rPr>
              <a:t>) scaricato</a:t>
            </a:r>
          </a:p>
          <a:p>
            <a:r>
              <a:rPr lang="it-IT" sz="1600" dirty="0">
                <a:solidFill>
                  <a:schemeClr val="tx1"/>
                </a:solidFill>
              </a:rPr>
              <a:t>from the </a:t>
            </a:r>
            <a:r>
              <a:rPr lang="it-IT" sz="1600" dirty="0" err="1">
                <a:solidFill>
                  <a:schemeClr val="tx1"/>
                </a:solidFill>
              </a:rPr>
              <a:t>BioMA</a:t>
            </a:r>
            <a:r>
              <a:rPr lang="it-IT" sz="1600" dirty="0">
                <a:solidFill>
                  <a:schemeClr val="tx1"/>
                </a:solidFill>
              </a:rPr>
              <a:t> Portal and click Open. </a:t>
            </a:r>
          </a:p>
          <a:p>
            <a:r>
              <a:rPr lang="it-IT" sz="1600" dirty="0">
                <a:solidFill>
                  <a:schemeClr val="tx1"/>
                </a:solidFill>
              </a:rPr>
              <a:t>4) Click Ok </a:t>
            </a:r>
          </a:p>
        </p:txBody>
      </p:sp>
      <p:sp>
        <p:nvSpPr>
          <p:cNvPr id="18" name="CasellaDiTesto 17"/>
          <p:cNvSpPr txBox="1"/>
          <p:nvPr/>
        </p:nvSpPr>
        <p:spPr>
          <a:xfrm>
            <a:off x="0" y="5214183"/>
            <a:ext cx="9137529" cy="1815882"/>
          </a:xfrm>
          <a:prstGeom prst="rect">
            <a:avLst/>
          </a:prstGeom>
          <a:noFill/>
          <a:ln>
            <a:noFill/>
          </a:ln>
        </p:spPr>
        <p:txBody>
          <a:bodyPr wrap="square" rtlCol="0">
            <a:spAutoFit/>
          </a:bodyPr>
          <a:lstStyle/>
          <a:p>
            <a:r>
              <a:rPr lang="it-IT" sz="1600" b="1" dirty="0"/>
              <a:t>1 )</a:t>
            </a:r>
            <a:r>
              <a:rPr lang="it-IT" sz="1600" b="1" dirty="0" err="1"/>
              <a:t>Settings</a:t>
            </a:r>
            <a:r>
              <a:rPr lang="it-IT" sz="1600" b="1" dirty="0"/>
              <a:t> &gt; Libraries </a:t>
            </a:r>
            <a:endParaRPr lang="it-IT" sz="1600" dirty="0"/>
          </a:p>
          <a:p>
            <a:r>
              <a:rPr lang="it-IT" sz="1600" b="1" dirty="0"/>
              <a:t>management and </a:t>
            </a:r>
            <a:r>
              <a:rPr lang="it-IT" sz="1600" b="1" dirty="0" err="1"/>
              <a:t>regional</a:t>
            </a:r>
            <a:r>
              <a:rPr lang="it-IT" sz="1600" b="1" dirty="0"/>
              <a:t> </a:t>
            </a:r>
            <a:r>
              <a:rPr lang="it-IT" sz="1600" b="1" dirty="0" err="1"/>
              <a:t>settings</a:t>
            </a:r>
            <a:r>
              <a:rPr lang="it-IT" sz="1600" dirty="0"/>
              <a:t>. </a:t>
            </a:r>
          </a:p>
          <a:p>
            <a:r>
              <a:rPr lang="it-IT" sz="1600" b="1" dirty="0"/>
              <a:t>2)  </a:t>
            </a:r>
            <a:r>
              <a:rPr lang="it-IT" sz="1600" dirty="0"/>
              <a:t>Click the </a:t>
            </a:r>
            <a:r>
              <a:rPr lang="it-IT" sz="1600" b="1" dirty="0" err="1"/>
              <a:t>Choose</a:t>
            </a:r>
            <a:r>
              <a:rPr lang="it-IT" sz="1600" b="1" dirty="0"/>
              <a:t> a </a:t>
            </a:r>
            <a:r>
              <a:rPr lang="it-IT" sz="1600" b="1" dirty="0" err="1"/>
              <a:t>library</a:t>
            </a:r>
            <a:r>
              <a:rPr lang="it-IT" sz="1600" b="1" dirty="0"/>
              <a:t> to </a:t>
            </a:r>
            <a:r>
              <a:rPr lang="it-IT" sz="1600" b="1" dirty="0" err="1"/>
              <a:t>deploy</a:t>
            </a:r>
            <a:r>
              <a:rPr lang="it-IT" sz="1600" b="1" dirty="0"/>
              <a:t> </a:t>
            </a:r>
            <a:r>
              <a:rPr lang="it-IT" sz="1600" dirty="0" err="1"/>
              <a:t>button</a:t>
            </a:r>
            <a:r>
              <a:rPr lang="it-IT" sz="1600" dirty="0"/>
              <a:t>. </a:t>
            </a:r>
          </a:p>
          <a:p>
            <a:r>
              <a:rPr lang="it-IT" sz="1600" b="1" dirty="0"/>
              <a:t>3)  </a:t>
            </a:r>
            <a:r>
              <a:rPr lang="it-IT" sz="1600" dirty="0" err="1"/>
              <a:t>Browse</a:t>
            </a:r>
            <a:r>
              <a:rPr lang="it-IT" sz="1600" dirty="0"/>
              <a:t> to locate the </a:t>
            </a:r>
            <a:r>
              <a:rPr lang="it-IT" sz="1600" b="1" dirty="0" err="1"/>
              <a:t>EC.JRC.MARS.SimulationControl.CompositionLayerLibrary.dll</a:t>
            </a:r>
            <a:r>
              <a:rPr lang="it-IT" sz="1600" b="1" dirty="0"/>
              <a:t> </a:t>
            </a:r>
            <a:r>
              <a:rPr lang="it-IT" sz="1600" dirty="0"/>
              <a:t>file </a:t>
            </a:r>
            <a:r>
              <a:rPr lang="it-IT" sz="1600" dirty="0" err="1"/>
              <a:t>that</a:t>
            </a:r>
            <a:r>
              <a:rPr lang="it-IT" sz="1600" dirty="0"/>
              <a:t> </a:t>
            </a:r>
            <a:r>
              <a:rPr lang="it-IT" sz="1600" dirty="0" err="1"/>
              <a:t>is</a:t>
            </a:r>
            <a:r>
              <a:rPr lang="it-IT" sz="1600" dirty="0"/>
              <a:t> </a:t>
            </a:r>
            <a:r>
              <a:rPr lang="it-IT" sz="1600" dirty="0" err="1"/>
              <a:t>located</a:t>
            </a:r>
            <a:r>
              <a:rPr lang="it-IT" sz="1600" dirty="0"/>
              <a:t> in the </a:t>
            </a:r>
            <a:r>
              <a:rPr lang="it-IT" sz="1600" dirty="0" err="1"/>
              <a:t>BioMA</a:t>
            </a:r>
            <a:r>
              <a:rPr lang="it-IT" sz="1600" dirty="0"/>
              <a:t> </a:t>
            </a:r>
            <a:r>
              <a:rPr lang="it-IT" sz="1600" dirty="0" err="1"/>
              <a:t>Spatial</a:t>
            </a:r>
            <a:r>
              <a:rPr lang="it-IT" sz="1600" dirty="0"/>
              <a:t> </a:t>
            </a:r>
            <a:r>
              <a:rPr lang="it-IT" sz="1600" dirty="0" err="1"/>
              <a:t>installation</a:t>
            </a:r>
            <a:r>
              <a:rPr lang="it-IT" sz="1600" dirty="0"/>
              <a:t> directory (</a:t>
            </a:r>
            <a:r>
              <a:rPr lang="it-IT" sz="1600" dirty="0" err="1"/>
              <a:t>usually</a:t>
            </a:r>
            <a:r>
              <a:rPr lang="it-IT" sz="1600" dirty="0"/>
              <a:t>, C:\Program </a:t>
            </a:r>
            <a:r>
              <a:rPr lang="it-IT" sz="1600" dirty="0" err="1"/>
              <a:t>Files</a:t>
            </a:r>
            <a:r>
              <a:rPr lang="it-IT" sz="1600" dirty="0"/>
              <a:t> (x86)\JRC\</a:t>
            </a:r>
            <a:r>
              <a:rPr lang="it-IT" sz="1600" dirty="0" err="1"/>
              <a:t>BiomaSpatial</a:t>
            </a:r>
            <a:r>
              <a:rPr lang="it-IT" sz="1600" dirty="0"/>
              <a:t>). </a:t>
            </a:r>
          </a:p>
          <a:p>
            <a:r>
              <a:rPr lang="it-IT" sz="1600" b="1" dirty="0" smtClean="0"/>
              <a:t>4) </a:t>
            </a:r>
            <a:r>
              <a:rPr lang="it-IT" sz="1600" dirty="0"/>
              <a:t>Click </a:t>
            </a:r>
            <a:r>
              <a:rPr lang="it-IT" sz="1600" b="1" dirty="0" err="1"/>
              <a:t>Deploy</a:t>
            </a:r>
            <a:r>
              <a:rPr lang="it-IT" sz="1600" dirty="0"/>
              <a:t>. </a:t>
            </a:r>
          </a:p>
          <a:p>
            <a:endParaRPr lang="it-IT" sz="1600" dirty="0"/>
          </a:p>
        </p:txBody>
      </p:sp>
      <p:sp>
        <p:nvSpPr>
          <p:cNvPr id="24" name="Rettangolo 23"/>
          <p:cNvSpPr/>
          <p:nvPr/>
        </p:nvSpPr>
        <p:spPr>
          <a:xfrm>
            <a:off x="38100" y="5214183"/>
            <a:ext cx="9105899" cy="16438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6" name="Connettore 2 25"/>
          <p:cNvCxnSpPr/>
          <p:nvPr/>
        </p:nvCxnSpPr>
        <p:spPr>
          <a:xfrm>
            <a:off x="2658533" y="1128331"/>
            <a:ext cx="2675467" cy="48033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a:off x="2997201" y="543556"/>
            <a:ext cx="6146800" cy="646331"/>
          </a:xfrm>
          <a:prstGeom prst="rect">
            <a:avLst/>
          </a:prstGeom>
          <a:noFill/>
        </p:spPr>
        <p:txBody>
          <a:bodyPr wrap="square" rtlCol="0">
            <a:spAutoFit/>
          </a:bodyPr>
          <a:lstStyle/>
          <a:p>
            <a:r>
              <a:rPr lang="it-IT" dirty="0" smtClean="0"/>
              <a:t>Procedimento per inserire le librerie del modello WARM nella piattaforma </a:t>
            </a:r>
            <a:endParaRPr lang="it-IT" dirty="0"/>
          </a:p>
        </p:txBody>
      </p:sp>
    </p:spTree>
    <p:extLst>
      <p:ext uri="{BB962C8B-B14F-4D97-AF65-F5344CB8AC3E}">
        <p14:creationId xmlns:p14="http://schemas.microsoft.com/office/powerpoint/2010/main" val="382368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384" y="535103"/>
            <a:ext cx="9144000" cy="584775"/>
          </a:xfrm>
          <a:prstGeom prst="rect">
            <a:avLst/>
          </a:prstGeom>
          <a:noFill/>
        </p:spPr>
        <p:txBody>
          <a:bodyPr wrap="square" rtlCol="0">
            <a:spAutoFit/>
          </a:bodyPr>
          <a:lstStyle/>
          <a:p>
            <a:pPr algn="ctr"/>
            <a:r>
              <a:rPr lang="it-IT" sz="3200"/>
              <a:t>Configurazione del modello</a:t>
            </a:r>
          </a:p>
        </p:txBody>
      </p:sp>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b="5792"/>
          <a:stretch/>
        </p:blipFill>
        <p:spPr>
          <a:xfrm>
            <a:off x="1597690" y="1734104"/>
            <a:ext cx="6275733" cy="3962399"/>
          </a:xfrm>
          <a:prstGeom prst="rect">
            <a:avLst/>
          </a:prstGeom>
        </p:spPr>
      </p:pic>
      <p:sp>
        <p:nvSpPr>
          <p:cNvPr id="8" name="CasellaDiTesto 7"/>
          <p:cNvSpPr txBox="1"/>
          <p:nvPr/>
        </p:nvSpPr>
        <p:spPr>
          <a:xfrm>
            <a:off x="1" y="1332526"/>
            <a:ext cx="8836268" cy="300082"/>
          </a:xfrm>
          <a:prstGeom prst="rect">
            <a:avLst/>
          </a:prstGeom>
          <a:noFill/>
        </p:spPr>
        <p:txBody>
          <a:bodyPr wrap="square" rtlCol="0">
            <a:spAutoFit/>
          </a:bodyPr>
          <a:lstStyle/>
          <a:p>
            <a:pPr algn="ctr"/>
            <a:r>
              <a:rPr lang="it-IT" sz="1350"/>
              <a:t>Nel riquadro ‘’</a:t>
            </a:r>
            <a:r>
              <a:rPr lang="it-IT" sz="1350" err="1"/>
              <a:t>modeling</a:t>
            </a:r>
            <a:r>
              <a:rPr lang="it-IT" sz="1350"/>
              <a:t> </a:t>
            </a:r>
            <a:r>
              <a:rPr lang="it-IT" sz="1350" err="1"/>
              <a:t>solution</a:t>
            </a:r>
            <a:r>
              <a:rPr lang="it-IT" sz="1350"/>
              <a:t>’’ inserire i dati del modello WARM</a:t>
            </a:r>
          </a:p>
        </p:txBody>
      </p:sp>
      <p:cxnSp>
        <p:nvCxnSpPr>
          <p:cNvPr id="10" name="Connettore 2 9"/>
          <p:cNvCxnSpPr>
            <a:endCxn id="16" idx="2"/>
          </p:cNvCxnSpPr>
          <p:nvPr/>
        </p:nvCxnSpPr>
        <p:spPr>
          <a:xfrm>
            <a:off x="1639083" y="2774150"/>
            <a:ext cx="664235" cy="2850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66932" y="2557587"/>
            <a:ext cx="2297424" cy="253916"/>
          </a:xfrm>
          <a:prstGeom prst="rect">
            <a:avLst/>
          </a:prstGeom>
          <a:noFill/>
        </p:spPr>
        <p:txBody>
          <a:bodyPr wrap="none" rtlCol="0">
            <a:spAutoFit/>
          </a:bodyPr>
          <a:lstStyle/>
          <a:p>
            <a:r>
              <a:rPr lang="it-IT" sz="1050" b="1" dirty="0">
                <a:solidFill>
                  <a:srgbClr val="FF0000"/>
                </a:solidFill>
              </a:rPr>
              <a:t>Inserire la data e il giorno di partenza </a:t>
            </a:r>
          </a:p>
        </p:txBody>
      </p:sp>
      <p:sp>
        <p:nvSpPr>
          <p:cNvPr id="16" name="Anello 15"/>
          <p:cNvSpPr/>
          <p:nvPr/>
        </p:nvSpPr>
        <p:spPr>
          <a:xfrm>
            <a:off x="2303318" y="2916952"/>
            <a:ext cx="345688" cy="284522"/>
          </a:xfrm>
          <a:prstGeom prst="donut">
            <a:avLst>
              <a:gd name="adj" fmla="val 0"/>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solidFill>
                <a:schemeClr val="tx1"/>
              </a:solidFill>
            </a:endParaRPr>
          </a:p>
        </p:txBody>
      </p:sp>
      <p:sp>
        <p:nvSpPr>
          <p:cNvPr id="18" name="Anello 17"/>
          <p:cNvSpPr/>
          <p:nvPr/>
        </p:nvSpPr>
        <p:spPr>
          <a:xfrm>
            <a:off x="2303318" y="3201475"/>
            <a:ext cx="345688" cy="107084"/>
          </a:xfrm>
          <a:prstGeom prst="donut">
            <a:avLst>
              <a:gd name="adj" fmla="val 0"/>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solidFill>
                <a:schemeClr val="tx1"/>
              </a:solidFill>
            </a:endParaRPr>
          </a:p>
        </p:txBody>
      </p:sp>
      <p:cxnSp>
        <p:nvCxnSpPr>
          <p:cNvPr id="20" name="Connettore 2 19"/>
          <p:cNvCxnSpPr/>
          <p:nvPr/>
        </p:nvCxnSpPr>
        <p:spPr>
          <a:xfrm flipH="1">
            <a:off x="2696177" y="3060094"/>
            <a:ext cx="1124309" cy="20671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3819749" y="2926428"/>
            <a:ext cx="1423788" cy="253916"/>
          </a:xfrm>
          <a:prstGeom prst="rect">
            <a:avLst/>
          </a:prstGeom>
          <a:noFill/>
        </p:spPr>
        <p:txBody>
          <a:bodyPr wrap="none" rtlCol="0">
            <a:spAutoFit/>
          </a:bodyPr>
          <a:lstStyle/>
          <a:p>
            <a:r>
              <a:rPr lang="it-IT" sz="1050" b="1" dirty="0">
                <a:solidFill>
                  <a:srgbClr val="FF0000"/>
                </a:solidFill>
              </a:rPr>
              <a:t>Località di riferimento</a:t>
            </a:r>
          </a:p>
        </p:txBody>
      </p:sp>
      <p:cxnSp>
        <p:nvCxnSpPr>
          <p:cNvPr id="25" name="Connettore 2 24"/>
          <p:cNvCxnSpPr>
            <a:stCxn id="28" idx="1"/>
          </p:cNvCxnSpPr>
          <p:nvPr/>
        </p:nvCxnSpPr>
        <p:spPr>
          <a:xfrm flipH="1">
            <a:off x="2785340" y="3659911"/>
            <a:ext cx="1035146" cy="8079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Anello 25"/>
          <p:cNvSpPr/>
          <p:nvPr/>
        </p:nvSpPr>
        <p:spPr>
          <a:xfrm>
            <a:off x="2218252" y="3409948"/>
            <a:ext cx="567084" cy="635000"/>
          </a:xfrm>
          <a:prstGeom prst="donut">
            <a:avLst>
              <a:gd name="adj" fmla="val 0"/>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solidFill>
                <a:schemeClr val="tx1"/>
              </a:solidFill>
            </a:endParaRPr>
          </a:p>
        </p:txBody>
      </p:sp>
      <p:sp>
        <p:nvSpPr>
          <p:cNvPr id="28" name="CasellaDiTesto 27"/>
          <p:cNvSpPr txBox="1"/>
          <p:nvPr/>
        </p:nvSpPr>
        <p:spPr>
          <a:xfrm>
            <a:off x="3820486" y="3532953"/>
            <a:ext cx="1221809" cy="253916"/>
          </a:xfrm>
          <a:prstGeom prst="rect">
            <a:avLst/>
          </a:prstGeom>
          <a:noFill/>
        </p:spPr>
        <p:txBody>
          <a:bodyPr wrap="none" rtlCol="0">
            <a:spAutoFit/>
          </a:bodyPr>
          <a:lstStyle/>
          <a:p>
            <a:r>
              <a:rPr lang="it-IT" sz="1050" b="1">
                <a:solidFill>
                  <a:srgbClr val="FF0000"/>
                </a:solidFill>
              </a:rPr>
              <a:t>Dati meteorologici</a:t>
            </a:r>
          </a:p>
        </p:txBody>
      </p:sp>
      <p:sp>
        <p:nvSpPr>
          <p:cNvPr id="38" name="Anello 37"/>
          <p:cNvSpPr/>
          <p:nvPr/>
        </p:nvSpPr>
        <p:spPr>
          <a:xfrm>
            <a:off x="2162878" y="2649572"/>
            <a:ext cx="918858" cy="138657"/>
          </a:xfrm>
          <a:prstGeom prst="donut">
            <a:avLst>
              <a:gd name="adj" fmla="val 0"/>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solidFill>
                <a:schemeClr val="tx1"/>
              </a:solidFill>
            </a:endParaRPr>
          </a:p>
        </p:txBody>
      </p:sp>
      <p:cxnSp>
        <p:nvCxnSpPr>
          <p:cNvPr id="40" name="Connettore 2 39"/>
          <p:cNvCxnSpPr/>
          <p:nvPr/>
        </p:nvCxnSpPr>
        <p:spPr>
          <a:xfrm flipH="1">
            <a:off x="3081736" y="1979547"/>
            <a:ext cx="1083865" cy="6514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CasellaDiTesto 40"/>
          <p:cNvSpPr txBox="1"/>
          <p:nvPr/>
        </p:nvSpPr>
        <p:spPr>
          <a:xfrm>
            <a:off x="4163746" y="1902833"/>
            <a:ext cx="2635658" cy="253916"/>
          </a:xfrm>
          <a:prstGeom prst="rect">
            <a:avLst/>
          </a:prstGeom>
          <a:noFill/>
        </p:spPr>
        <p:txBody>
          <a:bodyPr wrap="none" rtlCol="0">
            <a:spAutoFit/>
          </a:bodyPr>
          <a:lstStyle/>
          <a:p>
            <a:r>
              <a:rPr lang="it-IT" sz="1050" b="1" dirty="0">
                <a:solidFill>
                  <a:srgbClr val="FF0000"/>
                </a:solidFill>
              </a:rPr>
              <a:t>Selezionare il modello WARM </a:t>
            </a:r>
            <a:r>
              <a:rPr lang="it-IT" sz="1050" b="1">
                <a:solidFill>
                  <a:srgbClr val="FF0000"/>
                </a:solidFill>
              </a:rPr>
              <a:t>dalla tendina </a:t>
            </a:r>
          </a:p>
        </p:txBody>
      </p:sp>
    </p:spTree>
    <p:extLst>
      <p:ext uri="{BB962C8B-B14F-4D97-AF65-F5344CB8AC3E}">
        <p14:creationId xmlns:p14="http://schemas.microsoft.com/office/powerpoint/2010/main" val="1385571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2156" t="3066" r="34191" b="5183"/>
          <a:stretch/>
        </p:blipFill>
        <p:spPr>
          <a:xfrm>
            <a:off x="4458845" y="1601662"/>
            <a:ext cx="4607661" cy="3733974"/>
          </a:xfrm>
          <a:prstGeom prst="rect">
            <a:avLst/>
          </a:prstGeom>
        </p:spPr>
      </p:pic>
      <p:sp>
        <p:nvSpPr>
          <p:cNvPr id="3" name="CasellaDiTesto 2"/>
          <p:cNvSpPr txBox="1"/>
          <p:nvPr/>
        </p:nvSpPr>
        <p:spPr>
          <a:xfrm>
            <a:off x="325466" y="775763"/>
            <a:ext cx="8818535" cy="646331"/>
          </a:xfrm>
          <a:prstGeom prst="rect">
            <a:avLst/>
          </a:prstGeom>
          <a:noFill/>
        </p:spPr>
        <p:txBody>
          <a:bodyPr wrap="square" rtlCol="0">
            <a:spAutoFit/>
          </a:bodyPr>
          <a:lstStyle/>
          <a:p>
            <a:pPr algn="ctr"/>
            <a:r>
              <a:rPr lang="it-IT"/>
              <a:t>Selezionare sul </a:t>
            </a:r>
            <a:r>
              <a:rPr lang="it-IT" b="1"/>
              <a:t>GDD</a:t>
            </a:r>
            <a:r>
              <a:rPr lang="it-IT"/>
              <a:t> sulla barra principale e compare questa pagina dove vengono visualizzati una tabella i risultati della simulazione </a:t>
            </a:r>
          </a:p>
        </p:txBody>
      </p:sp>
      <p:sp>
        <p:nvSpPr>
          <p:cNvPr id="4" name="Anello 3"/>
          <p:cNvSpPr/>
          <p:nvPr/>
        </p:nvSpPr>
        <p:spPr>
          <a:xfrm>
            <a:off x="4536340" y="1750194"/>
            <a:ext cx="755543" cy="225776"/>
          </a:xfrm>
          <a:prstGeom prst="donu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solidFill>
                <a:schemeClr val="tx1"/>
              </a:solidFill>
            </a:endParaRPr>
          </a:p>
        </p:txBody>
      </p:sp>
      <p:pic>
        <p:nvPicPr>
          <p:cNvPr id="8" name="Immagine 7"/>
          <p:cNvPicPr>
            <a:picLocks noChangeAspect="1"/>
          </p:cNvPicPr>
          <p:nvPr/>
        </p:nvPicPr>
        <p:blipFill rotWithShape="1">
          <a:blip r:embed="rId3">
            <a:extLst>
              <a:ext uri="{28A0092B-C50C-407E-A947-70E740481C1C}">
                <a14:useLocalDpi xmlns:a14="http://schemas.microsoft.com/office/drawing/2010/main" val="0"/>
              </a:ext>
            </a:extLst>
          </a:blip>
          <a:srcRect l="2161" t="2939" r="33898" b="8259"/>
          <a:stretch/>
        </p:blipFill>
        <p:spPr>
          <a:xfrm>
            <a:off x="1" y="2460626"/>
            <a:ext cx="4536339" cy="3502678"/>
          </a:xfrm>
          <a:prstGeom prst="rect">
            <a:avLst/>
          </a:prstGeom>
        </p:spPr>
      </p:pic>
      <p:sp>
        <p:nvSpPr>
          <p:cNvPr id="12" name="Anello 11"/>
          <p:cNvSpPr/>
          <p:nvPr/>
        </p:nvSpPr>
        <p:spPr>
          <a:xfrm>
            <a:off x="774913" y="2526641"/>
            <a:ext cx="755543" cy="316829"/>
          </a:xfrm>
          <a:prstGeom prst="donu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solidFill>
                <a:schemeClr val="tx1"/>
              </a:solidFill>
            </a:endParaRPr>
          </a:p>
        </p:txBody>
      </p:sp>
      <p:sp>
        <p:nvSpPr>
          <p:cNvPr id="13" name="CasellaDiTesto 12"/>
          <p:cNvSpPr txBox="1"/>
          <p:nvPr/>
        </p:nvSpPr>
        <p:spPr>
          <a:xfrm>
            <a:off x="0" y="1528416"/>
            <a:ext cx="4362628" cy="923330"/>
          </a:xfrm>
          <a:prstGeom prst="rect">
            <a:avLst/>
          </a:prstGeom>
          <a:noFill/>
        </p:spPr>
        <p:txBody>
          <a:bodyPr wrap="square" rtlCol="0">
            <a:spAutoFit/>
          </a:bodyPr>
          <a:lstStyle/>
          <a:p>
            <a:r>
              <a:rPr lang="it-IT" sz="1350"/>
              <a:t>Dal grafico e dalla tabella si possono estrapolare gli OUTPUT del modello  che indicano la crescita del riso in base ai dati stimati, ovvero la crescita di biomassa massima nel periodo di raccolta del riso, a metà settembre </a:t>
            </a:r>
          </a:p>
        </p:txBody>
      </p:sp>
      <p:sp>
        <p:nvSpPr>
          <p:cNvPr id="15" name="Anello 14"/>
          <p:cNvSpPr/>
          <p:nvPr/>
        </p:nvSpPr>
        <p:spPr>
          <a:xfrm>
            <a:off x="2192525" y="3174860"/>
            <a:ext cx="271277" cy="125465"/>
          </a:xfrm>
          <a:prstGeom prst="donu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solidFill>
                <a:schemeClr val="tx1"/>
              </a:solidFill>
            </a:endParaRPr>
          </a:p>
        </p:txBody>
      </p:sp>
      <p:sp>
        <p:nvSpPr>
          <p:cNvPr id="16" name="CasellaDiTesto 15"/>
          <p:cNvSpPr txBox="1"/>
          <p:nvPr/>
        </p:nvSpPr>
        <p:spPr>
          <a:xfrm>
            <a:off x="527413" y="3534305"/>
            <a:ext cx="2210349" cy="507831"/>
          </a:xfrm>
          <a:prstGeom prst="rect">
            <a:avLst/>
          </a:prstGeom>
          <a:noFill/>
        </p:spPr>
        <p:txBody>
          <a:bodyPr wrap="none" rtlCol="0">
            <a:spAutoFit/>
          </a:bodyPr>
          <a:lstStyle/>
          <a:p>
            <a:r>
              <a:rPr lang="it-IT" sz="1350">
                <a:solidFill>
                  <a:schemeClr val="bg1"/>
                </a:solidFill>
              </a:rPr>
              <a:t>Periodo di massima fioritura </a:t>
            </a:r>
          </a:p>
          <a:p>
            <a:r>
              <a:rPr lang="it-IT" sz="1350">
                <a:solidFill>
                  <a:schemeClr val="bg1"/>
                </a:solidFill>
              </a:rPr>
              <a:t>e raccolta dl riso </a:t>
            </a:r>
          </a:p>
        </p:txBody>
      </p:sp>
      <p:cxnSp>
        <p:nvCxnSpPr>
          <p:cNvPr id="18" name="Connettore 2 17"/>
          <p:cNvCxnSpPr/>
          <p:nvPr/>
        </p:nvCxnSpPr>
        <p:spPr>
          <a:xfrm flipV="1">
            <a:off x="1279684" y="3229851"/>
            <a:ext cx="912841" cy="3445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0" y="84666"/>
            <a:ext cx="9144001" cy="584775"/>
          </a:xfrm>
          <a:prstGeom prst="rect">
            <a:avLst/>
          </a:prstGeom>
          <a:noFill/>
        </p:spPr>
        <p:txBody>
          <a:bodyPr wrap="square" rtlCol="0">
            <a:spAutoFit/>
          </a:bodyPr>
          <a:lstStyle/>
          <a:p>
            <a:pPr algn="ctr"/>
            <a:r>
              <a:rPr lang="it-IT" sz="3200" dirty="0" smtClean="0"/>
              <a:t>Lettura dei dati restituiti </a:t>
            </a:r>
            <a:r>
              <a:rPr lang="it-IT" sz="3200" smtClean="0"/>
              <a:t>dal modello</a:t>
            </a:r>
            <a:endParaRPr lang="it-IT" sz="3200"/>
          </a:p>
        </p:txBody>
      </p:sp>
    </p:spTree>
    <p:extLst>
      <p:ext uri="{BB962C8B-B14F-4D97-AF65-F5344CB8AC3E}">
        <p14:creationId xmlns:p14="http://schemas.microsoft.com/office/powerpoint/2010/main" val="8446728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e">
  <a:themeElements>
    <a:clrScheme name="Celestial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1700</TotalTime>
  <Words>724</Words>
  <Application>Microsoft Office PowerPoint</Application>
  <PresentationFormat>Presentazione su schermo (4:3)</PresentationFormat>
  <Paragraphs>72</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Celestiale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Pierluigi Palma</dc:creator>
  <cp:lastModifiedBy>Giorgio Guariso</cp:lastModifiedBy>
  <cp:revision>48</cp:revision>
  <dcterms:created xsi:type="dcterms:W3CDTF">2017-10-04T15:51:37Z</dcterms:created>
  <dcterms:modified xsi:type="dcterms:W3CDTF">2018-03-15T09:56:03Z</dcterms:modified>
</cp:coreProperties>
</file>