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8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96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1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72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24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68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95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81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45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9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09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5545-A929-4649-BA7A-A39D2A170887}" type="datetimeFigureOut">
              <a:rPr lang="it-IT" smtClean="0"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02E6-A2ED-4E82-A5EB-6D2078709C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7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92" y="536954"/>
            <a:ext cx="8396399" cy="9312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12" y="2485623"/>
            <a:ext cx="3672222" cy="26199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87910" y="2485623"/>
            <a:ext cx="6452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/>
              <a:t>Biotas</a:t>
            </a:r>
            <a:r>
              <a:rPr lang="it-IT" sz="4000" b="1" dirty="0" smtClean="0"/>
              <a:t> </a:t>
            </a:r>
            <a:r>
              <a:rPr lang="it-IT" sz="4000" dirty="0" smtClean="0"/>
              <a:t>2.0 </a:t>
            </a:r>
            <a:r>
              <a:rPr lang="it-IT" sz="4000" dirty="0" err="1" smtClean="0"/>
              <a:t>alpha</a:t>
            </a:r>
            <a:endParaRPr lang="it-IT" sz="4000" dirty="0" smtClean="0"/>
          </a:p>
          <a:p>
            <a:endParaRPr lang="it-IT" sz="2000" dirty="0" smtClean="0"/>
          </a:p>
          <a:p>
            <a:pPr algn="just"/>
            <a:r>
              <a:rPr lang="it-IT" dirty="0" err="1" smtClean="0"/>
              <a:t>Biotas</a:t>
            </a:r>
            <a:r>
              <a:rPr lang="it-IT" dirty="0" smtClean="0"/>
              <a:t> è un programma estremamente versatile, elabora </a:t>
            </a:r>
            <a:r>
              <a:rPr lang="it-IT" dirty="0" err="1" smtClean="0"/>
              <a:t>fail</a:t>
            </a:r>
            <a:r>
              <a:rPr lang="it-IT" dirty="0"/>
              <a:t> </a:t>
            </a:r>
            <a:r>
              <a:rPr lang="it-IT" dirty="0" smtClean="0"/>
              <a:t>di tipo geografico (.</a:t>
            </a:r>
            <a:r>
              <a:rPr lang="it-IT" dirty="0" err="1" smtClean="0"/>
              <a:t>shp</a:t>
            </a:r>
            <a:r>
              <a:rPr lang="it-IT" dirty="0" smtClean="0"/>
              <a:t>), database e fogli </a:t>
            </a:r>
            <a:r>
              <a:rPr lang="it-IT" dirty="0" err="1" smtClean="0"/>
              <a:t>exel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E’ utilizzato prevalentemente in campo ecologico e in questa presentazione verrà presentato sotto questo punto di vista.</a:t>
            </a:r>
          </a:p>
          <a:p>
            <a:pPr algn="just"/>
            <a:r>
              <a:rPr lang="it-IT" dirty="0" smtClean="0"/>
              <a:t>Questo software permette di elaborare e studiare dati raccolti all’ interno di un area</a:t>
            </a:r>
            <a:r>
              <a:rPr lang="it-IT" dirty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95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96214" y="959733"/>
            <a:ext cx="4398539" cy="3811588"/>
          </a:xfrm>
        </p:spPr>
        <p:txBody>
          <a:bodyPr>
            <a:normAutofit/>
          </a:bodyPr>
          <a:lstStyle/>
          <a:p>
            <a:pPr algn="just"/>
            <a:r>
              <a:rPr lang="it-IT" sz="1800" b="1" dirty="0" smtClean="0">
                <a:solidFill>
                  <a:srgbClr val="C00000"/>
                </a:solidFill>
              </a:rPr>
              <a:t>Strumenti di interesse</a:t>
            </a:r>
          </a:p>
          <a:p>
            <a:pPr algn="just"/>
            <a:r>
              <a:rPr lang="it-IT" sz="1800" dirty="0" smtClean="0"/>
              <a:t>Nell’ area </a:t>
            </a:r>
            <a:r>
              <a:rPr lang="it-IT" sz="1800" i="1" dirty="0" err="1" smtClean="0"/>
              <a:t>tools</a:t>
            </a:r>
            <a:r>
              <a:rPr lang="it-IT" sz="1800" i="1" dirty="0" smtClean="0"/>
              <a:t> </a:t>
            </a:r>
            <a:r>
              <a:rPr lang="it-IT" sz="1800" dirty="0" smtClean="0"/>
              <a:t>sono presenti dei comandi prevalentemente geometrici per esempio:</a:t>
            </a:r>
          </a:p>
          <a:p>
            <a:pPr algn="just"/>
            <a:r>
              <a:rPr lang="it-IT" sz="1800" b="1" dirty="0" smtClean="0"/>
              <a:t>Create buffer</a:t>
            </a:r>
            <a:r>
              <a:rPr lang="it-IT" sz="1800" dirty="0" smtClean="0"/>
              <a:t>: estende l’ area dell’ elemento selezionato per un valore richiesto, è utilizzato solitamente per vedere se le geometrie rispettano le distanze con dei confini.</a:t>
            </a:r>
          </a:p>
          <a:p>
            <a:pPr algn="just"/>
            <a:r>
              <a:rPr lang="it-IT" sz="1800" b="1" dirty="0" err="1" smtClean="0"/>
              <a:t>Shapes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overlap</a:t>
            </a:r>
            <a:r>
              <a:rPr lang="it-IT" sz="1800" b="1" dirty="0" smtClean="0"/>
              <a:t>: </a:t>
            </a:r>
            <a:r>
              <a:rPr lang="it-IT" sz="1800" dirty="0" smtClean="0"/>
              <a:t>mette in risalto le geometrie sovrapposte</a:t>
            </a:r>
          </a:p>
          <a:p>
            <a:pPr algn="just"/>
            <a:r>
              <a:rPr lang="it-IT" sz="1800" b="1" dirty="0" err="1" smtClean="0"/>
              <a:t>Points</a:t>
            </a:r>
            <a:r>
              <a:rPr lang="it-IT" sz="1800" b="1" dirty="0" smtClean="0"/>
              <a:t> in </a:t>
            </a:r>
            <a:r>
              <a:rPr lang="it-IT" sz="1800" b="1" dirty="0" err="1" smtClean="0"/>
              <a:t>poligon</a:t>
            </a:r>
            <a:r>
              <a:rPr lang="it-IT" sz="1800" b="1" dirty="0" smtClean="0"/>
              <a:t>: </a:t>
            </a:r>
            <a:r>
              <a:rPr lang="it-IT" sz="1800" dirty="0" err="1" smtClean="0"/>
              <a:t>Indiviuda</a:t>
            </a:r>
            <a:r>
              <a:rPr lang="it-IT" sz="1800" dirty="0" smtClean="0"/>
              <a:t> un punto rappresentativo per ogni geometria</a:t>
            </a:r>
            <a:endParaRPr lang="it-IT" sz="18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18" y="959733"/>
            <a:ext cx="6257756" cy="50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28035" y="797608"/>
            <a:ext cx="4385658" cy="3811588"/>
          </a:xfrm>
        </p:spPr>
        <p:txBody>
          <a:bodyPr>
            <a:normAutofit/>
          </a:bodyPr>
          <a:lstStyle/>
          <a:p>
            <a:pPr algn="just"/>
            <a:r>
              <a:rPr lang="it-IT" sz="1800" b="1" dirty="0" smtClean="0">
                <a:solidFill>
                  <a:srgbClr val="C00000"/>
                </a:solidFill>
              </a:rPr>
              <a:t>Visualizzazione pagina</a:t>
            </a:r>
          </a:p>
          <a:p>
            <a:pPr algn="just"/>
            <a:r>
              <a:rPr lang="it-IT" sz="1800" dirty="0" smtClean="0"/>
              <a:t>Nell’ area </a:t>
            </a:r>
            <a:r>
              <a:rPr lang="it-IT" sz="1800" i="1" dirty="0" err="1" smtClean="0"/>
              <a:t>canvas</a:t>
            </a:r>
            <a:r>
              <a:rPr lang="it-IT" sz="1800" i="1" dirty="0" smtClean="0"/>
              <a:t> </a:t>
            </a:r>
            <a:r>
              <a:rPr lang="it-IT" sz="1800" dirty="0" smtClean="0"/>
              <a:t>troviamo i comandi di visualizzazione della pagina con possibilità di </a:t>
            </a:r>
            <a:r>
              <a:rPr lang="it-IT" sz="1800" dirty="0" err="1" smtClean="0"/>
              <a:t>zummare</a:t>
            </a:r>
            <a:r>
              <a:rPr lang="it-IT" sz="1800" dirty="0" smtClean="0"/>
              <a:t>, calcolare distanze, creare o </a:t>
            </a:r>
            <a:r>
              <a:rPr lang="it-IT" sz="1800" dirty="0" err="1" smtClean="0"/>
              <a:t>cancellaare</a:t>
            </a:r>
            <a:r>
              <a:rPr lang="it-IT" sz="1800" dirty="0" smtClean="0"/>
              <a:t> nuovi elementi e di colorare elementi diversi a piacimento</a:t>
            </a: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17" y="771850"/>
            <a:ext cx="5823882" cy="51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9397" y="502275"/>
            <a:ext cx="53060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FASE 4: </a:t>
            </a:r>
            <a:r>
              <a:rPr lang="it-IT" sz="2000" dirty="0" smtClean="0">
                <a:solidFill>
                  <a:srgbClr val="C00000"/>
                </a:solidFill>
              </a:rPr>
              <a:t>conclusioni</a:t>
            </a:r>
          </a:p>
          <a:p>
            <a:pPr algn="just"/>
            <a:r>
              <a:rPr lang="it-IT" dirty="0" smtClean="0"/>
              <a:t>A questo punto possiamo plottare i nostri dati su larga scala per avere un idea dei punti che più sono interessati alla possibile presenza del oggetto in questione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2762922"/>
            <a:ext cx="4868215" cy="36854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72" y="502275"/>
            <a:ext cx="5182473" cy="36684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83061" y="5525036"/>
            <a:ext cx="579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O creare una carta divisa a zone diverse a seconda delle probabilità di ritrovamento, sempre derivanti dallo studio sul campo esteso e proiettato grazie al programma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2446986" y="1880315"/>
            <a:ext cx="785611" cy="721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flipV="1">
            <a:off x="8368683" y="4481848"/>
            <a:ext cx="824248" cy="74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4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3336" y="940158"/>
            <a:ext cx="117197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ESEMPIO DI UTILIZZO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problema che questo programma cerca di risolvere è quello di creare un archivio di dati ordinato spazialmente, con la possibilità di fare operazioni sui dati presi singolarmente o nel loro insieme, per prevedere e ipotizzare casi simili a quello elaborato.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Per comprendere meglio il funzionamento del programma  facciamo riferimento a uno studio che ha come scopo definire delle aree protette per la salvaguardia delle aquile.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Sarebbe impensabile e troppo costoso campionare tutta la zona di interesse per raccogliere effettivamente la presenza di nidi o esemplari. Si preferisce studiare una porzione di area e inserire su una mappa gli elementi di interesse ritrovati. A questo punto studiamo le condizioni nelle quali si ritrovano i questi punti, per esempio l’ altitudine, luminosità, la distanza da centri abitati, vicinanza a boschi, temperatura ecc... Facendo uno studio su tutti questi fattori, possiamo fare una stima di dove potremmo trovare degli esemplari in tutta la zona da studiare, senza però dover andare a rilevare direttamente sul campo.</a:t>
            </a:r>
          </a:p>
          <a:p>
            <a:pPr algn="just"/>
            <a:r>
              <a:rPr lang="it-IT" dirty="0" smtClean="0"/>
              <a:t>Questo metodo è ovviamente meno preciso della rilevazione diretta ma ci permette di risparmiare tempo e anche di ampliare la conoscenza di quello che stiamo studiando.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933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3944" y="618186"/>
            <a:ext cx="1058643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LAVORO È ARTICOLATO IN 4 FASI:</a:t>
            </a:r>
          </a:p>
          <a:p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b="1" u="sng" dirty="0" smtClean="0">
                <a:solidFill>
                  <a:srgbClr val="C00000"/>
                </a:solidFill>
              </a:rPr>
              <a:t>0.. Raccolta dati  sul campo</a:t>
            </a:r>
            <a:r>
              <a:rPr lang="it-IT" b="1" dirty="0" smtClean="0">
                <a:solidFill>
                  <a:srgbClr val="C00000"/>
                </a:solidFill>
              </a:rPr>
              <a:t>: </a:t>
            </a:r>
            <a:r>
              <a:rPr lang="it-IT" dirty="0" smtClean="0"/>
              <a:t>è la fase che potremmo chiamare fase 0, si effettua a monte dall’ uso del programma e prevede la raccolta fisica dei dati di interesse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</a:rPr>
              <a:t>1.. </a:t>
            </a:r>
            <a:r>
              <a:rPr lang="it-IT" b="1" u="sng" dirty="0" smtClean="0">
                <a:solidFill>
                  <a:srgbClr val="C00000"/>
                </a:solidFill>
              </a:rPr>
              <a:t>Caricamento superfice di studio</a:t>
            </a:r>
            <a:r>
              <a:rPr lang="it-IT" b="1" dirty="0" smtClean="0">
                <a:solidFill>
                  <a:srgbClr val="C00000"/>
                </a:solidFill>
              </a:rPr>
              <a:t>  </a:t>
            </a:r>
            <a:r>
              <a:rPr lang="it-IT" dirty="0"/>
              <a:t>nella prima fase viene caricata sul programma la mappa che identifica la zona del nostro studio, deve essere abbastanza dettagliata per localizzare con precisioni i punti che sono stati convenuti di interesse</a:t>
            </a:r>
          </a:p>
          <a:p>
            <a:pPr algn="just"/>
            <a:endParaRPr lang="it-IT" b="1" dirty="0">
              <a:solidFill>
                <a:srgbClr val="C00000"/>
              </a:solidFill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</a:rPr>
              <a:t>2.. </a:t>
            </a:r>
            <a:r>
              <a:rPr lang="it-IT" b="1" u="sng" dirty="0" smtClean="0">
                <a:solidFill>
                  <a:srgbClr val="C00000"/>
                </a:solidFill>
              </a:rPr>
              <a:t>Posizionamento punti di 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dirty="0"/>
              <a:t>interesse si riporta sulla mappa precedentemente caricata punto per punti i risultati trovati stando attendi a non perdere i risultati molto vicini tra di loro (per esempio colorandogli in modo diverso o diversificando la forma)</a:t>
            </a:r>
          </a:p>
          <a:p>
            <a:pPr algn="just"/>
            <a:endParaRPr lang="it-IT" b="1" dirty="0">
              <a:solidFill>
                <a:srgbClr val="C00000"/>
              </a:solidFill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</a:rPr>
              <a:t>3.. </a:t>
            </a:r>
            <a:r>
              <a:rPr lang="it-IT" b="1" u="sng" dirty="0" smtClean="0">
                <a:solidFill>
                  <a:srgbClr val="C00000"/>
                </a:solidFill>
              </a:rPr>
              <a:t>Analisi dei  dati</a:t>
            </a:r>
            <a:r>
              <a:rPr lang="it-IT" b="1" dirty="0" smtClean="0">
                <a:solidFill>
                  <a:srgbClr val="C00000"/>
                </a:solidFill>
              </a:rPr>
              <a:t>  </a:t>
            </a:r>
            <a:r>
              <a:rPr lang="it-IT" dirty="0" smtClean="0"/>
              <a:t>in </a:t>
            </a:r>
            <a:r>
              <a:rPr lang="it-IT" dirty="0"/>
              <a:t>questa fase sfruttiamo appieno le potenzialità del </a:t>
            </a:r>
            <a:r>
              <a:rPr lang="it-IT" dirty="0" err="1"/>
              <a:t>progamma</a:t>
            </a:r>
            <a:r>
              <a:rPr lang="it-IT" dirty="0"/>
              <a:t> utilizzando le funzioni che ci mette a disposizione per ottimizzare e facilitare il nostro studio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b="1" u="sng" dirty="0" smtClean="0">
                <a:solidFill>
                  <a:srgbClr val="C00000"/>
                </a:solidFill>
              </a:rPr>
              <a:t>4.. Conclusioni</a:t>
            </a:r>
            <a:r>
              <a:rPr lang="it-IT" b="1" dirty="0" smtClean="0">
                <a:solidFill>
                  <a:srgbClr val="C00000"/>
                </a:solidFill>
              </a:rPr>
              <a:t>  </a:t>
            </a:r>
            <a:r>
              <a:rPr lang="it-IT" dirty="0" smtClean="0"/>
              <a:t>la fase finale dello studio permette </a:t>
            </a:r>
            <a:r>
              <a:rPr lang="it-IT" dirty="0" err="1" smtClean="0"/>
              <a:t>permette</a:t>
            </a:r>
            <a:r>
              <a:rPr lang="it-IT" dirty="0" smtClean="0"/>
              <a:t> di poter fare una stima del problema studiato anche in altre aree, senza dover </a:t>
            </a:r>
            <a:r>
              <a:rPr lang="it-IT" dirty="0" err="1" smtClean="0"/>
              <a:t>ricorrerre</a:t>
            </a:r>
            <a:r>
              <a:rPr lang="it-IT" dirty="0" smtClean="0"/>
              <a:t> al campionamento fisico.</a:t>
            </a:r>
            <a:endParaRPr lang="it-IT" dirty="0"/>
          </a:p>
          <a:p>
            <a:endParaRPr lang="it-IT" dirty="0"/>
          </a:p>
          <a:p>
            <a:endParaRPr lang="it-IT" b="1" dirty="0" smtClean="0">
              <a:solidFill>
                <a:srgbClr val="C00000"/>
              </a:solidFill>
            </a:endParaRPr>
          </a:p>
          <a:p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15058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7453" y="656822"/>
            <a:ext cx="5074276" cy="444321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sz="2000" b="1" dirty="0" smtClean="0">
                <a:solidFill>
                  <a:srgbClr val="C00000"/>
                </a:solidFill>
              </a:rPr>
              <a:t>FASE 1:  </a:t>
            </a:r>
            <a:r>
              <a:rPr lang="it-IT" sz="2000" dirty="0" smtClean="0">
                <a:solidFill>
                  <a:srgbClr val="C00000"/>
                </a:solidFill>
              </a:rPr>
              <a:t>CARICAMENTO SUPERFICIE DI STUDIO</a:t>
            </a:r>
            <a:endParaRPr lang="it-IT" sz="20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sz="1800" dirty="0" smtClean="0"/>
              <a:t>Come prima cosa forniamo al nostro programma la mappa sulla quale abbiamo svolto il nostro studio. Andando a caricarla con il comando: file open </a:t>
            </a:r>
            <a:r>
              <a:rPr lang="it-IT" sz="1800" dirty="0" err="1" smtClean="0"/>
              <a:t>map</a:t>
            </a:r>
            <a:r>
              <a:rPr lang="it-IT" sz="1800" dirty="0" smtClean="0"/>
              <a:t> </a:t>
            </a:r>
            <a:r>
              <a:rPr lang="it-IT" sz="1800" dirty="0" err="1" smtClean="0"/>
              <a:t>fail</a:t>
            </a:r>
            <a:r>
              <a:rPr lang="it-IT" sz="18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/>
              <a:t>Questo </a:t>
            </a:r>
            <a:r>
              <a:rPr lang="it-IT" sz="1800" dirty="0" err="1" smtClean="0"/>
              <a:t>fail</a:t>
            </a:r>
            <a:r>
              <a:rPr lang="it-IT" sz="1800" dirty="0" smtClean="0"/>
              <a:t> può essere sia un immagine che un file vettoriale come uno </a:t>
            </a:r>
            <a:r>
              <a:rPr lang="it-IT" sz="1800" dirty="0" err="1" smtClean="0"/>
              <a:t>shapefile</a:t>
            </a:r>
            <a:r>
              <a:rPr lang="it-IT" sz="1800" dirty="0" smtClean="0"/>
              <a:t>. E per questo troviamo 2 voci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err="1" smtClean="0"/>
              <a:t>Map</a:t>
            </a:r>
            <a:r>
              <a:rPr lang="it-IT" sz="1800" dirty="0" smtClean="0"/>
              <a:t> </a:t>
            </a:r>
            <a:r>
              <a:rPr lang="it-IT" sz="1800" dirty="0" err="1" smtClean="0"/>
              <a:t>vector</a:t>
            </a:r>
            <a:r>
              <a:rPr lang="it-IT" sz="1800" dirty="0" smtClean="0"/>
              <a:t> file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err="1" smtClean="0"/>
              <a:t>Map</a:t>
            </a:r>
            <a:r>
              <a:rPr lang="it-IT" sz="1800" dirty="0" smtClean="0"/>
              <a:t> image file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/>
              <a:t>Possiamo aprire anche più file sovrapposti selezionando che vengono visualizzati come </a:t>
            </a:r>
            <a:r>
              <a:rPr lang="it-IT" sz="1800" dirty="0" err="1" smtClean="0"/>
              <a:t>layer</a:t>
            </a:r>
            <a:r>
              <a:rPr lang="it-IT" sz="1800" dirty="0" smtClean="0"/>
              <a:t>. Selezioniamo quelli che ci interessano nella zona cerchiata in rosso.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729" y="1120462"/>
            <a:ext cx="6910271" cy="48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96214" y="702799"/>
            <a:ext cx="5576551" cy="5285878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smtClean="0">
                <a:solidFill>
                  <a:srgbClr val="C00000"/>
                </a:solidFill>
              </a:rPr>
              <a:t>FASE 2: </a:t>
            </a:r>
            <a:r>
              <a:rPr lang="it-IT" sz="2000" dirty="0" smtClean="0">
                <a:solidFill>
                  <a:srgbClr val="C00000"/>
                </a:solidFill>
              </a:rPr>
              <a:t>POSIZIONAMENTO PUNTI DI INTERESSA</a:t>
            </a:r>
          </a:p>
          <a:p>
            <a:pPr algn="just"/>
            <a:r>
              <a:rPr lang="it-IT" sz="1800" dirty="0" smtClean="0"/>
              <a:t>Il programma prende in ingresso dei punti che devono avere alcune specifiche, come le coordinate e un </a:t>
            </a:r>
            <a:r>
              <a:rPr lang="it-IT" sz="1800" dirty="0" err="1" smtClean="0"/>
              <a:t>indentificativo</a:t>
            </a:r>
            <a:r>
              <a:rPr lang="it-IT" sz="1800" dirty="0" smtClean="0"/>
              <a:t> che determina la natura di un punto. Per esempio nel caso noi stessimo campionando le specie di funghi presenti in un parco i miei punti avranno come </a:t>
            </a:r>
            <a:r>
              <a:rPr lang="it-IT" sz="1800" dirty="0" err="1" smtClean="0"/>
              <a:t>infomazioni</a:t>
            </a:r>
            <a:r>
              <a:rPr lang="it-IT" sz="1800" dirty="0" smtClean="0"/>
              <a:t> la posizione (coordinate </a:t>
            </a:r>
            <a:r>
              <a:rPr lang="it-IT" sz="1800" dirty="0" err="1" smtClean="0"/>
              <a:t>x,y</a:t>
            </a:r>
            <a:r>
              <a:rPr lang="it-IT" sz="1800" dirty="0" smtClean="0"/>
              <a:t>) e l’ identificativo della specie.</a:t>
            </a:r>
            <a:endParaRPr lang="it-IT" sz="1800" dirty="0"/>
          </a:p>
          <a:p>
            <a:pPr algn="just"/>
            <a:r>
              <a:rPr lang="it-IT" sz="1800" dirty="0" smtClean="0"/>
              <a:t>Per caricare i punti andiamo su file, open data file e selezione il file di punti da te raccolti, prima di aprirlo ti apparirà una finestra come quella accanto per definirne le specifiche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856" y="1161540"/>
            <a:ext cx="4792551" cy="46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6366" y="862885"/>
            <a:ext cx="4623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Al termine dell’ inserimento dei punti, questi appariranno sulla nostra mappa. In modo da localizzare geograficamente i luoghi di nostro interesse (nel caso dei funghi dove li abbiamo trovati e la specie). Il programmi ci permette di cambiare colore forma e dimensione dei punti per ottimizzare la leggibilità. E’ inoltre possibile sovrapporre altri fogli con altri punti in modo da tener sempre aggiornata la situazione che stiamo studiando.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06" y="862885"/>
            <a:ext cx="6316988" cy="54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7731" y="987425"/>
            <a:ext cx="4321264" cy="3811588"/>
          </a:xfrm>
        </p:spPr>
        <p:txBody>
          <a:bodyPr/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FASE 3: </a:t>
            </a:r>
            <a:r>
              <a:rPr lang="it-IT" sz="2000" dirty="0" smtClean="0">
                <a:solidFill>
                  <a:srgbClr val="C00000"/>
                </a:solidFill>
              </a:rPr>
              <a:t>ANALISI DEI DATI</a:t>
            </a:r>
          </a:p>
          <a:p>
            <a:endParaRPr lang="it-IT" sz="2000" dirty="0">
              <a:solidFill>
                <a:srgbClr val="C00000"/>
              </a:solidFill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</a:rPr>
              <a:t>D</a:t>
            </a:r>
            <a:r>
              <a:rPr lang="it-IT" b="1" dirty="0" smtClean="0">
                <a:solidFill>
                  <a:srgbClr val="C00000"/>
                </a:solidFill>
              </a:rPr>
              <a:t>ensità</a:t>
            </a:r>
            <a:endParaRPr lang="it-IT" b="1" dirty="0">
              <a:solidFill>
                <a:srgbClr val="C00000"/>
              </a:solidFill>
            </a:endParaRPr>
          </a:p>
          <a:p>
            <a:pPr algn="just"/>
            <a:r>
              <a:rPr lang="it-IT" sz="1800" dirty="0" smtClean="0"/>
              <a:t>una volta ottenuti i dati il </a:t>
            </a:r>
            <a:r>
              <a:rPr lang="it-IT" sz="1800" dirty="0" err="1" smtClean="0"/>
              <a:t>prgoramma</a:t>
            </a:r>
            <a:r>
              <a:rPr lang="it-IT" sz="1800" dirty="0" smtClean="0"/>
              <a:t> può elaborarli con diverse funzioni, per esempio trovare la densità di punti in una specifica area con il comando </a:t>
            </a:r>
            <a:r>
              <a:rPr lang="it-IT" sz="1800" i="1" dirty="0" err="1" smtClean="0"/>
              <a:t>density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binning</a:t>
            </a:r>
            <a:r>
              <a:rPr lang="it-IT" sz="1800" i="1" dirty="0" smtClean="0"/>
              <a:t> </a:t>
            </a:r>
            <a:r>
              <a:rPr lang="it-IT" sz="1800" dirty="0" smtClean="0"/>
              <a:t>in </a:t>
            </a:r>
            <a:r>
              <a:rPr lang="it-IT" sz="1800" i="1" dirty="0" err="1" smtClean="0"/>
              <a:t>analysis</a:t>
            </a:r>
            <a:r>
              <a:rPr lang="it-IT" sz="1800" i="1" dirty="0" smtClean="0"/>
              <a:t>.</a:t>
            </a:r>
          </a:p>
          <a:p>
            <a:pPr algn="just"/>
            <a:r>
              <a:rPr lang="it-IT" sz="1800" dirty="0" smtClean="0"/>
              <a:t>Ad ogni colore corrisponde una </a:t>
            </a:r>
            <a:r>
              <a:rPr lang="it-IT" sz="1800" dirty="0" err="1" smtClean="0"/>
              <a:t>dieversa</a:t>
            </a:r>
            <a:r>
              <a:rPr lang="it-IT" sz="1800" dirty="0" smtClean="0"/>
              <a:t> densità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95" y="987425"/>
            <a:ext cx="6909336" cy="40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60608" y="1104363"/>
            <a:ext cx="3928056" cy="3811588"/>
          </a:xfrm>
        </p:spPr>
        <p:txBody>
          <a:bodyPr/>
          <a:lstStyle/>
          <a:p>
            <a:pPr algn="just"/>
            <a:r>
              <a:rPr lang="it-IT" b="1" dirty="0">
                <a:solidFill>
                  <a:srgbClr val="C00000"/>
                </a:solidFill>
              </a:rPr>
              <a:t>C</a:t>
            </a:r>
            <a:r>
              <a:rPr lang="it-IT" b="1" dirty="0" smtClean="0">
                <a:solidFill>
                  <a:srgbClr val="C00000"/>
                </a:solidFill>
              </a:rPr>
              <a:t>ollegamento</a:t>
            </a:r>
          </a:p>
          <a:p>
            <a:pPr algn="just"/>
            <a:r>
              <a:rPr lang="it-IT" sz="1800" dirty="0" smtClean="0"/>
              <a:t>Un’altra funzione </a:t>
            </a:r>
            <a:r>
              <a:rPr lang="it-IT" sz="1800" dirty="0" err="1" smtClean="0"/>
              <a:t>disponibille</a:t>
            </a:r>
            <a:r>
              <a:rPr lang="it-IT" sz="1800" dirty="0" smtClean="0"/>
              <a:t> è quella di costruire un collegamento tra punti, basi pensare se il mio interesse è trovare il </a:t>
            </a:r>
            <a:r>
              <a:rPr lang="it-IT" sz="1800" dirty="0" err="1" smtClean="0"/>
              <a:t>percoso</a:t>
            </a:r>
            <a:r>
              <a:rPr lang="it-IT" sz="1800" dirty="0" smtClean="0"/>
              <a:t> compiuto da un animale se i miei punti rappresentano le tracce trovate. Possiamo fare questo </a:t>
            </a:r>
            <a:r>
              <a:rPr lang="it-IT" sz="1800" dirty="0" err="1" smtClean="0"/>
              <a:t>attrverso</a:t>
            </a:r>
            <a:r>
              <a:rPr lang="it-IT" sz="1800" dirty="0" smtClean="0"/>
              <a:t> i comandi: </a:t>
            </a:r>
            <a:r>
              <a:rPr lang="it-IT" sz="1800" i="1" dirty="0" err="1" smtClean="0"/>
              <a:t>analysis</a:t>
            </a:r>
            <a:r>
              <a:rPr lang="it-IT" sz="1800" i="1" dirty="0" smtClean="0"/>
              <a:t>, </a:t>
            </a:r>
            <a:r>
              <a:rPr lang="it-IT" sz="1800" i="1" dirty="0" err="1" smtClean="0"/>
              <a:t>movements</a:t>
            </a:r>
            <a:r>
              <a:rPr lang="it-IT" sz="1800" i="1" dirty="0" smtClean="0"/>
              <a:t>.</a:t>
            </a:r>
            <a:endParaRPr lang="it-IT" sz="18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47" y="940158"/>
            <a:ext cx="7640980" cy="41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1668" y="973991"/>
            <a:ext cx="4514447" cy="3811588"/>
          </a:xfrm>
        </p:spPr>
        <p:txBody>
          <a:bodyPr/>
          <a:lstStyle/>
          <a:p>
            <a:pPr algn="just"/>
            <a:r>
              <a:rPr lang="it-IT" sz="1800" b="1" dirty="0">
                <a:solidFill>
                  <a:srgbClr val="C00000"/>
                </a:solidFill>
              </a:rPr>
              <a:t>D</a:t>
            </a:r>
            <a:r>
              <a:rPr lang="it-IT" sz="1800" b="1" dirty="0" smtClean="0">
                <a:solidFill>
                  <a:srgbClr val="C00000"/>
                </a:solidFill>
              </a:rPr>
              <a:t>istanza</a:t>
            </a:r>
          </a:p>
          <a:p>
            <a:pPr algn="just"/>
            <a:r>
              <a:rPr lang="it-IT" sz="1800" dirty="0" smtClean="0"/>
              <a:t>Oppure la rappresentazione di quanto i punti distano da un punto 0 attraverso l’ area di un cerchio suddiviso in 2 parti per la coordinata x o y. Utile ad esempio per avere un immediato colpo d’ occhio se si vogliono studiare le propagazioni di un fenomeno su larga scala. Possiamo fare questo </a:t>
            </a:r>
            <a:r>
              <a:rPr lang="it-IT" sz="1800" dirty="0" err="1" smtClean="0"/>
              <a:t>attrverso</a:t>
            </a:r>
            <a:r>
              <a:rPr lang="it-IT" sz="1800" dirty="0" smtClean="0"/>
              <a:t> i comandi: </a:t>
            </a:r>
            <a:r>
              <a:rPr lang="it-IT" sz="1800" i="1" dirty="0" err="1" smtClean="0"/>
              <a:t>analysis</a:t>
            </a:r>
            <a:r>
              <a:rPr lang="it-IT" sz="1800" i="1" dirty="0" smtClean="0"/>
              <a:t>, </a:t>
            </a:r>
            <a:r>
              <a:rPr lang="it-IT" sz="1800" i="1" dirty="0" err="1" smtClean="0"/>
              <a:t>canavas</a:t>
            </a:r>
            <a:r>
              <a:rPr lang="it-IT" sz="1800" i="1" dirty="0" smtClean="0"/>
              <a:t> pie chart.</a:t>
            </a:r>
            <a:endParaRPr lang="it-IT" sz="1800" dirty="0" smtClean="0"/>
          </a:p>
          <a:p>
            <a:pPr algn="just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745" y="973991"/>
            <a:ext cx="6658904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1036</Words>
  <Application>Microsoft Office PowerPoint</Application>
  <PresentationFormat>Personalizzato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Giorgio Guariso</cp:lastModifiedBy>
  <cp:revision>29</cp:revision>
  <dcterms:created xsi:type="dcterms:W3CDTF">2013-12-17T16:08:58Z</dcterms:created>
  <dcterms:modified xsi:type="dcterms:W3CDTF">2014-01-24T09:32:17Z</dcterms:modified>
</cp:coreProperties>
</file>