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7" r:id="rId3"/>
    <p:sldId id="269" r:id="rId4"/>
    <p:sldId id="271" r:id="rId5"/>
    <p:sldId id="270" r:id="rId6"/>
    <p:sldId id="272" r:id="rId7"/>
    <p:sldId id="273" r:id="rId8"/>
    <p:sldId id="268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CD1B6"/>
    <a:srgbClr val="5098BB"/>
    <a:srgbClr val="4DB3E2"/>
    <a:srgbClr val="82BFE2"/>
    <a:srgbClr val="1772BA"/>
    <a:srgbClr val="8DD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FB3D9-8A02-4546-A0CF-1789FB3BFD58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2BD2-397C-489F-8221-DA7A7D4291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3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0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4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3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0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7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5098BB">
                <a:lumMod val="93000"/>
                <a:lumOff val="7000"/>
              </a:srgbClr>
            </a:gs>
            <a:gs pos="0">
              <a:scrgbClr r="0" g="0" b="0"/>
            </a:gs>
            <a:gs pos="100000">
              <a:srgbClr val="BCD1B6"/>
            </a:gs>
            <a:gs pos="54000">
              <a:srgbClr val="82BFE2">
                <a:lumMod val="94000"/>
                <a:lumOff val="6000"/>
              </a:srgb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6844-C052-4D2D-A4B8-2DA9B939FD8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B608-C25F-47B9-ACDF-C96A971AD85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5-04/documents/benmap-ce_user_manual_march_2015.pdf" TargetMode="External"/><Relationship Id="rId2" Type="http://schemas.openxmlformats.org/officeDocument/2006/relationships/hyperlink" Target="https://www.epa.gov/benma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tif"/><Relationship Id="rId4" Type="http://schemas.openxmlformats.org/officeDocument/2006/relationships/hyperlink" Target="https://www.epa.gov/benmap/benmap-downloa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76D4D-0F4A-425F-AE4A-3CD7E284C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6517"/>
            <a:ext cx="9144000" cy="2387600"/>
          </a:xfrm>
        </p:spPr>
        <p:txBody>
          <a:bodyPr>
            <a:normAutofit/>
          </a:bodyPr>
          <a:lstStyle/>
          <a:p>
            <a:r>
              <a:rPr lang="it-IT" sz="6600" dirty="0" err="1"/>
              <a:t>BenMAP</a:t>
            </a:r>
            <a:r>
              <a:rPr lang="it-IT" sz="6600" dirty="0"/>
              <a:t>-CE 1.3</a:t>
            </a:r>
            <a:endParaRPr lang="en-US" sz="6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969EF1-88DE-4253-8592-958CD04A2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6548"/>
            <a:ext cx="9144000" cy="1655762"/>
          </a:xfrm>
        </p:spPr>
        <p:txBody>
          <a:bodyPr/>
          <a:lstStyle/>
          <a:p>
            <a:r>
              <a:rPr lang="it-IT" sz="2800" dirty="0"/>
              <a:t>CORSO DI MODELLISTICA E SIMULAZIONE</a:t>
            </a:r>
          </a:p>
          <a:p>
            <a:r>
              <a:rPr lang="it-IT" dirty="0"/>
              <a:t>Presentazione di un modello ambientale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0EC72-2FBD-442F-BE6F-7F37EBBB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0" y="6272310"/>
            <a:ext cx="4191000" cy="449165"/>
          </a:xfrm>
        </p:spPr>
        <p:txBody>
          <a:bodyPr/>
          <a:lstStyle/>
          <a:p>
            <a:r>
              <a:rPr lang="it-IT" dirty="0"/>
              <a:t>Corso di laurea in Ingegneria per l'Ambiente e il Territorio Simona Monzani, 844500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F516CA-5BBD-4CD5-B547-C18F97842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78" y="1079284"/>
            <a:ext cx="1986044" cy="1986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30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384FB-60C6-43CB-A807-7AA63A6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365125"/>
            <a:ext cx="11256510" cy="1325563"/>
          </a:xfrm>
        </p:spPr>
        <p:txBody>
          <a:bodyPr/>
          <a:lstStyle/>
          <a:p>
            <a:r>
              <a:rPr lang="it-IT" dirty="0"/>
              <a:t>DESCRIZIONE E FUNZIONALITÀ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E6D30-7DBC-4503-9FC8-3E4EF2EF2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643" y="1825625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/>
              <a:t>Benefits Mapping and Analysis Program (</a:t>
            </a:r>
            <a:r>
              <a:rPr lang="it-IT" sz="2000" dirty="0" err="1"/>
              <a:t>BenMAP</a:t>
            </a:r>
            <a:r>
              <a:rPr lang="it-IT" sz="2000" dirty="0"/>
              <a:t>) è un software sviluppato dall’ente U.S. </a:t>
            </a:r>
            <a:r>
              <a:rPr lang="it-IT" sz="2000" dirty="0" err="1"/>
              <a:t>Environmental</a:t>
            </a:r>
            <a:r>
              <a:rPr lang="it-IT" sz="2000" dirty="0"/>
              <a:t> </a:t>
            </a:r>
            <a:r>
              <a:rPr lang="it-IT" sz="2000" dirty="0" err="1"/>
              <a:t>Protection</a:t>
            </a:r>
            <a:r>
              <a:rPr lang="it-IT" sz="2000" dirty="0"/>
              <a:t> Agency (EPA)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dirty="0"/>
              <a:t>È </a:t>
            </a:r>
            <a:r>
              <a:rPr lang="it-IT" sz="2000" dirty="0"/>
              <a:t>stato</a:t>
            </a:r>
            <a:r>
              <a:rPr lang="en-US" sz="2000" dirty="0"/>
              <a:t> </a:t>
            </a:r>
            <a:r>
              <a:rPr lang="it-IT" sz="2000" dirty="0"/>
              <a:t>ideato</a:t>
            </a:r>
            <a:r>
              <a:rPr lang="en-US" sz="2000" dirty="0"/>
              <a:t> per </a:t>
            </a:r>
            <a:r>
              <a:rPr lang="it-IT" sz="2000" dirty="0"/>
              <a:t>stimare l’impatto economico provocato dai cambiamenti di concentrazione di inquinanti atmosferici, specificatamente ozono troposferico e particolato fine, in termini di effetti sulla salute da essi risultanti, quali le morti e le patologie correlate.</a:t>
            </a:r>
          </a:p>
          <a:p>
            <a:pPr marL="0" indent="0" algn="just">
              <a:buNone/>
            </a:pPr>
            <a:r>
              <a:rPr lang="it-IT" sz="2000" dirty="0"/>
              <a:t>L’obiettivo di tale analisi è dunque duplice:</a:t>
            </a:r>
          </a:p>
          <a:p>
            <a:pPr marL="742950" lvl="1" indent="-285750" algn="just"/>
            <a:r>
              <a:rPr lang="it-IT" sz="2000" dirty="0"/>
              <a:t>Stimare il costo per la salute umana dell’inquinamento atmosferico</a:t>
            </a:r>
          </a:p>
          <a:p>
            <a:pPr marL="742950" lvl="1" indent="-285750" algn="just"/>
            <a:r>
              <a:rPr lang="it-IT" sz="2000" dirty="0"/>
              <a:t>Prevedere i benefici di una politica di abbattimento di tali inquinanti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F4BD27C-2585-4147-B5EA-54C898F5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36" y="6311900"/>
            <a:ext cx="1432763" cy="326167"/>
          </a:xfrm>
          <a:prstGeom prst="rect">
            <a:avLst/>
          </a:prstGeom>
        </p:spPr>
      </p:pic>
      <p:pic>
        <p:nvPicPr>
          <p:cNvPr id="6" name="Segnaposto contenuto 22">
            <a:extLst>
              <a:ext uri="{FF2B5EF4-FFF2-40B4-BE49-F238E27FC236}">
                <a16:creationId xmlns:a16="http://schemas.microsoft.com/office/drawing/2014/main" id="{4D4E84C3-3706-426E-9843-259407BC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5" y="1825625"/>
            <a:ext cx="5974308" cy="38470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1FFBB8-C98B-427B-B8E9-725C761CCED6}"/>
              </a:ext>
            </a:extLst>
          </p:cNvPr>
          <p:cNvSpPr txBox="1"/>
          <p:nvPr/>
        </p:nvSpPr>
        <p:spPr>
          <a:xfrm>
            <a:off x="5775844" y="5807631"/>
            <a:ext cx="597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Schermata iniziale di </a:t>
            </a:r>
            <a:r>
              <a:rPr lang="it-IT" i="1" dirty="0" err="1"/>
              <a:t>BenMAP</a:t>
            </a:r>
            <a:r>
              <a:rPr lang="it-IT" i="1" dirty="0"/>
              <a:t>-CE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634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rgbClr val="5098BB">
                <a:lumMod val="93000"/>
                <a:lumOff val="7000"/>
              </a:srgbClr>
            </a:gs>
            <a:gs pos="0">
              <a:scrgbClr r="0" g="0" b="0"/>
            </a:gs>
            <a:gs pos="100000">
              <a:srgbClr val="BCD1B6"/>
            </a:gs>
            <a:gs pos="54000">
              <a:srgbClr val="82BFE2">
                <a:lumMod val="75000"/>
                <a:lumOff val="25000"/>
              </a:srgb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384FB-60C6-43CB-A807-7AA63A6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365125"/>
            <a:ext cx="11256510" cy="1325563"/>
          </a:xfrm>
        </p:spPr>
        <p:txBody>
          <a:bodyPr/>
          <a:lstStyle/>
          <a:p>
            <a:r>
              <a:rPr lang="it-IT" dirty="0"/>
              <a:t>UPLOAD DATI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E6D30-7DBC-4503-9FC8-3E4EF2EF2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642" y="1690688"/>
            <a:ext cx="6694949" cy="46212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/>
              <a:t>Il programma permette all’utente di caricare dati propri, oppure utilizzare dataset precaricati relativi a Stati Uniti e Cina.</a:t>
            </a:r>
          </a:p>
          <a:p>
            <a:pPr marL="0" indent="0" algn="just">
              <a:buNone/>
            </a:pPr>
            <a:r>
              <a:rPr lang="it-IT" sz="2000" dirty="0"/>
              <a:t>È necessario fornire:</a:t>
            </a:r>
          </a:p>
          <a:p>
            <a:pPr lvl="1" algn="just"/>
            <a:r>
              <a:rPr lang="it-IT" sz="2000" dirty="0"/>
              <a:t>Definizione delle coordinate geografiche, in quanto tutti i dati sono </a:t>
            </a:r>
            <a:r>
              <a:rPr lang="it-IT" sz="2000" dirty="0" err="1"/>
              <a:t>georiferiti</a:t>
            </a:r>
            <a:endParaRPr lang="it-IT" sz="2000" dirty="0"/>
          </a:p>
          <a:p>
            <a:pPr lvl="1" algn="just"/>
            <a:r>
              <a:rPr lang="it-IT" sz="2000" dirty="0"/>
              <a:t>Valori relativi a ciascun inquinante: geolocalizzazione delle postazioni di rilevamento, frequenza delle misurazioni, valore registrato</a:t>
            </a:r>
          </a:p>
          <a:p>
            <a:pPr lvl="1" algn="just"/>
            <a:r>
              <a:rPr lang="it-IT" sz="2000" dirty="0"/>
              <a:t>Dati demografici, in cui possono essere specificati età, etnia, genere</a:t>
            </a:r>
          </a:p>
          <a:p>
            <a:pPr lvl="1" algn="just"/>
            <a:r>
              <a:rPr lang="it-IT" sz="2000" dirty="0"/>
              <a:t>Funzioni di impatto sulla salute, ricavate da studi su mortalità o disturbi legati alla presenza di ozono troposferico (es. asma) o particolato (es. asma o infarti)</a:t>
            </a:r>
          </a:p>
          <a:p>
            <a:pPr lvl="1" algn="just"/>
            <a:r>
              <a:rPr lang="it-IT" sz="2000" dirty="0"/>
              <a:t>Stima del valore economico riferito al singolo caso di decesso o di malattia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F4BD27C-2585-4147-B5EA-54C898F5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36" y="6311900"/>
            <a:ext cx="1432763" cy="326167"/>
          </a:xfrm>
          <a:prstGeom prst="rect">
            <a:avLst/>
          </a:prstGeom>
        </p:spPr>
      </p:pic>
      <p:pic>
        <p:nvPicPr>
          <p:cNvPr id="6" name="Segnaposto contenuto 22">
            <a:extLst>
              <a:ext uri="{FF2B5EF4-FFF2-40B4-BE49-F238E27FC236}">
                <a16:creationId xmlns:a16="http://schemas.microsoft.com/office/drawing/2014/main" id="{4D4E84C3-3706-426E-9843-259407BC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1681527"/>
            <a:ext cx="3968260" cy="39911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1FFBB8-C98B-427B-B8E9-725C761CCED6}"/>
              </a:ext>
            </a:extLst>
          </p:cNvPr>
          <p:cNvSpPr txBox="1"/>
          <p:nvPr/>
        </p:nvSpPr>
        <p:spPr>
          <a:xfrm>
            <a:off x="7385538" y="5807631"/>
            <a:ext cx="396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Finestra di modifica dataset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832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384FB-60C6-43CB-A807-7AA63A6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365125"/>
            <a:ext cx="10860157" cy="1325563"/>
          </a:xfrm>
        </p:spPr>
        <p:txBody>
          <a:bodyPr/>
          <a:lstStyle/>
          <a:p>
            <a:r>
              <a:rPr lang="it-IT" dirty="0"/>
              <a:t>ANALISI QUALITÀ DELL’ARIA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E6D30-7DBC-4503-9FC8-3E4EF2EF2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643" y="1825625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err="1"/>
              <a:t>BenMAP</a:t>
            </a:r>
            <a:r>
              <a:rPr lang="it-IT" sz="2000" dirty="0"/>
              <a:t>-CE non è in grado di modellizzare da sé la qualità dell’aria, ma necessita di dati in ingresso.</a:t>
            </a:r>
          </a:p>
          <a:p>
            <a:pPr marL="0" indent="0" algn="just">
              <a:buNone/>
            </a:pPr>
            <a:r>
              <a:rPr lang="it-IT" sz="2000" dirty="0"/>
              <a:t>Sono disponibili tre opzioni per la creazione di una mappa della qualità dell’aria: Model Direct, Monitor Direct e Monitor </a:t>
            </a:r>
            <a:r>
              <a:rPr lang="it-IT" sz="2000" dirty="0" err="1"/>
              <a:t>Rollback</a:t>
            </a:r>
            <a:r>
              <a:rPr lang="it-IT" sz="2000" dirty="0"/>
              <a:t>. Con il primo metodo vengono utilizzate due griglie che contengono i dati delle concentrazioni di inquinanti, di cui è calcolata la differenza per ogni cella. L’analisi Monitor Direct utilizza lo stesso sistema, ma la differenza è operata per regione amministrativa su cui la qualità dell’aria è controllata. Il Monitor </a:t>
            </a:r>
            <a:r>
              <a:rPr lang="it-IT" sz="2000" dirty="0" err="1"/>
              <a:t>Rollback</a:t>
            </a:r>
            <a:r>
              <a:rPr lang="it-IT" sz="2000" dirty="0"/>
              <a:t> ritorna su una mappa i valori percentuali delle variazioni di concentrazione degli inquinanti.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F4BD27C-2585-4147-B5EA-54C898F5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36" y="6311900"/>
            <a:ext cx="1432763" cy="326167"/>
          </a:xfrm>
          <a:prstGeom prst="rect">
            <a:avLst/>
          </a:prstGeom>
        </p:spPr>
      </p:pic>
      <p:pic>
        <p:nvPicPr>
          <p:cNvPr id="6" name="Segnaposto contenuto 22">
            <a:extLst>
              <a:ext uri="{FF2B5EF4-FFF2-40B4-BE49-F238E27FC236}">
                <a16:creationId xmlns:a16="http://schemas.microsoft.com/office/drawing/2014/main" id="{4D4E84C3-3706-426E-9843-259407BC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48" y="2064778"/>
            <a:ext cx="5798909" cy="318588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1FFBB8-C98B-427B-B8E9-725C761CCED6}"/>
              </a:ext>
            </a:extLst>
          </p:cNvPr>
          <p:cNvSpPr txBox="1"/>
          <p:nvPr/>
        </p:nvSpPr>
        <p:spPr>
          <a:xfrm>
            <a:off x="5775844" y="5596614"/>
            <a:ext cx="597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Mappa creata con il metodo Monitor </a:t>
            </a:r>
            <a:r>
              <a:rPr lang="it-IT" i="1" dirty="0" err="1"/>
              <a:t>Rollback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143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384FB-60C6-43CB-A807-7AA63A6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365125"/>
            <a:ext cx="11256510" cy="1325563"/>
          </a:xfrm>
        </p:spPr>
        <p:txBody>
          <a:bodyPr/>
          <a:lstStyle/>
          <a:p>
            <a:r>
              <a:rPr lang="it-IT" dirty="0"/>
              <a:t>STIMA IMPATTO SULLA SALUTE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47E6D30-7DBC-4503-9FC8-3E4EF2EF24D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93643" y="1825625"/>
                <a:ext cx="5181600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it-IT" sz="2000" dirty="0"/>
                  <a:t>Attraverso i dati forniti sulla qualità dell’aria in una data regione viene calcolato il coefficiente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it-IT" sz="2000" dirty="0"/>
                  <a:t>, che definisce la relazione tra la concentrazione di inquinante e il suo effetto sulla salute.</a:t>
                </a:r>
              </a:p>
              <a:p>
                <a:pPr marL="0" indent="0" algn="just">
                  <a:buNone/>
                </a:pPr>
                <a:r>
                  <a:rPr lang="it-IT" sz="2000" dirty="0"/>
                  <a:t>La funzione che descrive tale relazione è tratta da studi epidemiologici, che </a:t>
                </a:r>
                <a:r>
                  <a:rPr lang="it-IT" sz="2000" dirty="0" err="1"/>
                  <a:t>BenMAP</a:t>
                </a:r>
                <a:r>
                  <a:rPr lang="it-IT" sz="2000" dirty="0"/>
                  <a:t>-CE mette a disposizione per analisi su decessi o patologie riconducibili ai diversi inquinanti.</a:t>
                </a:r>
              </a:p>
              <a:p>
                <a:pPr marL="0" indent="0" algn="just">
                  <a:buNone/>
                </a:pPr>
                <a:r>
                  <a:rPr lang="it-IT" sz="2000" dirty="0"/>
                  <a:t>Il coefficiente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it-IT" sz="2000" dirty="0"/>
                  <a:t> è poi impiegato per il calcolo della stima dell’impatto sulla salute 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sz="2000" dirty="0"/>
                  <a:t>) dovuto alla variazione di concentrazione di inquinante 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𝑃𝑀</m:t>
                    </m:r>
                  </m:oMath>
                </a14:m>
                <a:r>
                  <a:rPr lang="it-IT" sz="2000" dirty="0"/>
                  <a:t>) a cui è esposta la popolazione 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𝑃𝑜𝑝</m:t>
                    </m:r>
                  </m:oMath>
                </a14:m>
                <a:r>
                  <a:rPr lang="it-IT" sz="2000" dirty="0"/>
                  <a:t>), attraverso la seguente funzione: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∆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sup>
                          </m:sSup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𝑃𝑜𝑝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47E6D30-7DBC-4503-9FC8-3E4EF2EF2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3643" y="1825625"/>
                <a:ext cx="5181600" cy="4351338"/>
              </a:xfrm>
              <a:blipFill>
                <a:blip r:embed="rId2"/>
                <a:stretch>
                  <a:fillRect l="-1294" t="-1401" r="-1176"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1F4BD27C-2585-4147-B5EA-54C898F5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36" y="6311900"/>
            <a:ext cx="1432763" cy="32616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1FFBB8-C98B-427B-B8E9-725C761CCED6}"/>
              </a:ext>
            </a:extLst>
          </p:cNvPr>
          <p:cNvSpPr txBox="1"/>
          <p:nvPr/>
        </p:nvSpPr>
        <p:spPr>
          <a:xfrm>
            <a:off x="5775844" y="5807631"/>
            <a:ext cx="597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Tabella dati al termine del calcolo</a:t>
            </a:r>
            <a:endParaRPr lang="en-US" i="1" dirty="0"/>
          </a:p>
        </p:txBody>
      </p:sp>
      <p:pic>
        <p:nvPicPr>
          <p:cNvPr id="8" name="Segnaposto contenuto 22">
            <a:extLst>
              <a:ext uri="{FF2B5EF4-FFF2-40B4-BE49-F238E27FC236}">
                <a16:creationId xmlns:a16="http://schemas.microsoft.com/office/drawing/2014/main" id="{8DD5EC74-3583-46A7-A71A-49DEA877E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5" y="1825625"/>
            <a:ext cx="5974308" cy="38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384FB-60C6-43CB-A807-7AA63A6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365125"/>
            <a:ext cx="11256510" cy="1325563"/>
          </a:xfrm>
        </p:spPr>
        <p:txBody>
          <a:bodyPr/>
          <a:lstStyle/>
          <a:p>
            <a:r>
              <a:rPr lang="it-IT" dirty="0"/>
              <a:t>STIMA IMPATTO ECONOMICO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47E6D30-7DBC-4503-9FC8-3E4EF2EF24D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93643" y="1825625"/>
                <a:ext cx="5181600" cy="435133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it-IT" sz="2000" dirty="0"/>
                  <a:t>Il costo monetario dell’impatto degli inquinanti sulla salute umana, o parimenti il risparmio derivante dalla riduzione della concentrazione di tali sostanze in atmosfera, è calcolato moltiplicando l’impatto sulla salute (</a:t>
                </a:r>
                <a:r>
                  <a:rPr lang="it-IT" sz="2000" dirty="0" err="1"/>
                  <a:t>Health</a:t>
                </a:r>
                <a:r>
                  <a:rPr lang="it-IT" sz="2000" dirty="0"/>
                  <a:t> Impact: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𝐻𝐼</m:t>
                    </m:r>
                  </m:oMath>
                </a14:m>
                <a:r>
                  <a:rPr lang="it-IT" sz="2000" dirty="0"/>
                  <a:t>) per il costo (o risparmio) stimato sul singolo caso (</a:t>
                </a:r>
                <a:r>
                  <a:rPr lang="it-IT" sz="2000" dirty="0" err="1"/>
                  <a:t>Health</a:t>
                </a:r>
                <a:r>
                  <a:rPr lang="it-IT" sz="2000" dirty="0"/>
                  <a:t> Value: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𝐻𝑉</m:t>
                    </m:r>
                  </m:oMath>
                </a14:m>
                <a:r>
                  <a:rPr lang="it-IT" sz="2000" dirty="0"/>
                  <a:t>):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𝑉𝑎𝑙𝑜𝑟𝑒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𝐸𝑐𝑜𝑛𝑜𝑚𝑖𝑐𝑜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𝐻𝐼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𝐻𝑉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just">
                  <a:buNone/>
                </a:pPr>
                <a:r>
                  <a:rPr lang="it-IT" sz="2000" dirty="0"/>
                  <a:t>L</a:t>
                </a:r>
                <a:r>
                  <a:rPr lang="en-US" sz="2000" dirty="0"/>
                  <a:t>a </a:t>
                </a:r>
                <a:r>
                  <a:rPr lang="it-IT" sz="2000" dirty="0"/>
                  <a:t>stima</a:t>
                </a:r>
                <a:r>
                  <a:rPr lang="en-US" sz="2000" dirty="0"/>
                  <a:t> del </a:t>
                </a:r>
                <a:r>
                  <a:rPr lang="it-IT" sz="2000" dirty="0"/>
                  <a:t>valore</a:t>
                </a:r>
                <a:r>
                  <a:rPr lang="en-US" sz="2000" dirty="0"/>
                  <a:t> di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𝐻𝑉</m:t>
                    </m:r>
                  </m:oMath>
                </a14:m>
                <a:r>
                  <a:rPr lang="en-US" sz="2000" dirty="0"/>
                  <a:t>, </a:t>
                </a:r>
                <a:r>
                  <a:rPr lang="it-IT" sz="2000" dirty="0"/>
                  <a:t>in genere presente nel database di </a:t>
                </a:r>
                <a:r>
                  <a:rPr lang="it-IT" sz="2000" dirty="0" err="1"/>
                  <a:t>BenMAP</a:t>
                </a:r>
                <a:r>
                  <a:rPr lang="it-IT" sz="2000" dirty="0"/>
                  <a:t>-CE, può essere ottenuta in diversi modi. Ad esempio, il valore di una evitata morte prematura è generalmente associato al </a:t>
                </a:r>
                <a:r>
                  <a:rPr lang="en-US" sz="2000" dirty="0"/>
                  <a:t>Value of Statistical Life (VSL), </a:t>
                </a:r>
                <a:r>
                  <a:rPr lang="it-IT" sz="2000" dirty="0"/>
                  <a:t>ossia quanto si è disposti a pagare per ridurre tale rischio nella popolazione. Per altre patologie può essere valutato il costo della terapia.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47E6D30-7DBC-4503-9FC8-3E4EF2EF2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3643" y="1825625"/>
                <a:ext cx="5181600" cy="4351338"/>
              </a:xfrm>
              <a:blipFill>
                <a:blip r:embed="rId2"/>
                <a:stretch>
                  <a:fillRect l="-1294" t="-1401" r="-1176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1F4BD27C-2585-4147-B5EA-54C898F5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36" y="6311900"/>
            <a:ext cx="1432763" cy="326167"/>
          </a:xfrm>
          <a:prstGeom prst="rect">
            <a:avLst/>
          </a:prstGeom>
        </p:spPr>
      </p:pic>
      <p:pic>
        <p:nvPicPr>
          <p:cNvPr id="6" name="Segnaposto contenuto 22">
            <a:extLst>
              <a:ext uri="{FF2B5EF4-FFF2-40B4-BE49-F238E27FC236}">
                <a16:creationId xmlns:a16="http://schemas.microsoft.com/office/drawing/2014/main" id="{4D4E84C3-3706-426E-9843-259407BCC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5" y="1825625"/>
            <a:ext cx="5974308" cy="38470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1FFBB8-C98B-427B-B8E9-725C761CCED6}"/>
              </a:ext>
            </a:extLst>
          </p:cNvPr>
          <p:cNvSpPr txBox="1"/>
          <p:nvPr/>
        </p:nvSpPr>
        <p:spPr>
          <a:xfrm>
            <a:off x="5775844" y="5807631"/>
            <a:ext cx="597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Grafico che visualizza l’impatto in diverse regioni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623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384FB-60C6-43CB-A807-7AA63A6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365125"/>
            <a:ext cx="11256510" cy="1325563"/>
          </a:xfrm>
        </p:spPr>
        <p:txBody>
          <a:bodyPr/>
          <a:lstStyle/>
          <a:p>
            <a:r>
              <a:rPr lang="it-IT" dirty="0"/>
              <a:t>SVILUPPATORE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E6D30-7DBC-4503-9FC8-3E4EF2EF2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643" y="1825625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 err="1"/>
              <a:t>BenMAP</a:t>
            </a:r>
            <a:r>
              <a:rPr lang="it-IT" sz="2000" dirty="0"/>
              <a:t>-CE è uno strumento open-source, che sostituisce la versione a pagamento del programma (</a:t>
            </a:r>
            <a:r>
              <a:rPr lang="it-IT" sz="2000" dirty="0" err="1"/>
              <a:t>BenMAP</a:t>
            </a:r>
            <a:r>
              <a:rPr lang="it-IT" sz="2000" dirty="0"/>
              <a:t>) che l’U.S. </a:t>
            </a:r>
            <a:r>
              <a:rPr lang="it-IT" sz="2000" dirty="0" err="1"/>
              <a:t>Environmental</a:t>
            </a:r>
            <a:r>
              <a:rPr lang="it-IT" sz="2000" dirty="0"/>
              <a:t> </a:t>
            </a:r>
            <a:r>
              <a:rPr lang="it-IT" sz="2000" dirty="0" err="1"/>
              <a:t>Protection</a:t>
            </a:r>
            <a:r>
              <a:rPr lang="it-IT" sz="2000" dirty="0"/>
              <a:t> Agency (U.S. EPA) aveva sviluppato nel 2003 per analizzare le norme sulla qualità dell’aria su scala nazionale.</a:t>
            </a:r>
          </a:p>
          <a:p>
            <a:pPr marL="0" indent="0" algn="just">
              <a:buNone/>
            </a:pPr>
            <a:r>
              <a:rPr lang="it-IT" sz="2000" dirty="0"/>
              <a:t>Tali analisi includevano valutazioni sui benefici sulla salute per il National Ambient Air </a:t>
            </a:r>
            <a:r>
              <a:rPr lang="it-IT" sz="2000" dirty="0" err="1"/>
              <a:t>Quality</a:t>
            </a:r>
            <a:r>
              <a:rPr lang="it-IT" sz="2000" dirty="0"/>
              <a:t> </a:t>
            </a:r>
            <a:r>
              <a:rPr lang="it-IT" sz="2000" dirty="0" err="1"/>
              <a:t>Standards</a:t>
            </a:r>
            <a:r>
              <a:rPr lang="it-IT" sz="2000" dirty="0"/>
              <a:t> (</a:t>
            </a:r>
            <a:r>
              <a:rPr lang="it-IT" sz="2000" dirty="0" err="1"/>
              <a:t>NAAQs</a:t>
            </a:r>
            <a:r>
              <a:rPr lang="it-IT" sz="2000" dirty="0"/>
              <a:t>) riguardo al particolato (2006, 2012) e l’ozono (2008, 2010)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it-IT" sz="2000" dirty="0"/>
              <a:t>È disponibile il manuale dell’ultima versione, </a:t>
            </a:r>
            <a:r>
              <a:rPr lang="en-US" sz="2000" dirty="0" err="1"/>
              <a:t>BenMAP</a:t>
            </a:r>
            <a:r>
              <a:rPr lang="en-US" sz="2000" dirty="0"/>
              <a:t>-CE 1.3, </a:t>
            </a:r>
            <a:r>
              <a:rPr lang="en-US" sz="2000" dirty="0" err="1"/>
              <a:t>rilasciato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25 </a:t>
            </a:r>
            <a:r>
              <a:rPr lang="en-US" sz="2000" dirty="0" err="1"/>
              <a:t>aprile</a:t>
            </a:r>
            <a:r>
              <a:rPr lang="en-US" sz="2000" dirty="0"/>
              <a:t> 2017.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F4BD27C-2585-4147-B5EA-54C898F5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36" y="6311900"/>
            <a:ext cx="1432763" cy="326167"/>
          </a:xfrm>
          <a:prstGeom prst="rect">
            <a:avLst/>
          </a:prstGeom>
        </p:spPr>
      </p:pic>
      <p:pic>
        <p:nvPicPr>
          <p:cNvPr id="6" name="Segnaposto contenuto 22">
            <a:extLst>
              <a:ext uri="{FF2B5EF4-FFF2-40B4-BE49-F238E27FC236}">
                <a16:creationId xmlns:a16="http://schemas.microsoft.com/office/drawing/2014/main" id="{4D4E84C3-3706-426E-9843-259407BC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70" y="1825625"/>
            <a:ext cx="5772858" cy="38470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1FFBB8-C98B-427B-B8E9-725C761CCED6}"/>
              </a:ext>
            </a:extLst>
          </p:cNvPr>
          <p:cNvSpPr txBox="1"/>
          <p:nvPr/>
        </p:nvSpPr>
        <p:spPr>
          <a:xfrm>
            <a:off x="5876571" y="5807631"/>
            <a:ext cx="57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Logo dell’U.S. EPA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332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384FB-60C6-43CB-A807-7AA63A61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365125"/>
            <a:ext cx="10860157" cy="1325563"/>
          </a:xfrm>
        </p:spPr>
        <p:txBody>
          <a:bodyPr/>
          <a:lstStyle/>
          <a:p>
            <a:r>
              <a:rPr lang="it-IT" dirty="0"/>
              <a:t>GIUDIZIO SULLA SEMPLICITÀ DI UTILIZZO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E6D30-7DBC-4503-9FC8-3E4EF2EF2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643" y="1825625"/>
            <a:ext cx="5181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dirty="0"/>
              <a:t>Il programma risulta nel complesso di non semplice utilizzo, data l’interfaccia non intuitiva e la grande quantità di dati in ingresso richiesti nel caso in cui si proceda con la creazione di un nuovo database.</a:t>
            </a:r>
          </a:p>
          <a:p>
            <a:pPr marL="0" indent="0" algn="just">
              <a:buNone/>
            </a:pPr>
            <a:r>
              <a:rPr lang="it-IT" sz="2000" dirty="0"/>
              <a:t>Per contro, il manuale è adeguatamente preciso e dettagliato, disponibile unicamente in lingua inglese.</a:t>
            </a:r>
          </a:p>
          <a:p>
            <a:pPr marL="0" indent="0" algn="just">
              <a:buNone/>
            </a:pPr>
            <a:r>
              <a:rPr lang="it-IT" sz="2000" dirty="0"/>
              <a:t>Sono altresì a disposizione dell’utente numerosi esercizi guidati, in modo da permettergli di prendere confidenza con il software e imparare ad usufruire di </a:t>
            </a:r>
            <a:r>
              <a:rPr lang="it-IT" sz="2000" dirty="0" err="1"/>
              <a:t>BenMAP</a:t>
            </a:r>
            <a:r>
              <a:rPr lang="it-IT" sz="2000" dirty="0"/>
              <a:t>-CE nel modo più completo, date le sue numerose potenzialità.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F4BD27C-2585-4147-B5EA-54C898F5D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36" y="6311900"/>
            <a:ext cx="1432763" cy="326167"/>
          </a:xfrm>
          <a:prstGeom prst="rect">
            <a:avLst/>
          </a:prstGeom>
        </p:spPr>
      </p:pic>
      <p:pic>
        <p:nvPicPr>
          <p:cNvPr id="6" name="Segnaposto contenuto 22">
            <a:extLst>
              <a:ext uri="{FF2B5EF4-FFF2-40B4-BE49-F238E27FC236}">
                <a16:creationId xmlns:a16="http://schemas.microsoft.com/office/drawing/2014/main" id="{4D4E84C3-3706-426E-9843-259407BCC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5" y="1825625"/>
            <a:ext cx="5974308" cy="384706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1FFBB8-C98B-427B-B8E9-725C761CCED6}"/>
              </a:ext>
            </a:extLst>
          </p:cNvPr>
          <p:cNvSpPr txBox="1"/>
          <p:nvPr/>
        </p:nvSpPr>
        <p:spPr>
          <a:xfrm>
            <a:off x="5775844" y="5807631"/>
            <a:ext cx="597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Esempio di pagina iniziale di uno studio guidato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1606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610736E-8272-4353-8C56-FD41FB4E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REQUISITI DI SISTEMA</a:t>
            </a:r>
            <a:endParaRPr lang="en-US" sz="36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6D1BA7-C933-43BB-992B-CEF284945A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000" dirty="0"/>
              <a:t>Windows 7 o successivi (sistema operativo a 64-bit raccomandato)</a:t>
            </a:r>
          </a:p>
          <a:p>
            <a:pPr algn="just"/>
            <a:r>
              <a:rPr lang="it-IT" sz="2000" dirty="0"/>
              <a:t>Adobe Acrobat Reader</a:t>
            </a:r>
          </a:p>
          <a:p>
            <a:pPr algn="just"/>
            <a:r>
              <a:rPr lang="it-IT" sz="2000" dirty="0"/>
              <a:t>Microsoft Excel o un altro programma di calcolo (in grado di leggere file esportati con estensione .</a:t>
            </a:r>
            <a:r>
              <a:rPr lang="it-IT" sz="2000" dirty="0" err="1"/>
              <a:t>xlsx</a:t>
            </a:r>
            <a:r>
              <a:rPr lang="it-IT" sz="2000" dirty="0"/>
              <a:t>)</a:t>
            </a:r>
          </a:p>
          <a:p>
            <a:pPr algn="just"/>
            <a:r>
              <a:rPr lang="it-IT" sz="2000" dirty="0"/>
              <a:t>Microsoft.NET Framework 4 (o 4.5)</a:t>
            </a:r>
          </a:p>
          <a:p>
            <a:pPr algn="just"/>
            <a:r>
              <a:rPr lang="it-IT" sz="2000" dirty="0"/>
              <a:t>4 </a:t>
            </a:r>
            <a:r>
              <a:rPr lang="it-IT" sz="2000" dirty="0" err="1"/>
              <a:t>Gigabytes</a:t>
            </a:r>
            <a:r>
              <a:rPr lang="it-IT" sz="2000" dirty="0"/>
              <a:t> o più di RAM</a:t>
            </a:r>
          </a:p>
          <a:p>
            <a:pPr algn="just"/>
            <a:r>
              <a:rPr lang="it-IT" sz="2000" dirty="0"/>
              <a:t>Processore Intel o compatibile, Core i5 (o migliore)</a:t>
            </a:r>
          </a:p>
          <a:p>
            <a:pPr algn="just"/>
            <a:r>
              <a:rPr lang="it-IT" sz="2000" dirty="0"/>
              <a:t>Almeno 10 GB liberi nel disco fisso per l’installazione del database di </a:t>
            </a:r>
            <a:r>
              <a:rPr lang="it-IT" sz="2000" dirty="0" err="1"/>
              <a:t>BenMAP</a:t>
            </a:r>
            <a:r>
              <a:rPr lang="it-IT" sz="2000" dirty="0"/>
              <a:t>-CE o file supplementari</a:t>
            </a:r>
            <a:endParaRPr lang="en-US" sz="20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1F3448-7B18-49C2-9772-74E1232863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Sito ufficiale dell’EPA (</a:t>
            </a:r>
            <a:r>
              <a:rPr lang="it-IT" sz="2000" dirty="0" err="1"/>
              <a:t>Environmental</a:t>
            </a:r>
            <a:r>
              <a:rPr lang="it-IT" sz="2000" dirty="0"/>
              <a:t> </a:t>
            </a:r>
            <a:r>
              <a:rPr lang="it-IT" sz="2000" dirty="0" err="1"/>
              <a:t>Protection</a:t>
            </a:r>
            <a:r>
              <a:rPr lang="it-IT" sz="2000" dirty="0"/>
              <a:t> Agency): </a:t>
            </a:r>
          </a:p>
          <a:p>
            <a:pPr marL="0" indent="0" algn="just">
              <a:buNone/>
            </a:pPr>
            <a:r>
              <a:rPr lang="it-IT" sz="2000" dirty="0">
                <a:hlinkClick r:id="rId2"/>
              </a:rPr>
              <a:t>https://www.epa.gov/benmap</a:t>
            </a: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algn="just"/>
            <a:r>
              <a:rPr lang="it-IT" sz="2000" dirty="0"/>
              <a:t>Manuale </a:t>
            </a:r>
            <a:r>
              <a:rPr lang="it-IT" sz="2000" dirty="0" err="1"/>
              <a:t>BenMAP</a:t>
            </a:r>
            <a:r>
              <a:rPr lang="it-IT" sz="2000" dirty="0"/>
              <a:t>-CE:</a:t>
            </a:r>
          </a:p>
          <a:p>
            <a:pPr marL="0" indent="0" algn="just">
              <a:buNone/>
            </a:pPr>
            <a:r>
              <a:rPr lang="it-IT" sz="2000" dirty="0">
                <a:hlinkClick r:id="rId3"/>
              </a:rPr>
              <a:t>https://www.epa.gov/sites/production/files/2015-04/documents/benmap-ce_user_manual_march_2015.pdf</a:t>
            </a:r>
            <a:endParaRPr lang="it-IT" sz="2000" dirty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Link per il download:</a:t>
            </a:r>
          </a:p>
          <a:p>
            <a:pPr marL="0" indent="0" algn="just">
              <a:buNone/>
            </a:pPr>
            <a:r>
              <a:rPr lang="en-US" sz="2000" dirty="0">
                <a:hlinkClick r:id="rId4"/>
              </a:rPr>
              <a:t>https://www.epa.gov/benmap/benmap-downloads</a:t>
            </a:r>
            <a:r>
              <a:rPr lang="en-US" sz="2000" dirty="0"/>
              <a:t> 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6E56F2BD-6F34-49D2-A0F4-8E647570BE70}"/>
              </a:ext>
            </a:extLst>
          </p:cNvPr>
          <p:cNvSpPr txBox="1">
            <a:spLocks/>
          </p:cNvSpPr>
          <p:nvPr/>
        </p:nvSpPr>
        <p:spPr>
          <a:xfrm>
            <a:off x="6172199" y="365125"/>
            <a:ext cx="5476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/>
              <a:t>BIBLIOGRAFIA E SITOGRAFIA</a:t>
            </a:r>
            <a:endParaRPr lang="en-US" sz="3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A4FA6FC-2BA4-4B03-B13C-863FC3A0D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37" y="6311900"/>
            <a:ext cx="143276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9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</TotalTime>
  <Words>979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BenMAP-CE 1.3</vt:lpstr>
      <vt:lpstr>DESCRIZIONE E FUNZIONALITÀ</vt:lpstr>
      <vt:lpstr>UPLOAD DATI</vt:lpstr>
      <vt:lpstr>ANALISI QUALITÀ DELL’ARIA</vt:lpstr>
      <vt:lpstr>STIMA IMPATTO SULLA SALUTE</vt:lpstr>
      <vt:lpstr>STIMA IMPATTO ECONOMICO</vt:lpstr>
      <vt:lpstr>SVILUPPATORE</vt:lpstr>
      <vt:lpstr>GIUDIZIO SULLA SEMPLICITÀ DI UTILIZZO</vt:lpstr>
      <vt:lpstr>REQUISITI DI SISTEMA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BenMAP-CE 1.3</dc:title>
  <dc:creator>Simona Monzani</dc:creator>
  <cp:lastModifiedBy>Simona Monzani</cp:lastModifiedBy>
  <cp:revision>92</cp:revision>
  <dcterms:created xsi:type="dcterms:W3CDTF">2017-09-07T12:07:11Z</dcterms:created>
  <dcterms:modified xsi:type="dcterms:W3CDTF">2017-09-18T17:37:32Z</dcterms:modified>
</cp:coreProperties>
</file>