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71" r:id="rId4"/>
    <p:sldId id="261" r:id="rId5"/>
    <p:sldId id="262" r:id="rId6"/>
    <p:sldId id="264" r:id="rId7"/>
    <p:sldId id="263" r:id="rId8"/>
    <p:sldId id="266" r:id="rId9"/>
    <p:sldId id="268" r:id="rId10"/>
    <p:sldId id="269" r:id="rId11"/>
    <p:sldId id="270"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FF4F4F"/>
    <a:srgbClr val="CCDAEC"/>
    <a:srgbClr val="F3F6FB"/>
    <a:srgbClr val="CBDDF5"/>
    <a:srgbClr val="E6EDF6"/>
    <a:srgbClr val="E1E8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4711" autoAdjust="0"/>
  </p:normalViewPr>
  <p:slideViewPr>
    <p:cSldViewPr>
      <p:cViewPr>
        <p:scale>
          <a:sx n="70" d="100"/>
          <a:sy n="70" d="100"/>
        </p:scale>
        <p:origin x="-1013" y="-2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EE9E4-DA4F-4FE4-900D-1980C3115854}" type="datetimeFigureOut">
              <a:rPr lang="it-IT" smtClean="0"/>
              <a:t>04/07/2013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F7A58-7EB0-4133-98B1-5C12F42914C0}" type="slidenum">
              <a:rPr lang="it-IT" smtClean="0"/>
              <a:t>‹N›</a:t>
            </a:fld>
            <a:endParaRPr lang="it-IT"/>
          </a:p>
        </p:txBody>
      </p:sp>
    </p:spTree>
    <p:extLst>
      <p:ext uri="{BB962C8B-B14F-4D97-AF65-F5344CB8AC3E}">
        <p14:creationId xmlns:p14="http://schemas.microsoft.com/office/powerpoint/2010/main" val="356597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A3F7A58-7EB0-4133-98B1-5C12F42914C0}" type="slidenum">
              <a:rPr lang="it-IT" smtClean="0"/>
              <a:t>2</a:t>
            </a:fld>
            <a:endParaRPr lang="it-IT"/>
          </a:p>
        </p:txBody>
      </p:sp>
    </p:spTree>
    <p:extLst>
      <p:ext uri="{BB962C8B-B14F-4D97-AF65-F5344CB8AC3E}">
        <p14:creationId xmlns:p14="http://schemas.microsoft.com/office/powerpoint/2010/main" val="124005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3DB9F1-9E02-42D2-A7C6-5302C495FA40}" type="datetime1">
              <a:rPr lang="it-IT" smtClean="0"/>
              <a:t>04/07/2013</a:t>
            </a:fld>
            <a:endParaRPr lang="it-IT"/>
          </a:p>
        </p:txBody>
      </p:sp>
      <p:sp>
        <p:nvSpPr>
          <p:cNvPr id="5" name="Segnaposto piè di pagina 4"/>
          <p:cNvSpPr>
            <a:spLocks noGrp="1"/>
          </p:cNvSpPr>
          <p:nvPr>
            <p:ph type="ftr" sz="quarter" idx="11"/>
          </p:nvPr>
        </p:nvSpPr>
        <p:spPr/>
        <p:txBody>
          <a:bodyPr/>
          <a:lstStyle/>
          <a:p>
            <a:r>
              <a:rPr lang="it-IT" smtClean="0"/>
              <a:t>Caline 4 - Luca Colaianni</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2438845-4D9F-40A3-9F29-49410EA4E16C}" type="datetime1">
              <a:rPr lang="it-IT" smtClean="0"/>
              <a:t>04/07/2013</a:t>
            </a:fld>
            <a:endParaRPr lang="it-IT"/>
          </a:p>
        </p:txBody>
      </p:sp>
      <p:sp>
        <p:nvSpPr>
          <p:cNvPr id="5" name="Segnaposto piè di pagina 4"/>
          <p:cNvSpPr>
            <a:spLocks noGrp="1"/>
          </p:cNvSpPr>
          <p:nvPr>
            <p:ph type="ftr" sz="quarter" idx="11"/>
          </p:nvPr>
        </p:nvSpPr>
        <p:spPr/>
        <p:txBody>
          <a:bodyPr/>
          <a:lstStyle/>
          <a:p>
            <a:r>
              <a:rPr lang="it-IT" smtClean="0"/>
              <a:t>Caline 4 - Luca Colaianni</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F4AE67-1FF3-4DEB-B65C-A1BFBF64ED46}" type="datetime1">
              <a:rPr lang="it-IT" smtClean="0"/>
              <a:t>04/07/2013</a:t>
            </a:fld>
            <a:endParaRPr lang="it-IT"/>
          </a:p>
        </p:txBody>
      </p:sp>
      <p:sp>
        <p:nvSpPr>
          <p:cNvPr id="5" name="Segnaposto piè di pagina 4"/>
          <p:cNvSpPr>
            <a:spLocks noGrp="1"/>
          </p:cNvSpPr>
          <p:nvPr>
            <p:ph type="ftr" sz="quarter" idx="11"/>
          </p:nvPr>
        </p:nvSpPr>
        <p:spPr/>
        <p:txBody>
          <a:bodyPr/>
          <a:lstStyle/>
          <a:p>
            <a:r>
              <a:rPr lang="it-IT" smtClean="0"/>
              <a:t>Caline 4 - Luca Colaianni</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BA7DB6F-02F0-4C04-BB1E-38252613C90F}" type="datetime1">
              <a:rPr lang="it-IT" smtClean="0"/>
              <a:t>04/07/2013</a:t>
            </a:fld>
            <a:endParaRPr lang="it-IT"/>
          </a:p>
        </p:txBody>
      </p:sp>
      <p:sp>
        <p:nvSpPr>
          <p:cNvPr id="5" name="Segnaposto piè di pagina 4"/>
          <p:cNvSpPr>
            <a:spLocks noGrp="1"/>
          </p:cNvSpPr>
          <p:nvPr>
            <p:ph type="ftr" sz="quarter" idx="11"/>
          </p:nvPr>
        </p:nvSpPr>
        <p:spPr/>
        <p:txBody>
          <a:bodyPr/>
          <a:lstStyle/>
          <a:p>
            <a:r>
              <a:rPr lang="it-IT" smtClean="0"/>
              <a:t>Caline 4 - Luca Colaianni</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285571C-8F3D-4365-83F9-47A4E46F43C7}" type="datetime1">
              <a:rPr lang="it-IT" smtClean="0"/>
              <a:t>04/07/2013</a:t>
            </a:fld>
            <a:endParaRPr lang="it-IT"/>
          </a:p>
        </p:txBody>
      </p:sp>
      <p:sp>
        <p:nvSpPr>
          <p:cNvPr id="5" name="Segnaposto piè di pagina 4"/>
          <p:cNvSpPr>
            <a:spLocks noGrp="1"/>
          </p:cNvSpPr>
          <p:nvPr>
            <p:ph type="ftr" sz="quarter" idx="11"/>
          </p:nvPr>
        </p:nvSpPr>
        <p:spPr/>
        <p:txBody>
          <a:bodyPr/>
          <a:lstStyle/>
          <a:p>
            <a:r>
              <a:rPr lang="it-IT" smtClean="0"/>
              <a:t>Caline 4 - Luca Colaianni</a:t>
            </a:r>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7CDABAF-6816-498C-B64E-BA4EBA7B193B}" type="datetime1">
              <a:rPr lang="it-IT" smtClean="0"/>
              <a:t>04/07/2013</a:t>
            </a:fld>
            <a:endParaRPr lang="it-IT"/>
          </a:p>
        </p:txBody>
      </p:sp>
      <p:sp>
        <p:nvSpPr>
          <p:cNvPr id="6" name="Segnaposto piè di pagina 5"/>
          <p:cNvSpPr>
            <a:spLocks noGrp="1"/>
          </p:cNvSpPr>
          <p:nvPr>
            <p:ph type="ftr" sz="quarter" idx="11"/>
          </p:nvPr>
        </p:nvSpPr>
        <p:spPr/>
        <p:txBody>
          <a:bodyPr/>
          <a:lstStyle/>
          <a:p>
            <a:r>
              <a:rPr lang="it-IT" smtClean="0"/>
              <a:t>Caline 4 - Luca Colaianni</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7AFB676-2AA4-4071-85B0-513B7C39F3E5}" type="datetime1">
              <a:rPr lang="it-IT" smtClean="0"/>
              <a:t>04/07/2013</a:t>
            </a:fld>
            <a:endParaRPr lang="it-IT"/>
          </a:p>
        </p:txBody>
      </p:sp>
      <p:sp>
        <p:nvSpPr>
          <p:cNvPr id="8" name="Segnaposto piè di pagina 7"/>
          <p:cNvSpPr>
            <a:spLocks noGrp="1"/>
          </p:cNvSpPr>
          <p:nvPr>
            <p:ph type="ftr" sz="quarter" idx="11"/>
          </p:nvPr>
        </p:nvSpPr>
        <p:spPr/>
        <p:txBody>
          <a:bodyPr/>
          <a:lstStyle/>
          <a:p>
            <a:r>
              <a:rPr lang="it-IT" smtClean="0"/>
              <a:t>Caline 4 - Luca Colaianni</a:t>
            </a:r>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B58BE59-6D57-4142-888B-00AA1AC99EBB}" type="datetime1">
              <a:rPr lang="it-IT" smtClean="0"/>
              <a:t>04/07/2013</a:t>
            </a:fld>
            <a:endParaRPr lang="it-IT"/>
          </a:p>
        </p:txBody>
      </p:sp>
      <p:sp>
        <p:nvSpPr>
          <p:cNvPr id="4" name="Segnaposto piè di pagina 3"/>
          <p:cNvSpPr>
            <a:spLocks noGrp="1"/>
          </p:cNvSpPr>
          <p:nvPr>
            <p:ph type="ftr" sz="quarter" idx="11"/>
          </p:nvPr>
        </p:nvSpPr>
        <p:spPr/>
        <p:txBody>
          <a:bodyPr/>
          <a:lstStyle/>
          <a:p>
            <a:r>
              <a:rPr lang="it-IT" smtClean="0"/>
              <a:t>Caline 4 - Luca Colaianni</a:t>
            </a:r>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9B25AC6-187C-40CD-901F-5F34746C9C7D}" type="datetime1">
              <a:rPr lang="it-IT" smtClean="0"/>
              <a:t>04/07/2013</a:t>
            </a:fld>
            <a:endParaRPr lang="it-IT"/>
          </a:p>
        </p:txBody>
      </p:sp>
      <p:sp>
        <p:nvSpPr>
          <p:cNvPr id="3" name="Segnaposto piè di pagina 2"/>
          <p:cNvSpPr>
            <a:spLocks noGrp="1"/>
          </p:cNvSpPr>
          <p:nvPr>
            <p:ph type="ftr" sz="quarter" idx="11"/>
          </p:nvPr>
        </p:nvSpPr>
        <p:spPr/>
        <p:txBody>
          <a:bodyPr/>
          <a:lstStyle/>
          <a:p>
            <a:r>
              <a:rPr lang="it-IT" smtClean="0"/>
              <a:t>Caline 4 - Luca Colaianni</a:t>
            </a:r>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A87009-E9F0-4EEA-8208-9D8BFA46335B}" type="datetime1">
              <a:rPr lang="it-IT" smtClean="0"/>
              <a:t>04/07/2013</a:t>
            </a:fld>
            <a:endParaRPr lang="it-IT"/>
          </a:p>
        </p:txBody>
      </p:sp>
      <p:sp>
        <p:nvSpPr>
          <p:cNvPr id="6" name="Segnaposto piè di pagina 5"/>
          <p:cNvSpPr>
            <a:spLocks noGrp="1"/>
          </p:cNvSpPr>
          <p:nvPr>
            <p:ph type="ftr" sz="quarter" idx="11"/>
          </p:nvPr>
        </p:nvSpPr>
        <p:spPr/>
        <p:txBody>
          <a:bodyPr/>
          <a:lstStyle/>
          <a:p>
            <a:r>
              <a:rPr lang="it-IT" smtClean="0"/>
              <a:t>Caline 4 - Luca Colaianni</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988B225-06E0-48F8-BCF6-03EB29E4D59E}" type="datetime1">
              <a:rPr lang="it-IT" smtClean="0"/>
              <a:t>04/07/2013</a:t>
            </a:fld>
            <a:endParaRPr lang="it-IT"/>
          </a:p>
        </p:txBody>
      </p:sp>
      <p:sp>
        <p:nvSpPr>
          <p:cNvPr id="6" name="Segnaposto piè di pagina 5"/>
          <p:cNvSpPr>
            <a:spLocks noGrp="1"/>
          </p:cNvSpPr>
          <p:nvPr>
            <p:ph type="ftr" sz="quarter" idx="11"/>
          </p:nvPr>
        </p:nvSpPr>
        <p:spPr/>
        <p:txBody>
          <a:bodyPr/>
          <a:lstStyle/>
          <a:p>
            <a:r>
              <a:rPr lang="it-IT" smtClean="0"/>
              <a:t>Caline 4 - Luca Colaianni</a:t>
            </a:r>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CDAEC"/>
            </a:gs>
            <a:gs pos="0">
              <a:schemeClr val="bg1"/>
            </a:gs>
            <a:gs pos="68000">
              <a:srgbClr val="CBDDF5"/>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8F069C-5897-4619-B1F5-90A4372C8E64}" type="datetime1">
              <a:rPr lang="it-IT" smtClean="0"/>
              <a:t>04/07/2013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Caline 4 - Luca Colaianni</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www.dot.ca.gov/hq/env/air/software/caline4/calinesw.htm" TargetMode="External"/><Relationship Id="rId4" Type="http://schemas.openxmlformats.org/officeDocument/2006/relationships/hyperlink" Target="http://www.dot.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www.epa.gov/ttn/scram/dispersion_prefrec.htm"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www.dot.ca.gov/hq/env/air/software/caline4/CL4%20v2.1.zip" TargetMode="External"/><Relationship Id="rId2" Type="http://schemas.openxmlformats.org/officeDocument/2006/relationships/hyperlink" Target="http://www.dot.ca.gov/hq/env/air/pages/emfac.htm" TargetMode="External"/><Relationship Id="rId1" Type="http://schemas.openxmlformats.org/officeDocument/2006/relationships/slideLayout" Target="../slideLayouts/slideLayout7.xml"/><Relationship Id="rId4" Type="http://schemas.openxmlformats.org/officeDocument/2006/relationships/hyperlink" Target="http://www.dot.ca.gov/hq/env/air/pages/calinemn.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384"/>
            <a:ext cx="9157467" cy="6847930"/>
          </a:xfrm>
          <a:prstGeom prst="rect">
            <a:avLst/>
          </a:prstGeom>
        </p:spPr>
      </p:pic>
      <p:sp>
        <p:nvSpPr>
          <p:cNvPr id="5" name="CasellaDiTesto 4"/>
          <p:cNvSpPr txBox="1"/>
          <p:nvPr/>
        </p:nvSpPr>
        <p:spPr>
          <a:xfrm>
            <a:off x="3203848" y="347812"/>
            <a:ext cx="5760640" cy="800219"/>
          </a:xfrm>
          <a:prstGeom prst="rect">
            <a:avLst/>
          </a:prstGeom>
          <a:noFill/>
        </p:spPr>
        <p:txBody>
          <a:bodyPr wrap="square" rtlCol="0">
            <a:spAutoFit/>
          </a:bodyPr>
          <a:lstStyle/>
          <a:p>
            <a:r>
              <a:rPr lang="it-IT" sz="2600" b="1" dirty="0" smtClean="0">
                <a:solidFill>
                  <a:schemeClr val="accent1">
                    <a:lumMod val="75000"/>
                  </a:schemeClr>
                </a:solidFill>
              </a:rPr>
              <a:t>Corso di MODELLISTICA e SIMULAZIONE</a:t>
            </a:r>
          </a:p>
          <a:p>
            <a:pPr algn="ctr"/>
            <a:r>
              <a:rPr lang="it-IT" sz="2000" dirty="0" err="1" smtClean="0">
                <a:solidFill>
                  <a:schemeClr val="accent1">
                    <a:lumMod val="75000"/>
                  </a:schemeClr>
                </a:solidFill>
              </a:rPr>
              <a:t>a.a</a:t>
            </a:r>
            <a:r>
              <a:rPr lang="it-IT" sz="2000" dirty="0" smtClean="0">
                <a:solidFill>
                  <a:schemeClr val="accent1">
                    <a:lumMod val="75000"/>
                  </a:schemeClr>
                </a:solidFill>
              </a:rPr>
              <a:t>. 2012-2013</a:t>
            </a:r>
            <a:endParaRPr lang="it-IT" dirty="0">
              <a:solidFill>
                <a:schemeClr val="accent1">
                  <a:lumMod val="75000"/>
                </a:schemeClr>
              </a:solidFill>
            </a:endParaRPr>
          </a:p>
        </p:txBody>
      </p:sp>
      <p:sp>
        <p:nvSpPr>
          <p:cNvPr id="6" name="CasellaDiTesto 5"/>
          <p:cNvSpPr txBox="1"/>
          <p:nvPr/>
        </p:nvSpPr>
        <p:spPr>
          <a:xfrm>
            <a:off x="2555776" y="4520455"/>
            <a:ext cx="6048672" cy="461665"/>
          </a:xfrm>
          <a:prstGeom prst="rect">
            <a:avLst/>
          </a:prstGeom>
          <a:noFill/>
        </p:spPr>
        <p:txBody>
          <a:bodyPr wrap="square" rtlCol="0">
            <a:spAutoFit/>
          </a:bodyPr>
          <a:lstStyle/>
          <a:p>
            <a:r>
              <a:rPr lang="it-IT" sz="2400" dirty="0" smtClean="0">
                <a:solidFill>
                  <a:schemeClr val="accent1">
                    <a:lumMod val="50000"/>
                  </a:schemeClr>
                </a:solidFill>
              </a:rPr>
              <a:t>Presentazione di un modello ambientale:</a:t>
            </a:r>
            <a:endParaRPr lang="it-IT" sz="2400" dirty="0">
              <a:solidFill>
                <a:schemeClr val="accent1">
                  <a:lumMod val="50000"/>
                </a:schemeClr>
              </a:solidFill>
            </a:endParaRPr>
          </a:p>
        </p:txBody>
      </p:sp>
      <p:sp>
        <p:nvSpPr>
          <p:cNvPr id="7" name="CasellaDiTesto 6"/>
          <p:cNvSpPr txBox="1"/>
          <p:nvPr/>
        </p:nvSpPr>
        <p:spPr>
          <a:xfrm>
            <a:off x="3851920" y="5085184"/>
            <a:ext cx="2549552" cy="646331"/>
          </a:xfrm>
          <a:prstGeom prst="rect">
            <a:avLst/>
          </a:prstGeom>
          <a:noFill/>
        </p:spPr>
        <p:txBody>
          <a:bodyPr wrap="square" rtlCol="0">
            <a:spAutoFit/>
          </a:bodyPr>
          <a:lstStyle/>
          <a:p>
            <a:pPr algn="ctr"/>
            <a:r>
              <a:rPr lang="it-IT" sz="3600" b="1" dirty="0" smtClean="0">
                <a:solidFill>
                  <a:schemeClr val="accent1">
                    <a:lumMod val="75000"/>
                  </a:schemeClr>
                </a:solidFill>
              </a:rPr>
              <a:t>CALINE 4</a:t>
            </a:r>
            <a:endParaRPr lang="it-IT" sz="3600" b="1" dirty="0">
              <a:solidFill>
                <a:schemeClr val="accent1">
                  <a:lumMod val="75000"/>
                </a:schemeClr>
              </a:solidFill>
            </a:endParaRPr>
          </a:p>
        </p:txBody>
      </p:sp>
      <p:sp>
        <p:nvSpPr>
          <p:cNvPr id="8" name="CasellaDiTesto 7"/>
          <p:cNvSpPr txBox="1"/>
          <p:nvPr/>
        </p:nvSpPr>
        <p:spPr>
          <a:xfrm>
            <a:off x="0" y="6453336"/>
            <a:ext cx="9144000" cy="369332"/>
          </a:xfrm>
          <a:prstGeom prst="rect">
            <a:avLst/>
          </a:prstGeom>
          <a:noFill/>
        </p:spPr>
        <p:txBody>
          <a:bodyPr wrap="square" rtlCol="0">
            <a:spAutoFit/>
          </a:bodyPr>
          <a:lstStyle/>
          <a:p>
            <a:r>
              <a:rPr lang="it-IT" dirty="0" smtClean="0">
                <a:solidFill>
                  <a:schemeClr val="accent1">
                    <a:lumMod val="50000"/>
                  </a:schemeClr>
                </a:solidFill>
              </a:rPr>
              <a:t>Corso di Laurea in Ingegneria per l’Ambiente e il Territorio  –  Luca Colaianni 772388</a:t>
            </a:r>
            <a:endParaRPr lang="it-IT" dirty="0">
              <a:solidFill>
                <a:schemeClr val="accent1">
                  <a:lumMod val="50000"/>
                </a:schemeClr>
              </a:solidFill>
            </a:endParaRPr>
          </a:p>
        </p:txBody>
      </p:sp>
      <p:pic>
        <p:nvPicPr>
          <p:cNvPr id="1027" name="Picture 3" descr="C:\Users\Luca\Documents\PoliMi\Immagini universitarie\150-anni -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344" y="1844824"/>
            <a:ext cx="960432"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3551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10</a:t>
            </a:fld>
            <a:endParaRPr lang="it-IT"/>
          </a:p>
        </p:txBody>
      </p:sp>
      <p:sp>
        <p:nvSpPr>
          <p:cNvPr id="4" name="CasellaDiTesto 3"/>
          <p:cNvSpPr txBox="1"/>
          <p:nvPr/>
        </p:nvSpPr>
        <p:spPr>
          <a:xfrm>
            <a:off x="-125" y="202750"/>
            <a:ext cx="9144000" cy="461665"/>
          </a:xfrm>
          <a:prstGeom prst="rect">
            <a:avLst/>
          </a:prstGeom>
          <a:noFill/>
        </p:spPr>
        <p:txBody>
          <a:bodyPr wrap="square" rtlCol="0">
            <a:spAutoFit/>
          </a:bodyPr>
          <a:lstStyle/>
          <a:p>
            <a:pPr algn="ctr"/>
            <a:r>
              <a:rPr lang="it-IT" sz="2400" b="1" dirty="0" smtClean="0">
                <a:solidFill>
                  <a:srgbClr val="376092"/>
                </a:solidFill>
              </a:rPr>
              <a:t>Risultati della simulazione</a:t>
            </a:r>
            <a:endParaRPr lang="it-IT" sz="2400" b="1" dirty="0">
              <a:solidFill>
                <a:srgbClr val="376092"/>
              </a:solidFill>
            </a:endParaRPr>
          </a:p>
        </p:txBody>
      </p:sp>
      <p:sp>
        <p:nvSpPr>
          <p:cNvPr id="5" name="CasellaDiTesto 4"/>
          <p:cNvSpPr txBox="1"/>
          <p:nvPr/>
        </p:nvSpPr>
        <p:spPr>
          <a:xfrm>
            <a:off x="683568" y="1052736"/>
            <a:ext cx="7488832" cy="1426031"/>
          </a:xfrm>
          <a:prstGeom prst="rect">
            <a:avLst/>
          </a:prstGeom>
          <a:noFill/>
        </p:spPr>
        <p:txBody>
          <a:bodyPr wrap="square" rtlCol="0">
            <a:spAutoFit/>
          </a:bodyPr>
          <a:lstStyle/>
          <a:p>
            <a:pPr>
              <a:lnSpc>
                <a:spcPts val="2600"/>
              </a:lnSpc>
            </a:pPr>
            <a:r>
              <a:rPr lang="it-IT" dirty="0" smtClean="0">
                <a:solidFill>
                  <a:srgbClr val="376092"/>
                </a:solidFill>
              </a:rPr>
              <a:t>Una finestra di output riassume le caratteristiche della situazione inserita in input, e i risultati della simulazione, in particolare la concentrazione di inquinante (in questo caso monossido di carbonio CO) prevista presso il recettore.</a:t>
            </a:r>
            <a:endParaRPr lang="it-IT" dirty="0">
              <a:solidFill>
                <a:srgbClr val="376092"/>
              </a:solidFill>
            </a:endParaRPr>
          </a:p>
        </p:txBody>
      </p:sp>
      <p:sp>
        <p:nvSpPr>
          <p:cNvPr id="6" name="CasellaDiTesto 5"/>
          <p:cNvSpPr txBox="1"/>
          <p:nvPr/>
        </p:nvSpPr>
        <p:spPr>
          <a:xfrm>
            <a:off x="539552" y="908720"/>
            <a:ext cx="6408712" cy="736740"/>
          </a:xfrm>
          <a:prstGeom prst="rect">
            <a:avLst/>
          </a:prstGeom>
          <a:noFill/>
        </p:spPr>
        <p:txBody>
          <a:bodyPr wrap="square" rtlCol="0">
            <a:spAutoFit/>
          </a:bodyPr>
          <a:lstStyle/>
          <a:p>
            <a:pPr>
              <a:lnSpc>
                <a:spcPts val="2600"/>
              </a:lnSpc>
            </a:pPr>
            <a:r>
              <a:rPr lang="it-IT" dirty="0" smtClean="0">
                <a:solidFill>
                  <a:srgbClr val="376092"/>
                </a:solidFill>
              </a:rPr>
              <a:t>L’output di Caline3 appariva all’interno del medesimo </a:t>
            </a:r>
            <a:r>
              <a:rPr lang="it-IT" dirty="0" err="1" smtClean="0">
                <a:solidFill>
                  <a:srgbClr val="376092"/>
                </a:solidFill>
              </a:rPr>
              <a:t>prompt</a:t>
            </a:r>
            <a:r>
              <a:rPr lang="it-IT" dirty="0" smtClean="0">
                <a:solidFill>
                  <a:srgbClr val="376092"/>
                </a:solidFill>
              </a:rPr>
              <a:t> dei comandi dell’input:</a:t>
            </a:r>
            <a:endParaRPr lang="it-IT" dirty="0">
              <a:solidFill>
                <a:srgbClr val="376092"/>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181" y="1478969"/>
            <a:ext cx="5400600" cy="4906997"/>
          </a:xfrm>
          <a:prstGeom prst="rect">
            <a:avLst/>
          </a:prstGeom>
        </p:spPr>
      </p:pic>
    </p:spTree>
    <p:extLst>
      <p:ext uri="{BB962C8B-B14F-4D97-AF65-F5344CB8AC3E}">
        <p14:creationId xmlns:p14="http://schemas.microsoft.com/office/powerpoint/2010/main" val="23690023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11</a:t>
            </a:fld>
            <a:endParaRPr lang="it-IT"/>
          </a:p>
        </p:txBody>
      </p:sp>
      <p:sp>
        <p:nvSpPr>
          <p:cNvPr id="4" name="CasellaDiTesto 3"/>
          <p:cNvSpPr txBox="1"/>
          <p:nvPr/>
        </p:nvSpPr>
        <p:spPr>
          <a:xfrm>
            <a:off x="-125" y="202750"/>
            <a:ext cx="9144000" cy="461665"/>
          </a:xfrm>
          <a:prstGeom prst="rect">
            <a:avLst/>
          </a:prstGeom>
          <a:noFill/>
        </p:spPr>
        <p:txBody>
          <a:bodyPr wrap="square" rtlCol="0">
            <a:spAutoFit/>
          </a:bodyPr>
          <a:lstStyle/>
          <a:p>
            <a:pPr algn="ctr"/>
            <a:r>
              <a:rPr lang="it-IT" sz="2400" b="1" dirty="0" smtClean="0">
                <a:solidFill>
                  <a:srgbClr val="376092"/>
                </a:solidFill>
              </a:rPr>
              <a:t>Risultati della simulazione</a:t>
            </a:r>
            <a:endParaRPr lang="it-IT" sz="2400" b="1" dirty="0">
              <a:solidFill>
                <a:srgbClr val="376092"/>
              </a:solidFill>
            </a:endParaRPr>
          </a:p>
        </p:txBody>
      </p:sp>
      <p:sp>
        <p:nvSpPr>
          <p:cNvPr id="6" name="CasellaDiTesto 5"/>
          <p:cNvSpPr txBox="1"/>
          <p:nvPr/>
        </p:nvSpPr>
        <p:spPr>
          <a:xfrm>
            <a:off x="539552" y="980728"/>
            <a:ext cx="7992888" cy="759182"/>
          </a:xfrm>
          <a:prstGeom prst="rect">
            <a:avLst/>
          </a:prstGeom>
          <a:noFill/>
        </p:spPr>
        <p:txBody>
          <a:bodyPr wrap="square" rtlCol="0">
            <a:spAutoFit/>
          </a:bodyPr>
          <a:lstStyle/>
          <a:p>
            <a:pPr algn="just">
              <a:lnSpc>
                <a:spcPts val="2600"/>
              </a:lnSpc>
            </a:pPr>
            <a:r>
              <a:rPr lang="it-IT" dirty="0" smtClean="0">
                <a:solidFill>
                  <a:srgbClr val="376092"/>
                </a:solidFill>
              </a:rPr>
              <a:t>In Caline4  i risultati compaiono nella terzultima sezione della finestra grafica, dopo aver cliccato ‘’</a:t>
            </a:r>
            <a:r>
              <a:rPr lang="it-IT" dirty="0" err="1" smtClean="0">
                <a:solidFill>
                  <a:srgbClr val="376092"/>
                </a:solidFill>
              </a:rPr>
              <a:t>Run</a:t>
            </a:r>
            <a:r>
              <a:rPr lang="it-IT" dirty="0" smtClean="0">
                <a:solidFill>
                  <a:srgbClr val="376092"/>
                </a:solidFill>
              </a:rPr>
              <a:t> Caline4’’ dalla sezione ‘Job </a:t>
            </a:r>
            <a:r>
              <a:rPr lang="it-IT" dirty="0" err="1" smtClean="0">
                <a:solidFill>
                  <a:srgbClr val="376092"/>
                </a:solidFill>
              </a:rPr>
              <a:t>parameters</a:t>
            </a:r>
            <a:r>
              <a:rPr lang="it-IT" dirty="0" smtClean="0">
                <a:solidFill>
                  <a:srgbClr val="376092"/>
                </a:solidFill>
              </a:rPr>
              <a:t>’</a:t>
            </a:r>
            <a:endParaRPr lang="it-IT" dirty="0">
              <a:solidFill>
                <a:srgbClr val="376092"/>
              </a:solidFill>
            </a:endParaRPr>
          </a:p>
        </p:txBody>
      </p:sp>
      <p:grpSp>
        <p:nvGrpSpPr>
          <p:cNvPr id="5" name="Gruppo 4"/>
          <p:cNvGrpSpPr/>
          <p:nvPr/>
        </p:nvGrpSpPr>
        <p:grpSpPr>
          <a:xfrm>
            <a:off x="862013" y="764704"/>
            <a:ext cx="7419975" cy="5565775"/>
            <a:chOff x="862013" y="764704"/>
            <a:chExt cx="7419975" cy="5565775"/>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764704"/>
              <a:ext cx="7419975"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ccia in giù 8"/>
            <p:cNvSpPr/>
            <p:nvPr/>
          </p:nvSpPr>
          <p:spPr>
            <a:xfrm rot="2049348">
              <a:off x="4907322" y="5189951"/>
              <a:ext cx="360040" cy="7920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p:cNvGrpSpPr/>
          <p:nvPr/>
        </p:nvGrpSpPr>
        <p:grpSpPr>
          <a:xfrm>
            <a:off x="1017587" y="686878"/>
            <a:ext cx="7108825" cy="5724525"/>
            <a:chOff x="981583" y="685328"/>
            <a:chExt cx="7108825" cy="5724525"/>
          </a:xfrm>
        </p:grpSpPr>
        <p:grpSp>
          <p:nvGrpSpPr>
            <p:cNvPr id="18" name="Gruppo 17"/>
            <p:cNvGrpSpPr/>
            <p:nvPr/>
          </p:nvGrpSpPr>
          <p:grpSpPr>
            <a:xfrm>
              <a:off x="981583" y="685328"/>
              <a:ext cx="7108825" cy="5724525"/>
              <a:chOff x="981583" y="685328"/>
              <a:chExt cx="7108825" cy="5724525"/>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583" y="685328"/>
                <a:ext cx="7108825" cy="57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reccia in giù 6"/>
              <p:cNvSpPr/>
              <p:nvPr/>
            </p:nvSpPr>
            <p:spPr>
              <a:xfrm rot="5400000">
                <a:off x="5650261" y="5119436"/>
                <a:ext cx="545492" cy="765024"/>
              </a:xfrm>
              <a:prstGeom prst="downArrow">
                <a:avLst>
                  <a:gd name="adj1" fmla="val 50000"/>
                  <a:gd name="adj2" fmla="val 5540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cxnSp>
          <p:nvCxnSpPr>
            <p:cNvPr id="12" name="Connettore 1 11"/>
            <p:cNvCxnSpPr/>
            <p:nvPr/>
          </p:nvCxnSpPr>
          <p:spPr>
            <a:xfrm>
              <a:off x="3635896" y="5013176"/>
              <a:ext cx="93610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19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xit" presetSubtype="1" fill="hold" grpId="1" nodeType="afterEffect">
                                  <p:stCondLst>
                                    <p:cond delay="1000"/>
                                  </p:stCondLst>
                                  <p:childTnLst>
                                    <p:animEffect transition="out" filter="wheel(1)">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750"/>
                                        <p:tgtEl>
                                          <p:spTgt spid="5"/>
                                        </p:tgtEl>
                                        <p:attrNameLst>
                                          <p:attrName>ppt_w</p:attrName>
                                        </p:attrNameLst>
                                      </p:cBhvr>
                                      <p:tavLst>
                                        <p:tav tm="0">
                                          <p:val>
                                            <p:strVal val="ppt_w"/>
                                          </p:val>
                                        </p:tav>
                                        <p:tav tm="100000">
                                          <p:val>
                                            <p:fltVal val="0"/>
                                          </p:val>
                                        </p:tav>
                                      </p:tavLst>
                                    </p:anim>
                                    <p:anim calcmode="lin" valueType="num">
                                      <p:cBhvr>
                                        <p:cTn id="24" dur="750"/>
                                        <p:tgtEl>
                                          <p:spTgt spid="5"/>
                                        </p:tgtEl>
                                        <p:attrNameLst>
                                          <p:attrName>ppt_h</p:attrName>
                                        </p:attrNameLst>
                                      </p:cBhvr>
                                      <p:tavLst>
                                        <p:tav tm="0">
                                          <p:val>
                                            <p:strVal val="ppt_h"/>
                                          </p:val>
                                        </p:tav>
                                        <p:tav tm="100000">
                                          <p:val>
                                            <p:fltVal val="0"/>
                                          </p:val>
                                        </p:tav>
                                      </p:tavLst>
                                    </p:anim>
                                    <p:animEffect transition="out" filter="fade">
                                      <p:cBhvr>
                                        <p:cTn id="25" dur="750"/>
                                        <p:tgtEl>
                                          <p:spTgt spid="5"/>
                                        </p:tgtEl>
                                      </p:cBhvr>
                                    </p:animEffect>
                                    <p:set>
                                      <p:cBhvr>
                                        <p:cTn id="26" dur="1" fill="hold">
                                          <p:stCondLst>
                                            <p:cond delay="749"/>
                                          </p:stCondLst>
                                        </p:cTn>
                                        <p:tgtEl>
                                          <p:spTgt spid="5"/>
                                        </p:tgtEl>
                                        <p:attrNameLst>
                                          <p:attrName>style.visibility</p:attrName>
                                        </p:attrNameLst>
                                      </p:cBhvr>
                                      <p:to>
                                        <p:strVal val="hidden"/>
                                      </p:to>
                                    </p:set>
                                  </p:childTnLst>
                                </p:cTn>
                              </p:par>
                            </p:childTnLst>
                          </p:cTn>
                        </p:par>
                        <p:par>
                          <p:cTn id="27" fill="hold">
                            <p:stCondLst>
                              <p:cond delay="75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435">
                                          <p:stCondLst>
                                            <p:cond delay="0"/>
                                          </p:stCondLst>
                                        </p:cTn>
                                        <p:tgtEl>
                                          <p:spTgt spid="11"/>
                                        </p:tgtEl>
                                      </p:cBhvr>
                                    </p:animEffect>
                                    <p:anim calcmode="lin" valueType="num">
                                      <p:cBhvr>
                                        <p:cTn id="31"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34"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35"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36" dur="20">
                                          <p:stCondLst>
                                            <p:cond delay="487"/>
                                          </p:stCondLst>
                                        </p:cTn>
                                        <p:tgtEl>
                                          <p:spTgt spid="11"/>
                                        </p:tgtEl>
                                      </p:cBhvr>
                                      <p:to x="100000" y="60000"/>
                                    </p:animScale>
                                    <p:animScale>
                                      <p:cBhvr>
                                        <p:cTn id="37" dur="124" decel="50000">
                                          <p:stCondLst>
                                            <p:cond delay="507"/>
                                          </p:stCondLst>
                                        </p:cTn>
                                        <p:tgtEl>
                                          <p:spTgt spid="11"/>
                                        </p:tgtEl>
                                      </p:cBhvr>
                                      <p:to x="100000" y="100000"/>
                                    </p:animScale>
                                    <p:animScale>
                                      <p:cBhvr>
                                        <p:cTn id="38" dur="20">
                                          <p:stCondLst>
                                            <p:cond delay="984"/>
                                          </p:stCondLst>
                                        </p:cTn>
                                        <p:tgtEl>
                                          <p:spTgt spid="11"/>
                                        </p:tgtEl>
                                      </p:cBhvr>
                                      <p:to x="100000" y="80000"/>
                                    </p:animScale>
                                    <p:animScale>
                                      <p:cBhvr>
                                        <p:cTn id="39" dur="124" decel="50000">
                                          <p:stCondLst>
                                            <p:cond delay="1004"/>
                                          </p:stCondLst>
                                        </p:cTn>
                                        <p:tgtEl>
                                          <p:spTgt spid="11"/>
                                        </p:tgtEl>
                                      </p:cBhvr>
                                      <p:to x="100000" y="100000"/>
                                    </p:animScale>
                                    <p:animScale>
                                      <p:cBhvr>
                                        <p:cTn id="40" dur="20">
                                          <p:stCondLst>
                                            <p:cond delay="1231"/>
                                          </p:stCondLst>
                                        </p:cTn>
                                        <p:tgtEl>
                                          <p:spTgt spid="11"/>
                                        </p:tgtEl>
                                      </p:cBhvr>
                                      <p:to x="100000" y="90000"/>
                                    </p:animScale>
                                    <p:animScale>
                                      <p:cBhvr>
                                        <p:cTn id="41" dur="124" decel="50000">
                                          <p:stCondLst>
                                            <p:cond delay="1251"/>
                                          </p:stCondLst>
                                        </p:cTn>
                                        <p:tgtEl>
                                          <p:spTgt spid="11"/>
                                        </p:tgtEl>
                                      </p:cBhvr>
                                      <p:to x="100000" y="100000"/>
                                    </p:animScale>
                                    <p:animScale>
                                      <p:cBhvr>
                                        <p:cTn id="42" dur="20">
                                          <p:stCondLst>
                                            <p:cond delay="1356"/>
                                          </p:stCondLst>
                                        </p:cTn>
                                        <p:tgtEl>
                                          <p:spTgt spid="11"/>
                                        </p:tgtEl>
                                      </p:cBhvr>
                                      <p:to x="100000" y="95000"/>
                                    </p:animScale>
                                    <p:animScale>
                                      <p:cBhvr>
                                        <p:cTn id="43"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812802"/>
            <a:ext cx="9144000" cy="400110"/>
          </a:xfrm>
          <a:prstGeom prst="rect">
            <a:avLst/>
          </a:prstGeom>
          <a:noFill/>
        </p:spPr>
        <p:txBody>
          <a:bodyPr wrap="square" rtlCol="0">
            <a:spAutoFit/>
          </a:bodyPr>
          <a:lstStyle/>
          <a:p>
            <a:pPr algn="ctr"/>
            <a:r>
              <a:rPr lang="en-US" sz="2000" dirty="0" smtClean="0">
                <a:solidFill>
                  <a:schemeClr val="accent1">
                    <a:lumMod val="75000"/>
                  </a:schemeClr>
                </a:solidFill>
              </a:rPr>
              <a:t>A </a:t>
            </a:r>
            <a:r>
              <a:rPr lang="en-US" sz="2000" dirty="0">
                <a:solidFill>
                  <a:schemeClr val="accent1">
                    <a:lumMod val="75000"/>
                  </a:schemeClr>
                </a:solidFill>
              </a:rPr>
              <a:t>Dispersion Model For Predicting Air </a:t>
            </a:r>
            <a:r>
              <a:rPr lang="en-US" sz="2000" dirty="0" smtClean="0">
                <a:solidFill>
                  <a:schemeClr val="accent1">
                    <a:lumMod val="75000"/>
                  </a:schemeClr>
                </a:solidFill>
              </a:rPr>
              <a:t>Pollutant Concentrations </a:t>
            </a:r>
            <a:r>
              <a:rPr lang="en-US" sz="2000" dirty="0">
                <a:solidFill>
                  <a:schemeClr val="accent1">
                    <a:lumMod val="75000"/>
                  </a:schemeClr>
                </a:solidFill>
              </a:rPr>
              <a:t>Near Roadways</a:t>
            </a:r>
            <a:endParaRPr lang="it-IT" sz="2000" dirty="0">
              <a:solidFill>
                <a:schemeClr val="accent1">
                  <a:lumMod val="75000"/>
                </a:schemeClr>
              </a:solidFill>
            </a:endParaRPr>
          </a:p>
        </p:txBody>
      </p:sp>
      <p:sp>
        <p:nvSpPr>
          <p:cNvPr id="3" name="Segnaposto piè di pagina 2"/>
          <p:cNvSpPr>
            <a:spLocks noGrp="1"/>
          </p:cNvSpPr>
          <p:nvPr>
            <p:ph type="ftr" sz="quarter" idx="11"/>
          </p:nvPr>
        </p:nvSpPr>
        <p:spPr/>
        <p:txBody>
          <a:bodyPr/>
          <a:lstStyle/>
          <a:p>
            <a:r>
              <a:rPr lang="it-IT" sz="1600" dirty="0" err="1" smtClean="0">
                <a:solidFill>
                  <a:schemeClr val="accent1">
                    <a:lumMod val="75000"/>
                  </a:schemeClr>
                </a:solidFill>
              </a:rPr>
              <a:t>Caline</a:t>
            </a:r>
            <a:r>
              <a:rPr lang="it-IT" sz="1600" dirty="0" smtClean="0">
                <a:solidFill>
                  <a:schemeClr val="accent1">
                    <a:lumMod val="75000"/>
                  </a:schemeClr>
                </a:solidFill>
              </a:rPr>
              <a:t> 4 - Luca Colaianni</a:t>
            </a:r>
            <a:endParaRPr lang="it-IT" sz="1600" dirty="0">
              <a:solidFill>
                <a:schemeClr val="accent1">
                  <a:lumMod val="75000"/>
                </a:schemeClr>
              </a:solidFill>
            </a:endParaRPr>
          </a:p>
        </p:txBody>
      </p:sp>
      <p:sp>
        <p:nvSpPr>
          <p:cNvPr id="4" name="Segnaposto numero diapositiva 3"/>
          <p:cNvSpPr>
            <a:spLocks noGrp="1"/>
          </p:cNvSpPr>
          <p:nvPr>
            <p:ph type="sldNum" sz="quarter" idx="12"/>
          </p:nvPr>
        </p:nvSpPr>
        <p:spPr/>
        <p:txBody>
          <a:bodyPr/>
          <a:lstStyle/>
          <a:p>
            <a:fld id="{E7A41E1B-4F70-4964-A407-84C68BE8251C}" type="slidenum">
              <a:rPr lang="it-IT" sz="1600" smtClean="0">
                <a:solidFill>
                  <a:schemeClr val="accent1">
                    <a:lumMod val="75000"/>
                  </a:schemeClr>
                </a:solidFill>
              </a:rPr>
              <a:t>2</a:t>
            </a:fld>
            <a:endParaRPr lang="it-IT" sz="1600" dirty="0">
              <a:solidFill>
                <a:schemeClr val="accent1">
                  <a:lumMod val="75000"/>
                </a:schemeClr>
              </a:solidFill>
            </a:endParaRPr>
          </a:p>
        </p:txBody>
      </p:sp>
      <p:sp>
        <p:nvSpPr>
          <p:cNvPr id="5" name="CasellaDiTesto 4"/>
          <p:cNvSpPr txBox="1"/>
          <p:nvPr/>
        </p:nvSpPr>
        <p:spPr>
          <a:xfrm>
            <a:off x="3707904" y="351137"/>
            <a:ext cx="1728192" cy="461665"/>
          </a:xfrm>
          <a:prstGeom prst="rect">
            <a:avLst/>
          </a:prstGeom>
          <a:noFill/>
        </p:spPr>
        <p:txBody>
          <a:bodyPr wrap="square" rtlCol="0">
            <a:spAutoFit/>
          </a:bodyPr>
          <a:lstStyle/>
          <a:p>
            <a:pPr algn="ctr"/>
            <a:r>
              <a:rPr lang="en-US" sz="2400" dirty="0" smtClean="0">
                <a:solidFill>
                  <a:schemeClr val="accent1">
                    <a:lumMod val="75000"/>
                  </a:schemeClr>
                </a:solidFill>
              </a:rPr>
              <a:t>CALINE4 :</a:t>
            </a:r>
            <a:endParaRPr lang="it-IT" sz="2400" dirty="0"/>
          </a:p>
        </p:txBody>
      </p:sp>
      <p:sp>
        <p:nvSpPr>
          <p:cNvPr id="6" name="CasellaDiTesto 5"/>
          <p:cNvSpPr txBox="1"/>
          <p:nvPr/>
        </p:nvSpPr>
        <p:spPr>
          <a:xfrm>
            <a:off x="705162" y="1358098"/>
            <a:ext cx="5184576" cy="369332"/>
          </a:xfrm>
          <a:prstGeom prst="rect">
            <a:avLst/>
          </a:prstGeom>
          <a:noFill/>
        </p:spPr>
        <p:txBody>
          <a:bodyPr wrap="square" rtlCol="0">
            <a:spAutoFit/>
          </a:bodyPr>
          <a:lstStyle/>
          <a:p>
            <a:r>
              <a:rPr lang="it-IT" dirty="0" smtClean="0">
                <a:solidFill>
                  <a:schemeClr val="accent1">
                    <a:lumMod val="75000"/>
                  </a:schemeClr>
                </a:solidFill>
              </a:rPr>
              <a:t>CALINE = </a:t>
            </a:r>
            <a:r>
              <a:rPr lang="it-IT" dirty="0" err="1" smtClean="0">
                <a:solidFill>
                  <a:schemeClr val="accent1">
                    <a:lumMod val="75000"/>
                  </a:schemeClr>
                </a:solidFill>
              </a:rPr>
              <a:t>CAlifornia</a:t>
            </a:r>
            <a:r>
              <a:rPr lang="it-IT" dirty="0" smtClean="0">
                <a:solidFill>
                  <a:schemeClr val="accent1">
                    <a:lumMod val="75000"/>
                  </a:schemeClr>
                </a:solidFill>
              </a:rPr>
              <a:t> LINE </a:t>
            </a:r>
            <a:r>
              <a:rPr lang="it-IT" dirty="0">
                <a:solidFill>
                  <a:schemeClr val="accent1">
                    <a:lumMod val="75000"/>
                  </a:schemeClr>
                </a:solidFill>
              </a:rPr>
              <a:t>s</a:t>
            </a:r>
            <a:r>
              <a:rPr lang="it-IT" dirty="0" smtClean="0">
                <a:solidFill>
                  <a:schemeClr val="accent1">
                    <a:lumMod val="75000"/>
                  </a:schemeClr>
                </a:solidFill>
              </a:rPr>
              <a:t>ource </a:t>
            </a:r>
            <a:r>
              <a:rPr lang="it-IT" dirty="0" err="1">
                <a:solidFill>
                  <a:schemeClr val="accent1">
                    <a:lumMod val="75000"/>
                  </a:schemeClr>
                </a:solidFill>
              </a:rPr>
              <a:t>d</a:t>
            </a:r>
            <a:r>
              <a:rPr lang="it-IT" dirty="0" err="1" smtClean="0">
                <a:solidFill>
                  <a:schemeClr val="accent1">
                    <a:lumMod val="75000"/>
                  </a:schemeClr>
                </a:solidFill>
              </a:rPr>
              <a:t>ispersion</a:t>
            </a:r>
            <a:r>
              <a:rPr lang="it-IT" dirty="0" smtClean="0">
                <a:solidFill>
                  <a:schemeClr val="accent1">
                    <a:lumMod val="75000"/>
                  </a:schemeClr>
                </a:solidFill>
              </a:rPr>
              <a:t> model</a:t>
            </a:r>
            <a:endParaRPr lang="it-IT" dirty="0">
              <a:solidFill>
                <a:schemeClr val="accent1">
                  <a:lumMod val="75000"/>
                </a:schemeClr>
              </a:solidFill>
            </a:endParaRPr>
          </a:p>
        </p:txBody>
      </p:sp>
      <p:sp>
        <p:nvSpPr>
          <p:cNvPr id="7" name="Freccia in giù 6"/>
          <p:cNvSpPr/>
          <p:nvPr/>
        </p:nvSpPr>
        <p:spPr>
          <a:xfrm>
            <a:off x="2915816" y="1707287"/>
            <a:ext cx="288032" cy="4567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703910" y="2164069"/>
            <a:ext cx="7972545" cy="759182"/>
          </a:xfrm>
          <a:prstGeom prst="rect">
            <a:avLst/>
          </a:prstGeom>
          <a:noFill/>
        </p:spPr>
        <p:txBody>
          <a:bodyPr wrap="square" rtlCol="0">
            <a:spAutoFit/>
          </a:bodyPr>
          <a:lstStyle/>
          <a:p>
            <a:pPr algn="just">
              <a:lnSpc>
                <a:spcPts val="2600"/>
              </a:lnSpc>
            </a:pPr>
            <a:r>
              <a:rPr lang="it-IT" dirty="0" smtClean="0">
                <a:solidFill>
                  <a:schemeClr val="accent1">
                    <a:lumMod val="75000"/>
                  </a:schemeClr>
                </a:solidFill>
              </a:rPr>
              <a:t>È un </a:t>
            </a:r>
            <a:r>
              <a:rPr lang="it-IT" dirty="0" smtClean="0">
                <a:solidFill>
                  <a:srgbClr val="376092"/>
                </a:solidFill>
              </a:rPr>
              <a:t>modello</a:t>
            </a:r>
            <a:r>
              <a:rPr lang="it-IT" dirty="0" smtClean="0">
                <a:solidFill>
                  <a:schemeClr val="accent1">
                    <a:lumMod val="75000"/>
                  </a:schemeClr>
                </a:solidFill>
              </a:rPr>
              <a:t> gaussiano che studia l’inquinamento atmosferico, in particolare la dispersione di </a:t>
            </a:r>
            <a:r>
              <a:rPr lang="it-IT" dirty="0" smtClean="0">
                <a:solidFill>
                  <a:srgbClr val="376092"/>
                </a:solidFill>
              </a:rPr>
              <a:t>inquinanti </a:t>
            </a:r>
            <a:r>
              <a:rPr lang="it-IT" dirty="0" smtClean="0">
                <a:solidFill>
                  <a:schemeClr val="accent1">
                    <a:lumMod val="75000"/>
                  </a:schemeClr>
                </a:solidFill>
              </a:rPr>
              <a:t>provenienti da sorgenti lineari  =&gt;  strade e autostrade</a:t>
            </a:r>
            <a:endParaRPr lang="it-IT" dirty="0">
              <a:solidFill>
                <a:schemeClr val="accent1">
                  <a:lumMod val="75000"/>
                </a:schemeClr>
              </a:solidFill>
            </a:endParaRPr>
          </a:p>
        </p:txBody>
      </p:sp>
      <p:sp>
        <p:nvSpPr>
          <p:cNvPr id="9" name="CasellaDiTesto 8"/>
          <p:cNvSpPr txBox="1"/>
          <p:nvPr/>
        </p:nvSpPr>
        <p:spPr>
          <a:xfrm>
            <a:off x="705162" y="3132540"/>
            <a:ext cx="7632848" cy="1426031"/>
          </a:xfrm>
          <a:prstGeom prst="rect">
            <a:avLst/>
          </a:prstGeom>
          <a:noFill/>
        </p:spPr>
        <p:txBody>
          <a:bodyPr wrap="square" rtlCol="0">
            <a:spAutoFit/>
          </a:bodyPr>
          <a:lstStyle/>
          <a:p>
            <a:pPr algn="just">
              <a:lnSpc>
                <a:spcPts val="2600"/>
              </a:lnSpc>
            </a:pPr>
            <a:r>
              <a:rPr lang="it-IT" dirty="0" smtClean="0">
                <a:solidFill>
                  <a:srgbClr val="376092"/>
                </a:solidFill>
              </a:rPr>
              <a:t>È stato implementato dal </a:t>
            </a:r>
            <a:r>
              <a:rPr lang="it-IT" dirty="0" err="1" smtClean="0">
                <a:solidFill>
                  <a:srgbClr val="376092"/>
                </a:solidFill>
              </a:rPr>
              <a:t>Caltrans</a:t>
            </a:r>
            <a:r>
              <a:rPr lang="it-IT" dirty="0" smtClean="0">
                <a:solidFill>
                  <a:srgbClr val="376092"/>
                </a:solidFill>
              </a:rPr>
              <a:t> (</a:t>
            </a:r>
            <a:r>
              <a:rPr lang="it-IT" dirty="0" err="1" smtClean="0">
                <a:solidFill>
                  <a:srgbClr val="376092"/>
                </a:solidFill>
              </a:rPr>
              <a:t>CALifornia</a:t>
            </a:r>
            <a:r>
              <a:rPr lang="it-IT" dirty="0" smtClean="0">
                <a:solidFill>
                  <a:srgbClr val="376092"/>
                </a:solidFill>
              </a:rPr>
              <a:t> </a:t>
            </a:r>
            <a:r>
              <a:rPr lang="it-IT" dirty="0" err="1" smtClean="0">
                <a:solidFill>
                  <a:srgbClr val="376092"/>
                </a:solidFill>
              </a:rPr>
              <a:t>department</a:t>
            </a:r>
            <a:r>
              <a:rPr lang="it-IT" dirty="0" smtClean="0">
                <a:solidFill>
                  <a:srgbClr val="376092"/>
                </a:solidFill>
              </a:rPr>
              <a:t> of </a:t>
            </a:r>
            <a:r>
              <a:rPr lang="it-IT" dirty="0" err="1" smtClean="0">
                <a:solidFill>
                  <a:srgbClr val="376092"/>
                </a:solidFill>
              </a:rPr>
              <a:t>TRANSportation</a:t>
            </a:r>
            <a:r>
              <a:rPr lang="it-IT" dirty="0" smtClean="0">
                <a:solidFill>
                  <a:srgbClr val="376092"/>
                </a:solidFill>
              </a:rPr>
              <a:t>) tra 1984 e 1989; l ’ultima versione (2.1) risale al 2011</a:t>
            </a:r>
          </a:p>
          <a:p>
            <a:pPr>
              <a:lnSpc>
                <a:spcPts val="2600"/>
              </a:lnSpc>
            </a:pPr>
            <a:r>
              <a:rPr lang="it-IT" dirty="0" smtClean="0">
                <a:solidFill>
                  <a:srgbClr val="376092"/>
                </a:solidFill>
              </a:rPr>
              <a:t>È usato dal </a:t>
            </a:r>
            <a:r>
              <a:rPr lang="it-IT" dirty="0" err="1" smtClean="0">
                <a:solidFill>
                  <a:srgbClr val="376092"/>
                </a:solidFill>
              </a:rPr>
              <a:t>Caltrans</a:t>
            </a:r>
            <a:r>
              <a:rPr lang="it-IT" dirty="0" smtClean="0">
                <a:solidFill>
                  <a:srgbClr val="376092"/>
                </a:solidFill>
              </a:rPr>
              <a:t> per valutare l’impatto del monossido di carbonio (CO) vicino alle arterie stradali</a:t>
            </a:r>
            <a:endParaRPr lang="it-IT" dirty="0">
              <a:solidFill>
                <a:srgbClr val="376092"/>
              </a:solidFill>
            </a:endParaRPr>
          </a:p>
        </p:txBody>
      </p:sp>
      <p:pic>
        <p:nvPicPr>
          <p:cNvPr id="1027" name="Picture 3" descr="C:\Users\Luca\Documents\PoliMi\Modellistica e simulazione\CALINE4 model\caltran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56" y="4842977"/>
            <a:ext cx="1589660" cy="1224136"/>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3079340" y="4955141"/>
            <a:ext cx="3652900" cy="369332"/>
          </a:xfrm>
          <a:prstGeom prst="rect">
            <a:avLst/>
          </a:prstGeom>
          <a:noFill/>
        </p:spPr>
        <p:txBody>
          <a:bodyPr wrap="square" rtlCol="0">
            <a:spAutoFit/>
          </a:bodyPr>
          <a:lstStyle/>
          <a:p>
            <a:r>
              <a:rPr lang="it-IT" dirty="0" smtClean="0">
                <a:hlinkClick r:id="rId4"/>
              </a:rPr>
              <a:t>www.dot.ca.gov</a:t>
            </a:r>
            <a:r>
              <a:rPr lang="it-IT" dirty="0" smtClean="0"/>
              <a:t> </a:t>
            </a:r>
            <a:r>
              <a:rPr lang="it-IT" dirty="0" smtClean="0">
                <a:solidFill>
                  <a:srgbClr val="376092"/>
                </a:solidFill>
              </a:rPr>
              <a:t>:</a:t>
            </a:r>
            <a:r>
              <a:rPr lang="it-IT" dirty="0" smtClean="0"/>
              <a:t> </a:t>
            </a:r>
            <a:r>
              <a:rPr lang="it-IT" dirty="0" smtClean="0">
                <a:solidFill>
                  <a:srgbClr val="376092"/>
                </a:solidFill>
              </a:rPr>
              <a:t>sito del </a:t>
            </a:r>
            <a:r>
              <a:rPr lang="it-IT" dirty="0" err="1" smtClean="0">
                <a:solidFill>
                  <a:srgbClr val="376092"/>
                </a:solidFill>
              </a:rPr>
              <a:t>Caltrans</a:t>
            </a:r>
            <a:endParaRPr lang="it-IT" dirty="0" smtClean="0">
              <a:solidFill>
                <a:srgbClr val="376092"/>
              </a:solidFill>
            </a:endParaRPr>
          </a:p>
        </p:txBody>
      </p:sp>
      <p:sp>
        <p:nvSpPr>
          <p:cNvPr id="11" name="CasellaDiTesto 10"/>
          <p:cNvSpPr txBox="1"/>
          <p:nvPr/>
        </p:nvSpPr>
        <p:spPr>
          <a:xfrm>
            <a:off x="3079340" y="5455045"/>
            <a:ext cx="5781352" cy="369332"/>
          </a:xfrm>
          <a:prstGeom prst="rect">
            <a:avLst/>
          </a:prstGeom>
          <a:noFill/>
        </p:spPr>
        <p:txBody>
          <a:bodyPr wrap="square" rtlCol="0">
            <a:spAutoFit/>
          </a:bodyPr>
          <a:lstStyle/>
          <a:p>
            <a:r>
              <a:rPr lang="it-IT" dirty="0" smtClean="0">
                <a:hlinkClick r:id="rId5"/>
              </a:rPr>
              <a:t>www.dot.ca.gov/hq/env/air/software/caline4/calinesw.htm</a:t>
            </a:r>
            <a:endParaRPr lang="it-IT" dirty="0" smtClean="0"/>
          </a:p>
        </p:txBody>
      </p:sp>
    </p:spTree>
    <p:extLst>
      <p:ext uri="{BB962C8B-B14F-4D97-AF65-F5344CB8AC3E}">
        <p14:creationId xmlns:p14="http://schemas.microsoft.com/office/powerpoint/2010/main" val="3740012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750"/>
                                        <p:tgtEl>
                                          <p:spTgt spid="7"/>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75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750"/>
                                        <p:tgtEl>
                                          <p:spTgt spid="10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75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3</a:t>
            </a:fld>
            <a:endParaRPr lang="it-IT"/>
          </a:p>
        </p:txBody>
      </p:sp>
      <p:sp>
        <p:nvSpPr>
          <p:cNvPr id="4" name="CasellaDiTesto 3"/>
          <p:cNvSpPr txBox="1"/>
          <p:nvPr/>
        </p:nvSpPr>
        <p:spPr>
          <a:xfrm>
            <a:off x="0" y="257859"/>
            <a:ext cx="9144000" cy="461665"/>
          </a:xfrm>
          <a:prstGeom prst="rect">
            <a:avLst/>
          </a:prstGeom>
          <a:noFill/>
        </p:spPr>
        <p:txBody>
          <a:bodyPr wrap="square" rtlCol="0">
            <a:spAutoFit/>
          </a:bodyPr>
          <a:lstStyle/>
          <a:p>
            <a:pPr algn="ctr"/>
            <a:r>
              <a:rPr lang="it-IT" sz="2400" b="1" dirty="0" smtClean="0">
                <a:solidFill>
                  <a:srgbClr val="376092"/>
                </a:solidFill>
              </a:rPr>
              <a:t>Caratteristiche del modello CALINE4:</a:t>
            </a:r>
            <a:endParaRPr lang="it-IT" sz="2400" b="1" dirty="0">
              <a:solidFill>
                <a:srgbClr val="376092"/>
              </a:solidFill>
            </a:endParaRPr>
          </a:p>
        </p:txBody>
      </p:sp>
      <p:sp>
        <p:nvSpPr>
          <p:cNvPr id="5" name="CasellaDiTesto 4"/>
          <p:cNvSpPr txBox="1"/>
          <p:nvPr/>
        </p:nvSpPr>
        <p:spPr>
          <a:xfrm>
            <a:off x="618974" y="1085543"/>
            <a:ext cx="4313066" cy="2785378"/>
          </a:xfrm>
          <a:prstGeom prst="rect">
            <a:avLst/>
          </a:prstGeom>
          <a:noFill/>
        </p:spPr>
        <p:txBody>
          <a:bodyPr wrap="square" rtlCol="0">
            <a:spAutoFit/>
          </a:bodyPr>
          <a:lstStyle/>
          <a:p>
            <a:pPr algn="just">
              <a:lnSpc>
                <a:spcPts val="3000"/>
              </a:lnSpc>
            </a:pPr>
            <a:r>
              <a:rPr lang="it-IT" dirty="0">
                <a:solidFill>
                  <a:srgbClr val="376092"/>
                </a:solidFill>
              </a:rPr>
              <a:t>Il modello di dispersione si basa sulla suddivisione di ogni tratto stradale </a:t>
            </a:r>
            <a:r>
              <a:rPr lang="it-IT" dirty="0" smtClean="0">
                <a:solidFill>
                  <a:srgbClr val="376092"/>
                </a:solidFill>
              </a:rPr>
              <a:t>(‘’link’’) in </a:t>
            </a:r>
            <a:r>
              <a:rPr lang="it-IT" dirty="0">
                <a:solidFill>
                  <a:srgbClr val="376092"/>
                </a:solidFill>
              </a:rPr>
              <a:t>elementi di diversa lunghezza, determinata tenendo conto della direzione del vento e della </a:t>
            </a:r>
            <a:r>
              <a:rPr lang="it-IT" dirty="0" smtClean="0">
                <a:solidFill>
                  <a:srgbClr val="376092"/>
                </a:solidFill>
              </a:rPr>
              <a:t>posizione, rispetto </a:t>
            </a:r>
            <a:r>
              <a:rPr lang="it-IT" dirty="0">
                <a:solidFill>
                  <a:srgbClr val="376092"/>
                </a:solidFill>
              </a:rPr>
              <a:t>alla </a:t>
            </a:r>
            <a:r>
              <a:rPr lang="it-IT" dirty="0" smtClean="0">
                <a:solidFill>
                  <a:srgbClr val="376092"/>
                </a:solidFill>
              </a:rPr>
              <a:t>strada, </a:t>
            </a:r>
            <a:r>
              <a:rPr lang="it-IT" dirty="0">
                <a:solidFill>
                  <a:srgbClr val="376092"/>
                </a:solidFill>
              </a:rPr>
              <a:t>del </a:t>
            </a:r>
            <a:r>
              <a:rPr lang="it-IT" dirty="0" smtClean="0">
                <a:solidFill>
                  <a:srgbClr val="376092"/>
                </a:solidFill>
              </a:rPr>
              <a:t>punto ‘’recettore’’ </a:t>
            </a:r>
            <a:r>
              <a:rPr lang="it-IT" dirty="0">
                <a:solidFill>
                  <a:srgbClr val="376092"/>
                </a:solidFill>
              </a:rPr>
              <a:t>in cui si vuole stimare la concentrazione</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719524"/>
            <a:ext cx="3558782" cy="5588471"/>
          </a:xfrm>
          <a:prstGeom prst="rect">
            <a:avLst/>
          </a:prstGeom>
        </p:spPr>
      </p:pic>
      <p:sp>
        <p:nvSpPr>
          <p:cNvPr id="7" name="CasellaDiTesto 6"/>
          <p:cNvSpPr txBox="1"/>
          <p:nvPr/>
        </p:nvSpPr>
        <p:spPr>
          <a:xfrm>
            <a:off x="618974" y="1340768"/>
            <a:ext cx="3600400" cy="3170099"/>
          </a:xfrm>
          <a:prstGeom prst="rect">
            <a:avLst/>
          </a:prstGeom>
          <a:noFill/>
        </p:spPr>
        <p:txBody>
          <a:bodyPr wrap="square" rtlCol="0">
            <a:spAutoFit/>
          </a:bodyPr>
          <a:lstStyle/>
          <a:p>
            <a:pPr algn="just">
              <a:lnSpc>
                <a:spcPts val="3000"/>
              </a:lnSpc>
            </a:pPr>
            <a:r>
              <a:rPr lang="it-IT" dirty="0">
                <a:solidFill>
                  <a:srgbClr val="376092"/>
                </a:solidFill>
              </a:rPr>
              <a:t>Ciascun elemento in cui è ripartito il tratto stradale è schematizzato come una sorgente lineare fittizia di emissione perpendicolare alla direzione del vento; per ognuna di queste sorgenti viene simulato un processo di dispersione gaussiana delle sostanze inquinanti</a:t>
            </a:r>
          </a:p>
        </p:txBody>
      </p:sp>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717344"/>
            <a:ext cx="4256427" cy="5613930"/>
          </a:xfrm>
          <a:prstGeom prst="rect">
            <a:avLst/>
          </a:prstGeom>
        </p:spPr>
      </p:pic>
      <p:grpSp>
        <p:nvGrpSpPr>
          <p:cNvPr id="9" name="Gruppo 8"/>
          <p:cNvGrpSpPr/>
          <p:nvPr/>
        </p:nvGrpSpPr>
        <p:grpSpPr>
          <a:xfrm>
            <a:off x="633645" y="980728"/>
            <a:ext cx="7920880" cy="4353527"/>
            <a:chOff x="633645" y="980728"/>
            <a:chExt cx="7920880" cy="4353527"/>
          </a:xfrm>
        </p:grpSpPr>
        <p:sp>
          <p:nvSpPr>
            <p:cNvPr id="10" name="CasellaDiTesto 9"/>
            <p:cNvSpPr txBox="1"/>
            <p:nvPr/>
          </p:nvSpPr>
          <p:spPr>
            <a:xfrm>
              <a:off x="633645" y="980728"/>
              <a:ext cx="7920880" cy="736740"/>
            </a:xfrm>
            <a:prstGeom prst="rect">
              <a:avLst/>
            </a:prstGeom>
            <a:noFill/>
          </p:spPr>
          <p:txBody>
            <a:bodyPr wrap="square" rtlCol="0">
              <a:spAutoFit/>
            </a:bodyPr>
            <a:lstStyle/>
            <a:p>
              <a:pPr>
                <a:lnSpc>
                  <a:spcPts val="2600"/>
                </a:lnSpc>
              </a:pPr>
              <a:r>
                <a:rPr lang="it-IT" dirty="0" smtClean="0">
                  <a:solidFill>
                    <a:srgbClr val="376092"/>
                  </a:solidFill>
                </a:rPr>
                <a:t>Le principali novità del modello Caline4 rispetto alla versione Caline3 (che risale al 1980) sono :</a:t>
              </a:r>
              <a:endParaRPr lang="it-IT" dirty="0">
                <a:solidFill>
                  <a:srgbClr val="376092"/>
                </a:solidFill>
              </a:endParaRPr>
            </a:p>
          </p:txBody>
        </p:sp>
        <p:sp>
          <p:nvSpPr>
            <p:cNvPr id="11" name="CasellaDiTesto 10"/>
            <p:cNvSpPr txBox="1"/>
            <p:nvPr/>
          </p:nvSpPr>
          <p:spPr>
            <a:xfrm>
              <a:off x="818002" y="1988840"/>
              <a:ext cx="6984776" cy="736740"/>
            </a:xfrm>
            <a:prstGeom prst="rect">
              <a:avLst/>
            </a:prstGeom>
            <a:noFill/>
          </p:spPr>
          <p:txBody>
            <a:bodyPr wrap="square" rtlCol="0">
              <a:spAutoFit/>
            </a:bodyPr>
            <a:lstStyle/>
            <a:p>
              <a:pPr marL="285750" indent="-285750" algn="just">
                <a:lnSpc>
                  <a:spcPts val="2600"/>
                </a:lnSpc>
                <a:buFont typeface="Arial" pitchFamily="34" charset="0"/>
                <a:buChar char="•"/>
              </a:pPr>
              <a:r>
                <a:rPr lang="it-IT" dirty="0" smtClean="0">
                  <a:solidFill>
                    <a:srgbClr val="376092"/>
                  </a:solidFill>
                </a:rPr>
                <a:t>La possibilità di considerare altri inquinanti, come il materiale particolato (PM) e il diossido di azoto (NO</a:t>
              </a:r>
              <a:r>
                <a:rPr lang="it-IT" baseline="-20000" dirty="0" smtClean="0">
                  <a:solidFill>
                    <a:srgbClr val="376092"/>
                  </a:solidFill>
                </a:rPr>
                <a:t>2</a:t>
              </a:r>
              <a:r>
                <a:rPr lang="it-IT" dirty="0" smtClean="0">
                  <a:solidFill>
                    <a:srgbClr val="376092"/>
                  </a:solidFill>
                </a:rPr>
                <a:t>)</a:t>
              </a:r>
              <a:endParaRPr lang="it-IT" dirty="0">
                <a:solidFill>
                  <a:srgbClr val="376092"/>
                </a:solidFill>
              </a:endParaRPr>
            </a:p>
          </p:txBody>
        </p:sp>
        <p:sp>
          <p:nvSpPr>
            <p:cNvPr id="12" name="CasellaDiTesto 11"/>
            <p:cNvSpPr txBox="1"/>
            <p:nvPr/>
          </p:nvSpPr>
          <p:spPr>
            <a:xfrm>
              <a:off x="818002" y="2924944"/>
              <a:ext cx="5194158" cy="1426031"/>
            </a:xfrm>
            <a:prstGeom prst="rect">
              <a:avLst/>
            </a:prstGeom>
            <a:noFill/>
          </p:spPr>
          <p:txBody>
            <a:bodyPr wrap="square" rtlCol="0">
              <a:spAutoFit/>
            </a:bodyPr>
            <a:lstStyle/>
            <a:p>
              <a:pPr marL="285750" indent="-285750" algn="just">
                <a:lnSpc>
                  <a:spcPts val="2600"/>
                </a:lnSpc>
                <a:buFont typeface="Arial" pitchFamily="34" charset="0"/>
                <a:buChar char="•"/>
              </a:pPr>
              <a:r>
                <a:rPr lang="it-IT" dirty="0" smtClean="0">
                  <a:solidFill>
                    <a:srgbClr val="376092"/>
                  </a:solidFill>
                </a:rPr>
                <a:t>La possibilità di utilizzare il software tramite una interfaccia grafica </a:t>
              </a:r>
              <a:r>
                <a:rPr lang="it-IT" dirty="0" err="1" smtClean="0">
                  <a:solidFill>
                    <a:srgbClr val="376092"/>
                  </a:solidFill>
                </a:rPr>
                <a:t>user-friendly</a:t>
              </a:r>
              <a:r>
                <a:rPr lang="it-IT" dirty="0" smtClean="0">
                  <a:solidFill>
                    <a:srgbClr val="376092"/>
                  </a:solidFill>
                </a:rPr>
                <a:t> (o GUI = </a:t>
              </a:r>
              <a:r>
                <a:rPr lang="it-IT" dirty="0" err="1" smtClean="0">
                  <a:solidFill>
                    <a:srgbClr val="376092"/>
                  </a:solidFill>
                </a:rPr>
                <a:t>graphical</a:t>
              </a:r>
              <a:r>
                <a:rPr lang="it-IT" dirty="0" smtClean="0">
                  <a:solidFill>
                    <a:srgbClr val="376092"/>
                  </a:solidFill>
                </a:rPr>
                <a:t> </a:t>
              </a:r>
              <a:r>
                <a:rPr lang="it-IT" dirty="0" err="1" smtClean="0">
                  <a:solidFill>
                    <a:srgbClr val="376092"/>
                  </a:solidFill>
                </a:rPr>
                <a:t>user</a:t>
              </a:r>
              <a:r>
                <a:rPr lang="it-IT" dirty="0" smtClean="0">
                  <a:solidFill>
                    <a:srgbClr val="376092"/>
                  </a:solidFill>
                </a:rPr>
                <a:t> </a:t>
              </a:r>
              <a:r>
                <a:rPr lang="it-IT" dirty="0" err="1" smtClean="0">
                  <a:solidFill>
                    <a:srgbClr val="376092"/>
                  </a:solidFill>
                </a:rPr>
                <a:t>interface</a:t>
              </a:r>
              <a:r>
                <a:rPr lang="it-IT" dirty="0" smtClean="0">
                  <a:solidFill>
                    <a:srgbClr val="376092"/>
                  </a:solidFill>
                </a:rPr>
                <a:t>) semplice ed efficace, chiamata CL4, la cui icona è la seguente: </a:t>
              </a:r>
              <a:endParaRPr lang="it-IT" dirty="0">
                <a:solidFill>
                  <a:srgbClr val="376092"/>
                </a:solidFill>
              </a:endParaRPr>
            </a:p>
          </p:txBody>
        </p:sp>
        <p:sp>
          <p:nvSpPr>
            <p:cNvPr id="13" name="CasellaDiTesto 12"/>
            <p:cNvSpPr txBox="1"/>
            <p:nvPr/>
          </p:nvSpPr>
          <p:spPr>
            <a:xfrm>
              <a:off x="818002" y="4964923"/>
              <a:ext cx="5040560" cy="369332"/>
            </a:xfrm>
            <a:prstGeom prst="rect">
              <a:avLst/>
            </a:prstGeom>
            <a:noFill/>
          </p:spPr>
          <p:txBody>
            <a:bodyPr wrap="square" rtlCol="0">
              <a:spAutoFit/>
            </a:bodyPr>
            <a:lstStyle/>
            <a:p>
              <a:pPr marL="285750" indent="-285750">
                <a:buFont typeface="Arial" pitchFamily="34" charset="0"/>
                <a:buChar char="•"/>
              </a:pPr>
              <a:r>
                <a:rPr lang="it-IT" dirty="0" smtClean="0">
                  <a:solidFill>
                    <a:srgbClr val="376092"/>
                  </a:solidFill>
                </a:rPr>
                <a:t>L’assenza di processi di installazione del software</a:t>
              </a:r>
              <a:endParaRPr lang="it-IT" dirty="0">
                <a:solidFill>
                  <a:srgbClr val="376092"/>
                </a:solidFill>
              </a:endParaRP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3046" y="2924944"/>
              <a:ext cx="2381479" cy="1786109"/>
            </a:xfrm>
            <a:prstGeom prst="rect">
              <a:avLst/>
            </a:prstGeom>
          </p:spPr>
        </p:pic>
        <p:pic>
          <p:nvPicPr>
            <p:cNvPr id="15" name="Im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711" y="4185557"/>
              <a:ext cx="1356577" cy="359094"/>
            </a:xfrm>
            <a:prstGeom prst="rect">
              <a:avLst/>
            </a:prstGeom>
          </p:spPr>
        </p:pic>
      </p:grpSp>
      <p:grpSp>
        <p:nvGrpSpPr>
          <p:cNvPr id="16" name="Gruppo 15"/>
          <p:cNvGrpSpPr/>
          <p:nvPr/>
        </p:nvGrpSpPr>
        <p:grpSpPr>
          <a:xfrm>
            <a:off x="599747" y="902895"/>
            <a:ext cx="8002052" cy="5035694"/>
            <a:chOff x="599747" y="902895"/>
            <a:chExt cx="8002052" cy="5035694"/>
          </a:xfrm>
        </p:grpSpPr>
        <p:sp>
          <p:nvSpPr>
            <p:cNvPr id="17" name="CasellaDiTesto 16"/>
            <p:cNvSpPr txBox="1"/>
            <p:nvPr/>
          </p:nvSpPr>
          <p:spPr>
            <a:xfrm>
              <a:off x="611560" y="902895"/>
              <a:ext cx="7920880" cy="369332"/>
            </a:xfrm>
            <a:prstGeom prst="rect">
              <a:avLst/>
            </a:prstGeom>
            <a:noFill/>
          </p:spPr>
          <p:txBody>
            <a:bodyPr wrap="square" rtlCol="0">
              <a:spAutoFit/>
            </a:bodyPr>
            <a:lstStyle/>
            <a:p>
              <a:r>
                <a:rPr lang="it-IT" dirty="0" smtClean="0">
                  <a:solidFill>
                    <a:srgbClr val="376092"/>
                  </a:solidFill>
                </a:rPr>
                <a:t>L’equazione gaussiana utilizzata da Caline4 è questa:</a:t>
              </a:r>
              <a:endParaRPr lang="it-IT" dirty="0">
                <a:solidFill>
                  <a:srgbClr val="376092"/>
                </a:solidFill>
              </a:endParaRPr>
            </a:p>
          </p:txBody>
        </p:sp>
        <p:pic>
          <p:nvPicPr>
            <p:cNvPr id="18" name="Immagin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761" y="1412776"/>
              <a:ext cx="4112824" cy="1254541"/>
            </a:xfrm>
            <a:prstGeom prst="rect">
              <a:avLst/>
            </a:prstGeom>
          </p:spPr>
        </p:pic>
        <p:sp>
          <p:nvSpPr>
            <p:cNvPr id="19" name="CasellaDiTesto 18"/>
            <p:cNvSpPr txBox="1"/>
            <p:nvPr/>
          </p:nvSpPr>
          <p:spPr>
            <a:xfrm>
              <a:off x="623265" y="2852936"/>
              <a:ext cx="7920880" cy="1403589"/>
            </a:xfrm>
            <a:prstGeom prst="rect">
              <a:avLst/>
            </a:prstGeom>
            <a:noFill/>
          </p:spPr>
          <p:txBody>
            <a:bodyPr wrap="square" rtlCol="0">
              <a:spAutoFit/>
            </a:bodyPr>
            <a:lstStyle/>
            <a:p>
              <a:pPr algn="just">
                <a:lnSpc>
                  <a:spcPts val="2600"/>
                </a:lnSpc>
              </a:pPr>
              <a:r>
                <a:rPr lang="it-IT" dirty="0" smtClean="0">
                  <a:solidFill>
                    <a:srgbClr val="376092"/>
                  </a:solidFill>
                </a:rPr>
                <a:t>Questa equazione era già utilizzata dal modello precedente, il CALINE3, che è utilizzato dall’ U.S. EPA (</a:t>
              </a:r>
              <a:r>
                <a:rPr lang="it-IT" dirty="0" err="1" smtClean="0">
                  <a:solidFill>
                    <a:srgbClr val="376092"/>
                  </a:solidFill>
                </a:rPr>
                <a:t>United</a:t>
              </a:r>
              <a:r>
                <a:rPr lang="it-IT" dirty="0" smtClean="0">
                  <a:solidFill>
                    <a:srgbClr val="376092"/>
                  </a:solidFill>
                </a:rPr>
                <a:t> </a:t>
              </a:r>
              <a:r>
                <a:rPr lang="it-IT" dirty="0" err="1" smtClean="0">
                  <a:solidFill>
                    <a:srgbClr val="376092"/>
                  </a:solidFill>
                </a:rPr>
                <a:t>States</a:t>
              </a:r>
              <a:r>
                <a:rPr lang="it-IT" dirty="0" smtClean="0">
                  <a:solidFill>
                    <a:srgbClr val="376092"/>
                  </a:solidFill>
                </a:rPr>
                <a:t> </a:t>
              </a:r>
              <a:r>
                <a:rPr lang="it-IT" dirty="0" err="1" smtClean="0">
                  <a:solidFill>
                    <a:srgbClr val="376092"/>
                  </a:solidFill>
                </a:rPr>
                <a:t>Environmental</a:t>
              </a:r>
              <a:r>
                <a:rPr lang="it-IT" dirty="0">
                  <a:solidFill>
                    <a:srgbClr val="376092"/>
                  </a:solidFill>
                </a:rPr>
                <a:t> </a:t>
              </a:r>
              <a:r>
                <a:rPr lang="it-IT" dirty="0" err="1" smtClean="0">
                  <a:solidFill>
                    <a:srgbClr val="376092"/>
                  </a:solidFill>
                </a:rPr>
                <a:t>Protection</a:t>
              </a:r>
              <a:r>
                <a:rPr lang="it-IT" dirty="0" smtClean="0">
                  <a:solidFill>
                    <a:srgbClr val="376092"/>
                  </a:solidFill>
                </a:rPr>
                <a:t> Agency) come base per i modelli </a:t>
              </a:r>
              <a:r>
                <a:rPr lang="it-IT" dirty="0">
                  <a:solidFill>
                    <a:srgbClr val="376092"/>
                  </a:solidFill>
                </a:rPr>
                <a:t>CAL3QHC </a:t>
              </a:r>
              <a:r>
                <a:rPr lang="it-IT" dirty="0" smtClean="0">
                  <a:solidFill>
                    <a:srgbClr val="376092"/>
                  </a:solidFill>
                </a:rPr>
                <a:t>e CAL3QHCR, che valutano la dispersione di inquinanti da sorgenti lineari</a:t>
              </a:r>
              <a:endParaRPr lang="it-IT" dirty="0">
                <a:solidFill>
                  <a:srgbClr val="376092"/>
                </a:solidFill>
              </a:endParaRPr>
            </a:p>
          </p:txBody>
        </p:sp>
        <p:sp>
          <p:nvSpPr>
            <p:cNvPr id="20" name="CasellaDiTesto 19"/>
            <p:cNvSpPr txBox="1"/>
            <p:nvPr/>
          </p:nvSpPr>
          <p:spPr>
            <a:xfrm>
              <a:off x="602396" y="4365104"/>
              <a:ext cx="7920880" cy="1070165"/>
            </a:xfrm>
            <a:prstGeom prst="rect">
              <a:avLst/>
            </a:prstGeom>
            <a:noFill/>
          </p:spPr>
          <p:txBody>
            <a:bodyPr wrap="square" rtlCol="0">
              <a:spAutoFit/>
            </a:bodyPr>
            <a:lstStyle/>
            <a:p>
              <a:pPr algn="just">
                <a:lnSpc>
                  <a:spcPts val="2600"/>
                </a:lnSpc>
              </a:pPr>
              <a:r>
                <a:rPr lang="it-IT" dirty="0" smtClean="0">
                  <a:solidFill>
                    <a:srgbClr val="376092"/>
                  </a:solidFill>
                </a:rPr>
                <a:t>Il Caline4 infatti è accettato dall’EPA solamente per l’analisi della dispersione di monossido di carbonio, mentre utilizza </a:t>
              </a:r>
              <a:r>
                <a:rPr lang="it-IT" dirty="0">
                  <a:solidFill>
                    <a:srgbClr val="376092"/>
                  </a:solidFill>
                </a:rPr>
                <a:t>i modelli CAL3QHCR e AERMOD per </a:t>
              </a:r>
              <a:r>
                <a:rPr lang="it-IT" dirty="0" smtClean="0">
                  <a:solidFill>
                    <a:srgbClr val="376092"/>
                  </a:solidFill>
                </a:rPr>
                <a:t>la valutazione di altri inquinanti</a:t>
              </a:r>
              <a:endParaRPr lang="it-IT" dirty="0">
                <a:solidFill>
                  <a:srgbClr val="376092"/>
                </a:solidFill>
              </a:endParaRPr>
            </a:p>
          </p:txBody>
        </p:sp>
        <p:sp>
          <p:nvSpPr>
            <p:cNvPr id="21" name="CasellaDiTesto 20"/>
            <p:cNvSpPr txBox="1"/>
            <p:nvPr/>
          </p:nvSpPr>
          <p:spPr>
            <a:xfrm>
              <a:off x="599747" y="5569257"/>
              <a:ext cx="8002052" cy="369332"/>
            </a:xfrm>
            <a:prstGeom prst="rect">
              <a:avLst/>
            </a:prstGeom>
            <a:noFill/>
          </p:spPr>
          <p:txBody>
            <a:bodyPr wrap="square" rtlCol="0">
              <a:spAutoFit/>
            </a:bodyPr>
            <a:lstStyle/>
            <a:p>
              <a:r>
                <a:rPr lang="it-IT" dirty="0" smtClean="0">
                  <a:solidFill>
                    <a:srgbClr val="376092"/>
                  </a:solidFill>
                  <a:hlinkClick r:id="rId7"/>
                </a:rPr>
                <a:t>http</a:t>
              </a:r>
              <a:r>
                <a:rPr lang="it-IT" dirty="0">
                  <a:solidFill>
                    <a:srgbClr val="376092"/>
                  </a:solidFill>
                  <a:hlinkClick r:id="rId7"/>
                </a:rPr>
                <a:t>://</a:t>
              </a:r>
              <a:r>
                <a:rPr lang="it-IT" dirty="0" smtClean="0">
                  <a:solidFill>
                    <a:srgbClr val="376092"/>
                  </a:solidFill>
                  <a:hlinkClick r:id="rId7"/>
                </a:rPr>
                <a:t>www.epa.gov/ttn/scram/dispersion_prefrec.htm</a:t>
              </a:r>
              <a:endParaRPr lang="it-IT" dirty="0" smtClean="0">
                <a:solidFill>
                  <a:srgbClr val="376092"/>
                </a:solidFill>
              </a:endParaRPr>
            </a:p>
          </p:txBody>
        </p:sp>
      </p:grpSp>
    </p:spTree>
    <p:extLst>
      <p:ext uri="{BB962C8B-B14F-4D97-AF65-F5344CB8AC3E}">
        <p14:creationId xmlns:p14="http://schemas.microsoft.com/office/powerpoint/2010/main" val="2939400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9"/>
                                        </p:tgtEl>
                                        <p:attrNameLst>
                                          <p:attrName>ppt_w</p:attrName>
                                        </p:attrNameLst>
                                      </p:cBhvr>
                                      <p:tavLst>
                                        <p:tav tm="0">
                                          <p:val>
                                            <p:strVal val="ppt_w"/>
                                          </p:val>
                                        </p:tav>
                                        <p:tav tm="100000">
                                          <p:val>
                                            <p:fltVal val="0"/>
                                          </p:val>
                                        </p:tav>
                                      </p:tavLst>
                                    </p:anim>
                                    <p:anim calcmode="lin" valueType="num">
                                      <p:cBhvr>
                                        <p:cTn id="7" dur="1000"/>
                                        <p:tgtEl>
                                          <p:spTgt spid="9"/>
                                        </p:tgtEl>
                                        <p:attrNameLst>
                                          <p:attrName>ppt_h</p:attrName>
                                        </p:attrNameLst>
                                      </p:cBhvr>
                                      <p:tavLst>
                                        <p:tav tm="0">
                                          <p:val>
                                            <p:strVal val="ppt_h"/>
                                          </p:val>
                                        </p:tav>
                                        <p:tav tm="100000">
                                          <p:val>
                                            <p:fltVal val="0"/>
                                          </p:val>
                                        </p:tav>
                                      </p:tavLst>
                                    </p:anim>
                                    <p:anim calcmode="lin" valueType="num">
                                      <p:cBhvr>
                                        <p:cTn id="8" dur="1000"/>
                                        <p:tgtEl>
                                          <p:spTgt spid="9"/>
                                        </p:tgtEl>
                                        <p:attrNameLst>
                                          <p:attrName>style.rotation</p:attrName>
                                        </p:attrNameLst>
                                      </p:cBhvr>
                                      <p:tavLst>
                                        <p:tav tm="0">
                                          <p:val>
                                            <p:fltVal val="0"/>
                                          </p:val>
                                        </p:tav>
                                        <p:tav tm="100000">
                                          <p:val>
                                            <p:fltVal val="90"/>
                                          </p:val>
                                        </p:tav>
                                      </p:tavLst>
                                    </p:anim>
                                    <p:animEffect transition="out" filter="fade">
                                      <p:cBhvr>
                                        <p:cTn id="9" dur="1000"/>
                                        <p:tgtEl>
                                          <p:spTgt spid="9"/>
                                        </p:tgtEl>
                                      </p:cBhvr>
                                    </p:animEffect>
                                    <p:set>
                                      <p:cBhvr>
                                        <p:cTn id="10" dur="1" fill="hold">
                                          <p:stCondLst>
                                            <p:cond delay="999"/>
                                          </p:stCondLst>
                                        </p:cTn>
                                        <p:tgtEl>
                                          <p:spTgt spid="9"/>
                                        </p:tgtEl>
                                        <p:attrNameLst>
                                          <p:attrName>style.visibility</p:attrName>
                                        </p:attrNameLst>
                                      </p:cBhvr>
                                      <p:to>
                                        <p:strVal val="hidden"/>
                                      </p:to>
                                    </p:se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0-#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22" presetClass="exit" presetSubtype="4" fill="hold" nodeType="withEffect">
                                  <p:stCondLst>
                                    <p:cond delay="0"/>
                                  </p:stCondLst>
                                  <p:childTnLst>
                                    <p:animEffect transition="out" filter="wipe(down)">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par>
                          <p:cTn id="28" fill="hold">
                            <p:stCondLst>
                              <p:cond delay="500"/>
                            </p:stCondLst>
                            <p:childTnLst>
                              <p:par>
                                <p:cTn id="29" presetID="16" presetClass="entr" presetSubtype="42"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outHorizontal)">
                                      <p:cBhvr>
                                        <p:cTn id="31" dur="750"/>
                                        <p:tgtEl>
                                          <p:spTgt spid="7"/>
                                        </p:tgtEl>
                                      </p:cBhvr>
                                    </p:animEffect>
                                  </p:childTnLst>
                                </p:cTn>
                              </p:par>
                              <p:par>
                                <p:cTn id="32" presetID="16" presetClass="entr" presetSubtype="37"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Vertical)">
                                      <p:cBhvr>
                                        <p:cTn id="34" dur="7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750"/>
                                        <p:tgtEl>
                                          <p:spTgt spid="7"/>
                                        </p:tgtEl>
                                      </p:cBhvr>
                                    </p:animEffect>
                                    <p:set>
                                      <p:cBhvr>
                                        <p:cTn id="39" dur="1" fill="hold">
                                          <p:stCondLst>
                                            <p:cond delay="749"/>
                                          </p:stCondLst>
                                        </p:cTn>
                                        <p:tgtEl>
                                          <p:spTgt spid="7"/>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750"/>
                                        <p:tgtEl>
                                          <p:spTgt spid="8"/>
                                        </p:tgtEl>
                                      </p:cBhvr>
                                    </p:animEffect>
                                    <p:set>
                                      <p:cBhvr>
                                        <p:cTn id="42" dur="1" fill="hold">
                                          <p:stCondLst>
                                            <p:cond delay="749"/>
                                          </p:stCondLst>
                                        </p:cTn>
                                        <p:tgtEl>
                                          <p:spTgt spid="8"/>
                                        </p:tgtEl>
                                        <p:attrNameLst>
                                          <p:attrName>style.visibility</p:attrName>
                                        </p:attrNameLst>
                                      </p:cBhvr>
                                      <p:to>
                                        <p:strVal val="hidden"/>
                                      </p:to>
                                    </p:set>
                                  </p:childTnLst>
                                </p:cTn>
                              </p:par>
                            </p:childTnLst>
                          </p:cTn>
                        </p:par>
                        <p:par>
                          <p:cTn id="43" fill="hold">
                            <p:stCondLst>
                              <p:cond delay="750"/>
                            </p:stCondLst>
                            <p:childTnLst>
                              <p:par>
                                <p:cTn id="44" presetID="14" presetClass="entr" presetSubtype="5"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4</a:t>
            </a:fld>
            <a:endParaRPr lang="it-IT"/>
          </a:p>
        </p:txBody>
      </p:sp>
      <p:grpSp>
        <p:nvGrpSpPr>
          <p:cNvPr id="10" name="Gruppo 9"/>
          <p:cNvGrpSpPr/>
          <p:nvPr/>
        </p:nvGrpSpPr>
        <p:grpSpPr>
          <a:xfrm>
            <a:off x="0" y="232467"/>
            <a:ext cx="9144000" cy="6108117"/>
            <a:chOff x="0" y="232467"/>
            <a:chExt cx="9144000" cy="6108117"/>
          </a:xfrm>
        </p:grpSpPr>
        <p:sp>
          <p:nvSpPr>
            <p:cNvPr id="4" name="CasellaDiTesto 3"/>
            <p:cNvSpPr txBox="1"/>
            <p:nvPr/>
          </p:nvSpPr>
          <p:spPr>
            <a:xfrm>
              <a:off x="0" y="232467"/>
              <a:ext cx="9144000" cy="461665"/>
            </a:xfrm>
            <a:prstGeom prst="rect">
              <a:avLst/>
            </a:prstGeom>
            <a:noFill/>
          </p:spPr>
          <p:txBody>
            <a:bodyPr wrap="square" rtlCol="0">
              <a:spAutoFit/>
            </a:bodyPr>
            <a:lstStyle/>
            <a:p>
              <a:pPr algn="ctr"/>
              <a:r>
                <a:rPr lang="it-IT" sz="2400" b="1" dirty="0" smtClean="0">
                  <a:solidFill>
                    <a:srgbClr val="376092"/>
                  </a:solidFill>
                </a:rPr>
                <a:t>Dati necessari per il funzionamento di CALINE4:</a:t>
              </a:r>
              <a:endParaRPr lang="it-IT" sz="2400" b="1" dirty="0">
                <a:solidFill>
                  <a:srgbClr val="376092"/>
                </a:solidFill>
              </a:endParaRPr>
            </a:p>
          </p:txBody>
        </p:sp>
        <p:sp>
          <p:nvSpPr>
            <p:cNvPr id="5" name="CasellaDiTesto 4"/>
            <p:cNvSpPr txBox="1"/>
            <p:nvPr/>
          </p:nvSpPr>
          <p:spPr>
            <a:xfrm>
              <a:off x="467544" y="2996952"/>
              <a:ext cx="8064896" cy="1403589"/>
            </a:xfrm>
            <a:prstGeom prst="rect">
              <a:avLst/>
            </a:prstGeom>
            <a:noFill/>
          </p:spPr>
          <p:txBody>
            <a:bodyPr wrap="square" rtlCol="0">
              <a:spAutoFit/>
            </a:bodyPr>
            <a:lstStyle/>
            <a:p>
              <a:pPr>
                <a:lnSpc>
                  <a:spcPts val="2600"/>
                </a:lnSpc>
              </a:pPr>
              <a:r>
                <a:rPr lang="it-IT" dirty="0" smtClean="0">
                  <a:solidFill>
                    <a:srgbClr val="376092"/>
                  </a:solidFill>
                </a:rPr>
                <a:t>Per quanto riguarda altri parametri, storicamente i modelli della serie CALINE (il primo risale al 1972) richiedono un contributo di input minimo da parte dell’utente, dato che non necessitano informazioni sulla variazione spaziale e temporale della direzione del vento, sulla velocità del vento o sulla diffusività.</a:t>
              </a:r>
              <a:endParaRPr lang="it-IT" dirty="0">
                <a:solidFill>
                  <a:srgbClr val="376092"/>
                </a:solidFill>
              </a:endParaRPr>
            </a:p>
          </p:txBody>
        </p:sp>
        <p:sp>
          <p:nvSpPr>
            <p:cNvPr id="6" name="CasellaDiTesto 5"/>
            <p:cNvSpPr txBox="1"/>
            <p:nvPr/>
          </p:nvSpPr>
          <p:spPr>
            <a:xfrm>
              <a:off x="467544" y="4581128"/>
              <a:ext cx="8064896" cy="1759456"/>
            </a:xfrm>
            <a:prstGeom prst="rect">
              <a:avLst/>
            </a:prstGeom>
            <a:noFill/>
          </p:spPr>
          <p:txBody>
            <a:bodyPr wrap="square" rtlCol="0">
              <a:spAutoFit/>
            </a:bodyPr>
            <a:lstStyle/>
            <a:p>
              <a:pPr>
                <a:lnSpc>
                  <a:spcPts val="2600"/>
                </a:lnSpc>
              </a:pPr>
              <a:r>
                <a:rPr lang="it-IT" dirty="0" smtClean="0">
                  <a:solidFill>
                    <a:srgbClr val="376092"/>
                  </a:solidFill>
                </a:rPr>
                <a:t>Il CALINE4 richiede in input  più parametri dei suoi predecessori, ma viene comunque considerato dagli addetti ai lavori un modello semplice da implementare, dato che spesso alcuni dati opzionali possono essere omessi, ed altri possono essere impostati come ’’</a:t>
              </a:r>
              <a:r>
                <a:rPr lang="it-IT" dirty="0" err="1" smtClean="0">
                  <a:solidFill>
                    <a:srgbClr val="376092"/>
                  </a:solidFill>
                </a:rPr>
                <a:t>worst</a:t>
              </a:r>
              <a:r>
                <a:rPr lang="it-IT" dirty="0" smtClean="0">
                  <a:solidFill>
                    <a:srgbClr val="376092"/>
                  </a:solidFill>
                </a:rPr>
                <a:t> case </a:t>
              </a:r>
              <a:r>
                <a:rPr lang="it-IT" dirty="0" err="1" smtClean="0">
                  <a:solidFill>
                    <a:srgbClr val="376092"/>
                  </a:solidFill>
                </a:rPr>
                <a:t>values</a:t>
              </a:r>
              <a:r>
                <a:rPr lang="it-IT" dirty="0" smtClean="0">
                  <a:solidFill>
                    <a:srgbClr val="376092"/>
                  </a:solidFill>
                </a:rPr>
                <a:t>’’ cioè con valori relativi alle peggiori situazioni verificabili.</a:t>
              </a:r>
              <a:endParaRPr lang="it-IT" dirty="0">
                <a:solidFill>
                  <a:srgbClr val="376092"/>
                </a:solidFill>
              </a:endParaRPr>
            </a:p>
          </p:txBody>
        </p:sp>
        <p:sp>
          <p:nvSpPr>
            <p:cNvPr id="7" name="CasellaDiTesto 6"/>
            <p:cNvSpPr txBox="1"/>
            <p:nvPr/>
          </p:nvSpPr>
          <p:spPr>
            <a:xfrm>
              <a:off x="467544" y="736952"/>
              <a:ext cx="8064896" cy="1070165"/>
            </a:xfrm>
            <a:prstGeom prst="rect">
              <a:avLst/>
            </a:prstGeom>
            <a:noFill/>
          </p:spPr>
          <p:txBody>
            <a:bodyPr wrap="square" rtlCol="0">
              <a:spAutoFit/>
            </a:bodyPr>
            <a:lstStyle/>
            <a:p>
              <a:pPr>
                <a:lnSpc>
                  <a:spcPts val="2600"/>
                </a:lnSpc>
              </a:pPr>
              <a:r>
                <a:rPr lang="it-IT" dirty="0" smtClean="0">
                  <a:solidFill>
                    <a:srgbClr val="376092"/>
                  </a:solidFill>
                </a:rPr>
                <a:t>Come altri modelli di dispersione atmosferica, il CALINE4 richiede in input le caratteristiche del traffico (volumi, velocità, </a:t>
              </a:r>
              <a:r>
                <a:rPr lang="it-IT" dirty="0" err="1" smtClean="0">
                  <a:solidFill>
                    <a:srgbClr val="376092"/>
                  </a:solidFill>
                </a:rPr>
                <a:t>etc</a:t>
              </a:r>
              <a:r>
                <a:rPr lang="it-IT" dirty="0" smtClean="0">
                  <a:solidFill>
                    <a:srgbClr val="376092"/>
                  </a:solidFill>
                </a:rPr>
                <a:t>) e i fattori di emissione, relativi alla strada o autostrada che si vuole monitorare.</a:t>
              </a:r>
            </a:p>
          </p:txBody>
        </p:sp>
        <p:sp>
          <p:nvSpPr>
            <p:cNvPr id="8" name="CasellaDiTesto 7"/>
            <p:cNvSpPr txBox="1"/>
            <p:nvPr/>
          </p:nvSpPr>
          <p:spPr>
            <a:xfrm>
              <a:off x="467544" y="2068688"/>
              <a:ext cx="8064896" cy="736740"/>
            </a:xfrm>
            <a:prstGeom prst="rect">
              <a:avLst/>
            </a:prstGeom>
            <a:noFill/>
          </p:spPr>
          <p:txBody>
            <a:bodyPr wrap="square" rtlCol="0">
              <a:spAutoFit/>
            </a:bodyPr>
            <a:lstStyle/>
            <a:p>
              <a:pPr>
                <a:lnSpc>
                  <a:spcPts val="2600"/>
                </a:lnSpc>
              </a:pPr>
              <a:r>
                <a:rPr lang="it-IT" dirty="0">
                  <a:solidFill>
                    <a:srgbClr val="376092"/>
                  </a:solidFill>
                </a:rPr>
                <a:t>Il </a:t>
              </a:r>
              <a:r>
                <a:rPr lang="it-IT" dirty="0" err="1">
                  <a:solidFill>
                    <a:srgbClr val="376092"/>
                  </a:solidFill>
                </a:rPr>
                <a:t>Caltrans</a:t>
              </a:r>
              <a:r>
                <a:rPr lang="it-IT" dirty="0">
                  <a:solidFill>
                    <a:srgbClr val="376092"/>
                  </a:solidFill>
                </a:rPr>
                <a:t> utilizza il modello di emissione EMFAC per tali parametri</a:t>
              </a:r>
            </a:p>
            <a:p>
              <a:pPr>
                <a:lnSpc>
                  <a:spcPts val="2600"/>
                </a:lnSpc>
              </a:pPr>
              <a:r>
                <a:rPr lang="it-IT" dirty="0" smtClean="0">
                  <a:solidFill>
                    <a:srgbClr val="376092"/>
                  </a:solidFill>
                  <a:hlinkClick r:id="rId2"/>
                </a:rPr>
                <a:t>www.dot.ca.gov/hq/env/air/pages/emfac.htm</a:t>
              </a:r>
              <a:endParaRPr lang="it-IT" dirty="0">
                <a:solidFill>
                  <a:srgbClr val="376092"/>
                </a:solidFill>
              </a:endParaRPr>
            </a:p>
          </p:txBody>
        </p:sp>
        <p:sp>
          <p:nvSpPr>
            <p:cNvPr id="9" name="Freccia in giù 8"/>
            <p:cNvSpPr/>
            <p:nvPr/>
          </p:nvSpPr>
          <p:spPr>
            <a:xfrm>
              <a:off x="2627784" y="1807117"/>
              <a:ext cx="288032" cy="330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1" name="Gruppo 10"/>
          <p:cNvGrpSpPr/>
          <p:nvPr/>
        </p:nvGrpSpPr>
        <p:grpSpPr>
          <a:xfrm>
            <a:off x="0" y="301751"/>
            <a:ext cx="9144000" cy="5728829"/>
            <a:chOff x="0" y="301751"/>
            <a:chExt cx="9144000" cy="5728829"/>
          </a:xfrm>
        </p:grpSpPr>
        <p:sp>
          <p:nvSpPr>
            <p:cNvPr id="12" name="CasellaDiTesto 11"/>
            <p:cNvSpPr txBox="1"/>
            <p:nvPr/>
          </p:nvSpPr>
          <p:spPr>
            <a:xfrm>
              <a:off x="0" y="301751"/>
              <a:ext cx="9144000" cy="461665"/>
            </a:xfrm>
            <a:prstGeom prst="rect">
              <a:avLst/>
            </a:prstGeom>
            <a:noFill/>
          </p:spPr>
          <p:txBody>
            <a:bodyPr wrap="square" rtlCol="0">
              <a:spAutoFit/>
            </a:bodyPr>
            <a:lstStyle/>
            <a:p>
              <a:pPr algn="ctr"/>
              <a:r>
                <a:rPr lang="it-IT" sz="2400" b="1" dirty="0" smtClean="0">
                  <a:solidFill>
                    <a:srgbClr val="376092"/>
                  </a:solidFill>
                </a:rPr>
                <a:t>Requisiti di sistema e software per l’utilizzo di CALINE4</a:t>
              </a:r>
              <a:endParaRPr lang="it-IT" sz="2400" b="1" dirty="0">
                <a:solidFill>
                  <a:srgbClr val="376092"/>
                </a:solidFill>
              </a:endParaRPr>
            </a:p>
          </p:txBody>
        </p:sp>
        <p:sp>
          <p:nvSpPr>
            <p:cNvPr id="13" name="CasellaDiTesto 12"/>
            <p:cNvSpPr txBox="1"/>
            <p:nvPr/>
          </p:nvSpPr>
          <p:spPr>
            <a:xfrm>
              <a:off x="899592" y="1268759"/>
              <a:ext cx="7344816" cy="4042132"/>
            </a:xfrm>
            <a:prstGeom prst="rect">
              <a:avLst/>
            </a:prstGeom>
            <a:noFill/>
          </p:spPr>
          <p:txBody>
            <a:bodyPr wrap="square" rtlCol="0">
              <a:spAutoFit/>
            </a:bodyPr>
            <a:lstStyle/>
            <a:p>
              <a:pPr marL="285750" indent="-285750">
                <a:lnSpc>
                  <a:spcPts val="2600"/>
                </a:lnSpc>
                <a:spcAft>
                  <a:spcPts val="1200"/>
                </a:spcAft>
                <a:buFont typeface="Arial" pitchFamily="34" charset="0"/>
                <a:buChar char="•"/>
              </a:pPr>
              <a:r>
                <a:rPr lang="it-IT" dirty="0" smtClean="0">
                  <a:solidFill>
                    <a:srgbClr val="376092"/>
                  </a:solidFill>
                </a:rPr>
                <a:t>Sistema operativo Microsoft Windows</a:t>
              </a:r>
            </a:p>
            <a:p>
              <a:pPr marL="285750" indent="-285750">
                <a:lnSpc>
                  <a:spcPts val="2600"/>
                </a:lnSpc>
                <a:spcAft>
                  <a:spcPts val="1200"/>
                </a:spcAft>
                <a:buFont typeface="Arial" pitchFamily="34" charset="0"/>
                <a:buChar char="•"/>
              </a:pPr>
              <a:r>
                <a:rPr lang="it-IT" dirty="0" smtClean="0">
                  <a:solidFill>
                    <a:srgbClr val="376092"/>
                  </a:solidFill>
                </a:rPr>
                <a:t>Microsoft NET Framework 2.0 o superiore (Caline4 non è stato testato su NET 4.0 o superiore, ma funziona)</a:t>
              </a:r>
            </a:p>
            <a:p>
              <a:pPr marL="285750" indent="-285750">
                <a:lnSpc>
                  <a:spcPts val="2600"/>
                </a:lnSpc>
                <a:spcAft>
                  <a:spcPts val="1200"/>
                </a:spcAft>
                <a:buFont typeface="Arial" pitchFamily="34" charset="0"/>
                <a:buChar char="•"/>
              </a:pPr>
              <a:r>
                <a:rPr lang="it-IT" dirty="0" smtClean="0">
                  <a:solidFill>
                    <a:srgbClr val="376092"/>
                  </a:solidFill>
                </a:rPr>
                <a:t>Software per l’apertura del file .zip </a:t>
              </a:r>
              <a:r>
                <a:rPr lang="it-IT" dirty="0">
                  <a:solidFill>
                    <a:srgbClr val="376092"/>
                  </a:solidFill>
                </a:rPr>
                <a:t>che contiene l’eseguibile e tutti i file </a:t>
              </a:r>
              <a:r>
                <a:rPr lang="it-IT" dirty="0" smtClean="0">
                  <a:solidFill>
                    <a:srgbClr val="376092"/>
                  </a:solidFill>
                </a:rPr>
                <a:t>necessari, scaricabile all’indirizzo </a:t>
              </a:r>
              <a:r>
                <a:rPr lang="it-IT" dirty="0" smtClean="0">
                  <a:hlinkClick r:id="rId3"/>
                </a:rPr>
                <a:t>www.dot.ca.gov/hq/env/air/software/caline4/CL4%20v2.1.zip</a:t>
              </a:r>
              <a:endParaRPr lang="it-IT" dirty="0"/>
            </a:p>
            <a:p>
              <a:pPr marL="285750" indent="-285750">
                <a:lnSpc>
                  <a:spcPts val="2600"/>
                </a:lnSpc>
                <a:spcAft>
                  <a:spcPts val="1200"/>
                </a:spcAft>
                <a:buFont typeface="Arial" pitchFamily="34" charset="0"/>
                <a:buChar char="•"/>
              </a:pPr>
              <a:r>
                <a:rPr lang="it-IT" dirty="0" smtClean="0">
                  <a:solidFill>
                    <a:srgbClr val="376092"/>
                  </a:solidFill>
                </a:rPr>
                <a:t>Software editor di testo per la visualizzazione del file Help e </a:t>
              </a:r>
              <a:r>
                <a:rPr lang="it-IT" dirty="0" err="1" smtClean="0">
                  <a:solidFill>
                    <a:srgbClr val="376092"/>
                  </a:solidFill>
                </a:rPr>
                <a:t>readme</a:t>
              </a:r>
              <a:r>
                <a:rPr lang="it-IT" dirty="0" smtClean="0">
                  <a:solidFill>
                    <a:srgbClr val="376092"/>
                  </a:solidFill>
                </a:rPr>
                <a:t> e per la gestione dei file di input e di output</a:t>
              </a:r>
            </a:p>
            <a:p>
              <a:pPr marL="285750" indent="-285750">
                <a:lnSpc>
                  <a:spcPts val="2600"/>
                </a:lnSpc>
                <a:spcAft>
                  <a:spcPts val="1200"/>
                </a:spcAft>
                <a:buFont typeface="Arial" pitchFamily="34" charset="0"/>
                <a:buChar char="•"/>
              </a:pPr>
              <a:r>
                <a:rPr lang="it-IT" dirty="0" smtClean="0">
                  <a:solidFill>
                    <a:srgbClr val="376092"/>
                  </a:solidFill>
                </a:rPr>
                <a:t>Software per la visualizzazione dei file .pdf (il manuale e il report scaricabili all’indirizzo </a:t>
              </a:r>
              <a:r>
                <a:rPr lang="it-IT" dirty="0" smtClean="0">
                  <a:hlinkClick r:id="rId4"/>
                </a:rPr>
                <a:t>www.dot.ca.gov/</a:t>
              </a:r>
              <a:r>
                <a:rPr lang="it-IT" dirty="0" err="1" smtClean="0">
                  <a:hlinkClick r:id="rId4"/>
                </a:rPr>
                <a:t>hq</a:t>
              </a:r>
              <a:r>
                <a:rPr lang="it-IT" dirty="0" smtClean="0">
                  <a:hlinkClick r:id="rId4"/>
                </a:rPr>
                <a:t>/</a:t>
              </a:r>
              <a:r>
                <a:rPr lang="it-IT" dirty="0" err="1" smtClean="0">
                  <a:hlinkClick r:id="rId4"/>
                </a:rPr>
                <a:t>env</a:t>
              </a:r>
              <a:r>
                <a:rPr lang="it-IT" dirty="0" smtClean="0">
                  <a:hlinkClick r:id="rId4"/>
                </a:rPr>
                <a:t>/air/</a:t>
              </a:r>
              <a:r>
                <a:rPr lang="it-IT" dirty="0" err="1" smtClean="0">
                  <a:hlinkClick r:id="rId4"/>
                </a:rPr>
                <a:t>pages</a:t>
              </a:r>
              <a:r>
                <a:rPr lang="it-IT" dirty="0" smtClean="0">
                  <a:hlinkClick r:id="rId4"/>
                </a:rPr>
                <a:t>/calinemn.htm</a:t>
              </a:r>
              <a:r>
                <a:rPr lang="it-IT" dirty="0" smtClean="0">
                  <a:solidFill>
                    <a:srgbClr val="376092"/>
                  </a:solidFill>
                </a:rPr>
                <a:t>)</a:t>
              </a:r>
              <a:endParaRPr lang="it-IT" dirty="0">
                <a:solidFill>
                  <a:srgbClr val="376092"/>
                </a:solidFill>
              </a:endParaRPr>
            </a:p>
          </p:txBody>
        </p:sp>
        <p:sp>
          <p:nvSpPr>
            <p:cNvPr id="14" name="CasellaDiTesto 13"/>
            <p:cNvSpPr txBox="1"/>
            <p:nvPr/>
          </p:nvSpPr>
          <p:spPr>
            <a:xfrm>
              <a:off x="755576" y="5661248"/>
              <a:ext cx="5472608" cy="369332"/>
            </a:xfrm>
            <a:prstGeom prst="rect">
              <a:avLst/>
            </a:prstGeom>
            <a:noFill/>
          </p:spPr>
          <p:txBody>
            <a:bodyPr wrap="square" rtlCol="0">
              <a:spAutoFit/>
            </a:bodyPr>
            <a:lstStyle/>
            <a:p>
              <a:r>
                <a:rPr lang="it-IT" dirty="0" smtClean="0">
                  <a:solidFill>
                    <a:srgbClr val="376092"/>
                  </a:solidFill>
                </a:rPr>
                <a:t>Non sono previsti requisiti hardware minimi</a:t>
              </a:r>
            </a:p>
          </p:txBody>
        </p:sp>
      </p:grpSp>
    </p:spTree>
    <p:extLst>
      <p:ext uri="{BB962C8B-B14F-4D97-AF65-F5344CB8AC3E}">
        <p14:creationId xmlns:p14="http://schemas.microsoft.com/office/powerpoint/2010/main" val="399426445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 decel="100000"/>
                                        <p:tgtEl>
                                          <p:spTgt spid="10"/>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0"/>
                                        </p:tgtEl>
                                        <p:attrNameLst>
                                          <p:attrName>ppt_y</p:attrName>
                                        </p:attrNameLst>
                                      </p:cBhvr>
                                      <p:tavLst>
                                        <p:tav tm="0">
                                          <p:val>
                                            <p:strVal val="ppt_y"/>
                                          </p:val>
                                        </p:tav>
                                        <p:tav tm="100000">
                                          <p:val>
                                            <p:strVal val="ppt_y+1"/>
                                          </p:val>
                                        </p:tav>
                                      </p:tavLst>
                                    </p:anim>
                                    <p:set>
                                      <p:cBhvr>
                                        <p:cTn id="10" dur="1" fill="hold">
                                          <p:stCondLst>
                                            <p:cond delay="999"/>
                                          </p:stCondLst>
                                        </p:cTn>
                                        <p:tgtEl>
                                          <p:spTgt spid="10"/>
                                        </p:tgtEl>
                                        <p:attrNameLst>
                                          <p:attrName>style.visibility</p:attrName>
                                        </p:attrNameLst>
                                      </p:cBhvr>
                                      <p:to>
                                        <p:strVal val="hidden"/>
                                      </p:to>
                                    </p:se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Scale>
                                      <p:cBhvr>
                                        <p:cTn id="1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gtEl>
                                        <p:attrNameLst>
                                          <p:attrName>ppt_x</p:attrName>
                                          <p:attrName>ppt_y</p:attrName>
                                        </p:attrNameLst>
                                      </p:cBhvr>
                                    </p:animMotion>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5</a:t>
            </a:fld>
            <a:endParaRPr lang="it-IT"/>
          </a:p>
        </p:txBody>
      </p:sp>
      <p:sp>
        <p:nvSpPr>
          <p:cNvPr id="4" name="CasellaDiTesto 3"/>
          <p:cNvSpPr txBox="1"/>
          <p:nvPr/>
        </p:nvSpPr>
        <p:spPr>
          <a:xfrm>
            <a:off x="0" y="404664"/>
            <a:ext cx="9156612" cy="461665"/>
          </a:xfrm>
          <a:prstGeom prst="rect">
            <a:avLst/>
          </a:prstGeom>
          <a:noFill/>
        </p:spPr>
        <p:txBody>
          <a:bodyPr wrap="square" rtlCol="0">
            <a:spAutoFit/>
          </a:bodyPr>
          <a:lstStyle/>
          <a:p>
            <a:pPr algn="ctr"/>
            <a:r>
              <a:rPr lang="it-IT" sz="2400" b="1" dirty="0" smtClean="0">
                <a:solidFill>
                  <a:srgbClr val="376092"/>
                </a:solidFill>
              </a:rPr>
              <a:t>Giudizio sulla semplicità di utilizzo</a:t>
            </a:r>
            <a:endParaRPr lang="it-IT" sz="2400" b="1" dirty="0">
              <a:solidFill>
                <a:srgbClr val="376092"/>
              </a:solidFill>
            </a:endParaRPr>
          </a:p>
        </p:txBody>
      </p:sp>
      <p:sp>
        <p:nvSpPr>
          <p:cNvPr id="5" name="CasellaDiTesto 4"/>
          <p:cNvSpPr txBox="1"/>
          <p:nvPr/>
        </p:nvSpPr>
        <p:spPr>
          <a:xfrm>
            <a:off x="611560" y="1023119"/>
            <a:ext cx="7920880" cy="1070165"/>
          </a:xfrm>
          <a:prstGeom prst="rect">
            <a:avLst/>
          </a:prstGeom>
          <a:noFill/>
        </p:spPr>
        <p:txBody>
          <a:bodyPr wrap="square" rtlCol="0">
            <a:spAutoFit/>
          </a:bodyPr>
          <a:lstStyle/>
          <a:p>
            <a:pPr algn="just">
              <a:lnSpc>
                <a:spcPts val="2600"/>
              </a:lnSpc>
            </a:pPr>
            <a:r>
              <a:rPr lang="it-IT" dirty="0" smtClean="0">
                <a:solidFill>
                  <a:srgbClr val="376092"/>
                </a:solidFill>
              </a:rPr>
              <a:t>Come già detto, la maggiore novità di CALINE4 rispetto alle versioni precedenti, che ne rende decisamente più semplice ed intuitivo l’utilizzo, è la presenza dell’interfaccia grafica GUI</a:t>
            </a:r>
            <a:endParaRPr lang="it-IT" dirty="0">
              <a:solidFill>
                <a:srgbClr val="376092"/>
              </a:solidFill>
            </a:endParaRPr>
          </a:p>
        </p:txBody>
      </p:sp>
      <p:sp>
        <p:nvSpPr>
          <p:cNvPr id="7" name="CasellaDiTesto 6"/>
          <p:cNvSpPr txBox="1"/>
          <p:nvPr/>
        </p:nvSpPr>
        <p:spPr>
          <a:xfrm>
            <a:off x="431539" y="2709480"/>
            <a:ext cx="3813050" cy="338554"/>
          </a:xfrm>
          <a:prstGeom prst="rect">
            <a:avLst/>
          </a:prstGeom>
          <a:noFill/>
        </p:spPr>
        <p:txBody>
          <a:bodyPr wrap="square" rtlCol="0">
            <a:spAutoFit/>
          </a:bodyPr>
          <a:lstStyle/>
          <a:p>
            <a:r>
              <a:rPr lang="it-IT" sz="1600" dirty="0" smtClean="0">
                <a:solidFill>
                  <a:srgbClr val="376092"/>
                </a:solidFill>
              </a:rPr>
              <a:t>Finestra di comando di input  di CALINE3 </a:t>
            </a:r>
            <a:endParaRPr lang="it-IT" sz="1600" dirty="0">
              <a:solidFill>
                <a:srgbClr val="37609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3047474"/>
            <a:ext cx="3954016" cy="2965512"/>
          </a:xfrm>
          <a:prstGeom prst="rect">
            <a:avLst/>
          </a:prstGeom>
        </p:spPr>
      </p:pic>
      <p:sp>
        <p:nvSpPr>
          <p:cNvPr id="9" name="CasellaDiTesto 8"/>
          <p:cNvSpPr txBox="1"/>
          <p:nvPr/>
        </p:nvSpPr>
        <p:spPr>
          <a:xfrm>
            <a:off x="4860032" y="2540203"/>
            <a:ext cx="3672408" cy="338554"/>
          </a:xfrm>
          <a:prstGeom prst="rect">
            <a:avLst/>
          </a:prstGeom>
          <a:noFill/>
        </p:spPr>
        <p:txBody>
          <a:bodyPr wrap="square" rtlCol="0">
            <a:spAutoFit/>
          </a:bodyPr>
          <a:lstStyle/>
          <a:p>
            <a:r>
              <a:rPr lang="it-IT" sz="1600" dirty="0" smtClean="0">
                <a:solidFill>
                  <a:srgbClr val="376092"/>
                </a:solidFill>
              </a:rPr>
              <a:t>Finestra grafica di input di CALINE4</a:t>
            </a:r>
            <a:endParaRPr lang="it-IT" sz="1600" dirty="0">
              <a:solidFill>
                <a:srgbClr val="376092"/>
              </a:solidFill>
            </a:endParaRP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53" y="3284984"/>
            <a:ext cx="3619500" cy="1695450"/>
          </a:xfrm>
          <a:prstGeom prst="rect">
            <a:avLst/>
          </a:prstGeom>
        </p:spPr>
      </p:pic>
      <p:sp>
        <p:nvSpPr>
          <p:cNvPr id="11" name="Freccia a destra 10"/>
          <p:cNvSpPr/>
          <p:nvPr/>
        </p:nvSpPr>
        <p:spPr>
          <a:xfrm>
            <a:off x="4302891" y="4005064"/>
            <a:ext cx="471427"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515453" y="1124744"/>
            <a:ext cx="7920880" cy="2144177"/>
          </a:xfrm>
          <a:prstGeom prst="rect">
            <a:avLst/>
          </a:prstGeom>
          <a:noFill/>
        </p:spPr>
        <p:txBody>
          <a:bodyPr wrap="square" rtlCol="0">
            <a:spAutoFit/>
          </a:bodyPr>
          <a:lstStyle/>
          <a:p>
            <a:pPr>
              <a:lnSpc>
                <a:spcPts val="2600"/>
              </a:lnSpc>
            </a:pPr>
            <a:r>
              <a:rPr lang="it-IT" dirty="0" smtClean="0">
                <a:solidFill>
                  <a:srgbClr val="376092"/>
                </a:solidFill>
              </a:rPr>
              <a:t>Per quanto riguarda il modello ambientale in sé, Caline4 è comunemente considerato un programma semplice da utilizzare, dato che</a:t>
            </a:r>
          </a:p>
          <a:p>
            <a:pPr marL="342900">
              <a:lnSpc>
                <a:spcPts val="2600"/>
              </a:lnSpc>
              <a:spcBef>
                <a:spcPts val="600"/>
              </a:spcBef>
              <a:spcAft>
                <a:spcPts val="600"/>
              </a:spcAft>
              <a:buFont typeface="+mj-lt"/>
              <a:buAutoNum type="arabicParenR"/>
            </a:pPr>
            <a:r>
              <a:rPr lang="it-IT" dirty="0" smtClean="0">
                <a:solidFill>
                  <a:srgbClr val="376092"/>
                </a:solidFill>
              </a:rPr>
              <a:t> simula una situazione di inquinamento da fonti lineari</a:t>
            </a:r>
          </a:p>
          <a:p>
            <a:pPr marL="342900">
              <a:lnSpc>
                <a:spcPts val="2600"/>
              </a:lnSpc>
              <a:spcBef>
                <a:spcPts val="600"/>
              </a:spcBef>
              <a:spcAft>
                <a:spcPts val="600"/>
              </a:spcAft>
              <a:buFont typeface="+mj-lt"/>
              <a:buAutoNum type="arabicParenR"/>
            </a:pPr>
            <a:r>
              <a:rPr lang="it-IT" dirty="0" smtClean="0">
                <a:solidFill>
                  <a:srgbClr val="376092"/>
                </a:solidFill>
              </a:rPr>
              <a:t> richiede un minimo contributo di input</a:t>
            </a:r>
          </a:p>
          <a:p>
            <a:pPr marL="342900">
              <a:lnSpc>
                <a:spcPts val="2600"/>
              </a:lnSpc>
              <a:spcBef>
                <a:spcPts val="600"/>
              </a:spcBef>
              <a:spcAft>
                <a:spcPts val="600"/>
              </a:spcAft>
              <a:buFont typeface="+mj-lt"/>
              <a:buAutoNum type="arabicParenR"/>
            </a:pPr>
            <a:r>
              <a:rPr lang="it-IT" dirty="0" smtClean="0">
                <a:solidFill>
                  <a:srgbClr val="376092"/>
                </a:solidFill>
              </a:rPr>
              <a:t> produce un output facilmente </a:t>
            </a:r>
            <a:r>
              <a:rPr lang="it-IT" dirty="0">
                <a:solidFill>
                  <a:srgbClr val="376092"/>
                </a:solidFill>
              </a:rPr>
              <a:t>leggibile</a:t>
            </a:r>
          </a:p>
        </p:txBody>
      </p:sp>
    </p:spTree>
    <p:extLst>
      <p:ext uri="{BB962C8B-B14F-4D97-AF65-F5344CB8AC3E}">
        <p14:creationId xmlns:p14="http://schemas.microsoft.com/office/powerpoint/2010/main" val="27030160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750"/>
                                        <p:tgtEl>
                                          <p:spTgt spid="10"/>
                                        </p:tgtEl>
                                      </p:cBhvr>
                                    </p:animEffect>
                                  </p:childTnLst>
                                </p:cTn>
                              </p:par>
                            </p:childTnLst>
                          </p:cTn>
                        </p:par>
                        <p:par>
                          <p:cTn id="11" fill="hold">
                            <p:stCondLst>
                              <p:cond delay="75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7"/>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8"/>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9"/>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hidden"/>
                                      </p:to>
                                    </p:set>
                                  </p:childTnLst>
                                </p:cTn>
                              </p:par>
                            </p:childTnLst>
                          </p:cTn>
                        </p:par>
                        <p:par>
                          <p:cTn id="40" fill="hold">
                            <p:stCondLst>
                              <p:cond delay="0"/>
                            </p:stCondLst>
                            <p:childTnLst>
                              <p:par>
                                <p:cTn id="41" presetID="31"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9" grpId="0"/>
      <p:bldP spid="9" grpId="1"/>
      <p:bldP spid="11" grpId="0" animBg="1"/>
      <p:bldP spid="11" grpId="1"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6</a:t>
            </a:fld>
            <a:endParaRPr lang="it-IT"/>
          </a:p>
        </p:txBody>
      </p:sp>
      <p:sp>
        <p:nvSpPr>
          <p:cNvPr id="5" name="CasellaDiTesto 4"/>
          <p:cNvSpPr txBox="1"/>
          <p:nvPr/>
        </p:nvSpPr>
        <p:spPr>
          <a:xfrm>
            <a:off x="323526" y="1196752"/>
            <a:ext cx="3528391" cy="2737288"/>
          </a:xfrm>
          <a:prstGeom prst="rect">
            <a:avLst/>
          </a:prstGeom>
          <a:noFill/>
        </p:spPr>
        <p:txBody>
          <a:bodyPr wrap="square" rtlCol="0">
            <a:spAutoFit/>
          </a:bodyPr>
          <a:lstStyle/>
          <a:p>
            <a:pPr algn="just">
              <a:lnSpc>
                <a:spcPts val="2600"/>
              </a:lnSpc>
            </a:pPr>
            <a:r>
              <a:rPr lang="it-IT" dirty="0" smtClean="0">
                <a:solidFill>
                  <a:srgbClr val="376092"/>
                </a:solidFill>
              </a:rPr>
              <a:t>Vediamo in particolare la situazione relativa al primo file di esempio incluso nel pacchetto .zip, che considera un unico recettore (</a:t>
            </a:r>
            <a:r>
              <a:rPr lang="it-IT" dirty="0" err="1" smtClean="0">
                <a:solidFill>
                  <a:srgbClr val="376092"/>
                </a:solidFill>
              </a:rPr>
              <a:t>receptor</a:t>
            </a:r>
            <a:r>
              <a:rPr lang="it-IT" dirty="0" smtClean="0">
                <a:solidFill>
                  <a:srgbClr val="376092"/>
                </a:solidFill>
              </a:rPr>
              <a:t>) situato lungo una strada suburbana (link)  e soggetto ad inquinamento di monossido di carbonio (CO)</a:t>
            </a:r>
            <a:endParaRPr lang="it-IT" dirty="0">
              <a:solidFill>
                <a:srgbClr val="376092"/>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0991" y="1073733"/>
            <a:ext cx="5062884" cy="5062884"/>
          </a:xfrm>
          <a:prstGeom prst="rect">
            <a:avLst/>
          </a:prstGeom>
        </p:spPr>
      </p:pic>
      <p:sp>
        <p:nvSpPr>
          <p:cNvPr id="7" name="CasellaDiTesto 6"/>
          <p:cNvSpPr txBox="1"/>
          <p:nvPr/>
        </p:nvSpPr>
        <p:spPr>
          <a:xfrm>
            <a:off x="323527" y="4365104"/>
            <a:ext cx="3528390" cy="1070165"/>
          </a:xfrm>
          <a:prstGeom prst="rect">
            <a:avLst/>
          </a:prstGeom>
          <a:noFill/>
        </p:spPr>
        <p:txBody>
          <a:bodyPr wrap="square" rtlCol="0">
            <a:spAutoFit/>
          </a:bodyPr>
          <a:lstStyle/>
          <a:p>
            <a:pPr algn="just">
              <a:lnSpc>
                <a:spcPts val="2600"/>
              </a:lnSpc>
            </a:pPr>
            <a:r>
              <a:rPr lang="it-IT" dirty="0" smtClean="0">
                <a:solidFill>
                  <a:srgbClr val="376092"/>
                </a:solidFill>
              </a:rPr>
              <a:t>A lato si può osservare la geometria della situazione simulata e i valori delle variabili del sito e della strada</a:t>
            </a:r>
            <a:endParaRPr lang="it-IT" dirty="0">
              <a:solidFill>
                <a:srgbClr val="376092"/>
              </a:solidFill>
            </a:endParaRPr>
          </a:p>
        </p:txBody>
      </p:sp>
      <p:sp>
        <p:nvSpPr>
          <p:cNvPr id="8" name="CasellaDiTesto 7"/>
          <p:cNvSpPr txBox="1"/>
          <p:nvPr/>
        </p:nvSpPr>
        <p:spPr>
          <a:xfrm>
            <a:off x="107500" y="1100325"/>
            <a:ext cx="3960441" cy="5093702"/>
          </a:xfrm>
          <a:prstGeom prst="rect">
            <a:avLst/>
          </a:prstGeom>
          <a:noFill/>
        </p:spPr>
        <p:txBody>
          <a:bodyPr wrap="square" rtlCol="0">
            <a:spAutoFit/>
          </a:bodyPr>
          <a:lstStyle/>
          <a:p>
            <a:pPr>
              <a:lnSpc>
                <a:spcPts val="2600"/>
              </a:lnSpc>
            </a:pPr>
            <a:r>
              <a:rPr lang="it-IT" dirty="0" smtClean="0">
                <a:solidFill>
                  <a:srgbClr val="376092"/>
                </a:solidFill>
              </a:rPr>
              <a:t>In particolare</a:t>
            </a:r>
          </a:p>
          <a:p>
            <a:pPr marL="285750" indent="-285750">
              <a:lnSpc>
                <a:spcPts val="2600"/>
              </a:lnSpc>
              <a:buFont typeface="Arial" pitchFamily="34" charset="0"/>
              <a:buChar char="•"/>
            </a:pPr>
            <a:r>
              <a:rPr lang="it-IT" dirty="0" smtClean="0">
                <a:solidFill>
                  <a:srgbClr val="376092"/>
                </a:solidFill>
              </a:rPr>
              <a:t>U è la velocità del vento</a:t>
            </a:r>
          </a:p>
          <a:p>
            <a:pPr marL="285750" indent="-285750">
              <a:lnSpc>
                <a:spcPts val="2600"/>
              </a:lnSpc>
              <a:buFont typeface="Arial" pitchFamily="34" charset="0"/>
              <a:buChar char="•"/>
            </a:pPr>
            <a:r>
              <a:rPr lang="it-IT" dirty="0" smtClean="0">
                <a:solidFill>
                  <a:srgbClr val="376092"/>
                </a:solidFill>
              </a:rPr>
              <a:t>BRG il suo angolo</a:t>
            </a:r>
          </a:p>
          <a:p>
            <a:pPr marL="285750" indent="-285750">
              <a:lnSpc>
                <a:spcPts val="2600"/>
              </a:lnSpc>
              <a:buFont typeface="Arial" pitchFamily="34" charset="0"/>
              <a:buChar char="•"/>
            </a:pPr>
            <a:r>
              <a:rPr lang="it-IT" dirty="0" smtClean="0">
                <a:solidFill>
                  <a:srgbClr val="376092"/>
                </a:solidFill>
              </a:rPr>
              <a:t>CLAS la classe di stabilità atmosferica (in questo caso 6/F= stabile)</a:t>
            </a:r>
          </a:p>
          <a:p>
            <a:pPr marL="285750" indent="-285750">
              <a:lnSpc>
                <a:spcPts val="2600"/>
              </a:lnSpc>
              <a:buFont typeface="Arial" pitchFamily="34" charset="0"/>
              <a:buChar char="•"/>
            </a:pPr>
            <a:r>
              <a:rPr lang="it-IT" dirty="0" smtClean="0">
                <a:solidFill>
                  <a:srgbClr val="376092"/>
                </a:solidFill>
              </a:rPr>
              <a:t>ZO </a:t>
            </a:r>
            <a:r>
              <a:rPr lang="it-IT" dirty="0" err="1" smtClean="0">
                <a:solidFill>
                  <a:srgbClr val="376092"/>
                </a:solidFill>
              </a:rPr>
              <a:t>coeff</a:t>
            </a:r>
            <a:r>
              <a:rPr lang="it-IT" dirty="0" smtClean="0">
                <a:solidFill>
                  <a:srgbClr val="376092"/>
                </a:solidFill>
              </a:rPr>
              <a:t> di rugosità del terreno</a:t>
            </a:r>
          </a:p>
          <a:p>
            <a:pPr marL="285750" indent="-285750">
              <a:lnSpc>
                <a:spcPts val="2600"/>
              </a:lnSpc>
              <a:buFont typeface="Arial" pitchFamily="34" charset="0"/>
              <a:buChar char="•"/>
            </a:pPr>
            <a:r>
              <a:rPr lang="it-IT" dirty="0" smtClean="0">
                <a:solidFill>
                  <a:srgbClr val="376092"/>
                </a:solidFill>
              </a:rPr>
              <a:t>SIGHT la deviazione standard di BRG</a:t>
            </a:r>
          </a:p>
          <a:p>
            <a:pPr marL="285750" indent="-285750">
              <a:lnSpc>
                <a:spcPts val="2600"/>
              </a:lnSpc>
              <a:buFont typeface="Arial" pitchFamily="34" charset="0"/>
              <a:buChar char="•"/>
            </a:pPr>
            <a:r>
              <a:rPr lang="it-IT" dirty="0" smtClean="0">
                <a:solidFill>
                  <a:srgbClr val="376092"/>
                </a:solidFill>
              </a:rPr>
              <a:t>VS e VD velocità di deposizione</a:t>
            </a:r>
          </a:p>
          <a:p>
            <a:pPr marL="285750" indent="-285750">
              <a:lnSpc>
                <a:spcPts val="2600"/>
              </a:lnSpc>
              <a:buFont typeface="Arial" pitchFamily="34" charset="0"/>
              <a:buChar char="•"/>
            </a:pPr>
            <a:r>
              <a:rPr lang="it-IT" dirty="0" smtClean="0">
                <a:solidFill>
                  <a:srgbClr val="376092"/>
                </a:solidFill>
              </a:rPr>
              <a:t>AMB la concentrazione naturale di CO</a:t>
            </a:r>
          </a:p>
          <a:p>
            <a:pPr marL="285750" indent="-285750">
              <a:lnSpc>
                <a:spcPts val="2600"/>
              </a:lnSpc>
              <a:buFont typeface="Arial" pitchFamily="34" charset="0"/>
              <a:buChar char="•"/>
            </a:pPr>
            <a:r>
              <a:rPr lang="it-IT" dirty="0" smtClean="0">
                <a:solidFill>
                  <a:srgbClr val="376092"/>
                </a:solidFill>
              </a:rPr>
              <a:t>VPHL il volume traffico orario</a:t>
            </a:r>
          </a:p>
          <a:p>
            <a:pPr marL="285750" indent="-285750">
              <a:lnSpc>
                <a:spcPts val="2600"/>
              </a:lnSpc>
              <a:buFont typeface="Arial" pitchFamily="34" charset="0"/>
              <a:buChar char="•"/>
            </a:pPr>
            <a:r>
              <a:rPr lang="it-IT" dirty="0" smtClean="0">
                <a:solidFill>
                  <a:srgbClr val="376092"/>
                </a:solidFill>
              </a:rPr>
              <a:t>EFL le emissioni orarie</a:t>
            </a:r>
          </a:p>
          <a:p>
            <a:pPr marL="285750" indent="-285750">
              <a:lnSpc>
                <a:spcPts val="2600"/>
              </a:lnSpc>
              <a:buFont typeface="Arial" pitchFamily="34" charset="0"/>
              <a:buChar char="•"/>
            </a:pPr>
            <a:r>
              <a:rPr lang="it-IT" dirty="0" smtClean="0">
                <a:solidFill>
                  <a:srgbClr val="376092"/>
                </a:solidFill>
              </a:rPr>
              <a:t>WL la larghezza della zona di inquinamento</a:t>
            </a:r>
          </a:p>
          <a:p>
            <a:pPr marL="285750" indent="-285750">
              <a:lnSpc>
                <a:spcPts val="2600"/>
              </a:lnSpc>
              <a:buFont typeface="Arial" pitchFamily="34" charset="0"/>
              <a:buChar char="•"/>
            </a:pPr>
            <a:r>
              <a:rPr lang="it-IT" dirty="0" smtClean="0">
                <a:solidFill>
                  <a:srgbClr val="376092"/>
                </a:solidFill>
              </a:rPr>
              <a:t>HL l’altezza della strada</a:t>
            </a:r>
          </a:p>
        </p:txBody>
      </p:sp>
      <p:sp>
        <p:nvSpPr>
          <p:cNvPr id="9" name="CasellaDiTesto 8"/>
          <p:cNvSpPr txBox="1"/>
          <p:nvPr/>
        </p:nvSpPr>
        <p:spPr>
          <a:xfrm>
            <a:off x="0" y="404664"/>
            <a:ext cx="9156612" cy="461665"/>
          </a:xfrm>
          <a:prstGeom prst="rect">
            <a:avLst/>
          </a:prstGeom>
          <a:noFill/>
        </p:spPr>
        <p:txBody>
          <a:bodyPr wrap="square" rtlCol="0">
            <a:spAutoFit/>
          </a:bodyPr>
          <a:lstStyle/>
          <a:p>
            <a:pPr algn="ctr"/>
            <a:r>
              <a:rPr lang="it-IT" sz="2400" b="1" dirty="0" smtClean="0">
                <a:solidFill>
                  <a:srgbClr val="376092"/>
                </a:solidFill>
              </a:rPr>
              <a:t>Giudizio sulla semplicità di utilizzo</a:t>
            </a:r>
            <a:endParaRPr lang="it-IT" sz="2400" b="1" dirty="0">
              <a:solidFill>
                <a:srgbClr val="376092"/>
              </a:solidFill>
            </a:endParaRPr>
          </a:p>
        </p:txBody>
      </p:sp>
    </p:spTree>
    <p:extLst>
      <p:ext uri="{BB962C8B-B14F-4D97-AF65-F5344CB8AC3E}">
        <p14:creationId xmlns:p14="http://schemas.microsoft.com/office/powerpoint/2010/main" val="3163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grpId="1" nodeType="clickEffect">
                                  <p:stCondLst>
                                    <p:cond delay="0"/>
                                  </p:stCondLst>
                                  <p:childTnLst>
                                    <p:animEffect transition="out" filter="barn(inVertical)">
                                      <p:cBhvr>
                                        <p:cTn id="18" dur="750"/>
                                        <p:tgtEl>
                                          <p:spTgt spid="5"/>
                                        </p:tgtEl>
                                      </p:cBhvr>
                                    </p:animEffect>
                                    <p:set>
                                      <p:cBhvr>
                                        <p:cTn id="19" dur="1" fill="hold">
                                          <p:stCondLst>
                                            <p:cond delay="749"/>
                                          </p:stCondLst>
                                        </p:cTn>
                                        <p:tgtEl>
                                          <p:spTgt spid="5"/>
                                        </p:tgtEl>
                                        <p:attrNameLst>
                                          <p:attrName>style.visibility</p:attrName>
                                        </p:attrNameLst>
                                      </p:cBhvr>
                                      <p:to>
                                        <p:strVal val="hidden"/>
                                      </p:to>
                                    </p:set>
                                  </p:childTnLst>
                                </p:cTn>
                              </p:par>
                              <p:par>
                                <p:cTn id="20" presetID="16" presetClass="exit" presetSubtype="21" fill="hold" grpId="1" nodeType="withEffect">
                                  <p:stCondLst>
                                    <p:cond delay="0"/>
                                  </p:stCondLst>
                                  <p:childTnLst>
                                    <p:animEffect transition="out" filter="barn(inVertical)">
                                      <p:cBhvr>
                                        <p:cTn id="21" dur="750"/>
                                        <p:tgtEl>
                                          <p:spTgt spid="7"/>
                                        </p:tgtEl>
                                      </p:cBhvr>
                                    </p:animEffect>
                                    <p:set>
                                      <p:cBhvr>
                                        <p:cTn id="22" dur="1" fill="hold">
                                          <p:stCondLst>
                                            <p:cond delay="749"/>
                                          </p:stCondLst>
                                        </p:cTn>
                                        <p:tgtEl>
                                          <p:spTgt spid="7"/>
                                        </p:tgtEl>
                                        <p:attrNameLst>
                                          <p:attrName>style.visibility</p:attrName>
                                        </p:attrNameLst>
                                      </p:cBhvr>
                                      <p:to>
                                        <p:strVal val="hidden"/>
                                      </p:to>
                                    </p:set>
                                  </p:childTnLst>
                                </p:cTn>
                              </p:par>
                            </p:childTnLst>
                          </p:cTn>
                        </p:par>
                        <p:par>
                          <p:cTn id="23" fill="hold">
                            <p:stCondLst>
                              <p:cond delay="750"/>
                            </p:stCondLst>
                            <p:childTnLst>
                              <p:par>
                                <p:cTn id="24" presetID="22" presetClass="entr" presetSubtype="1"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7</a:t>
            </a:fld>
            <a:endParaRPr lang="it-IT"/>
          </a:p>
        </p:txBody>
      </p:sp>
      <p:sp>
        <p:nvSpPr>
          <p:cNvPr id="4" name="CasellaDiTesto 3"/>
          <p:cNvSpPr txBox="1"/>
          <p:nvPr/>
        </p:nvSpPr>
        <p:spPr>
          <a:xfrm>
            <a:off x="-125" y="202750"/>
            <a:ext cx="9144000" cy="400110"/>
          </a:xfrm>
          <a:prstGeom prst="rect">
            <a:avLst/>
          </a:prstGeom>
          <a:noFill/>
        </p:spPr>
        <p:txBody>
          <a:bodyPr wrap="square" rtlCol="0">
            <a:spAutoFit/>
          </a:bodyPr>
          <a:lstStyle/>
          <a:p>
            <a:pPr algn="ctr"/>
            <a:r>
              <a:rPr lang="it-IT" sz="2000" b="1" dirty="0" smtClean="0">
                <a:solidFill>
                  <a:srgbClr val="376092"/>
                </a:solidFill>
              </a:rPr>
              <a:t>Parametri della simulazione</a:t>
            </a:r>
            <a:endParaRPr lang="it-IT" sz="2000" b="1" dirty="0">
              <a:solidFill>
                <a:srgbClr val="376092"/>
              </a:solidFill>
            </a:endParaRPr>
          </a:p>
        </p:txBody>
      </p:sp>
      <p:sp>
        <p:nvSpPr>
          <p:cNvPr id="17" name="CasellaDiTesto 16"/>
          <p:cNvSpPr txBox="1"/>
          <p:nvPr/>
        </p:nvSpPr>
        <p:spPr>
          <a:xfrm>
            <a:off x="30815" y="202750"/>
            <a:ext cx="9144000" cy="400110"/>
          </a:xfrm>
          <a:prstGeom prst="rect">
            <a:avLst/>
          </a:prstGeom>
          <a:noFill/>
        </p:spPr>
        <p:txBody>
          <a:bodyPr wrap="square" rtlCol="0">
            <a:spAutoFit/>
          </a:bodyPr>
          <a:lstStyle/>
          <a:p>
            <a:pPr algn="ctr"/>
            <a:r>
              <a:rPr lang="it-IT" sz="2000" b="1" dirty="0" smtClean="0">
                <a:solidFill>
                  <a:srgbClr val="376092"/>
                </a:solidFill>
              </a:rPr>
              <a:t>Condizioni di simulazione</a:t>
            </a:r>
            <a:endParaRPr lang="it-IT" sz="2000" b="1" dirty="0">
              <a:solidFill>
                <a:srgbClr val="376092"/>
              </a:solidFill>
            </a:endParaRPr>
          </a:p>
        </p:txBody>
      </p:sp>
      <p:grpSp>
        <p:nvGrpSpPr>
          <p:cNvPr id="20" name="Gruppo 19"/>
          <p:cNvGrpSpPr/>
          <p:nvPr/>
        </p:nvGrpSpPr>
        <p:grpSpPr>
          <a:xfrm>
            <a:off x="856892" y="623657"/>
            <a:ext cx="7620000" cy="5715000"/>
            <a:chOff x="762000" y="664415"/>
            <a:chExt cx="7620000" cy="5715000"/>
          </a:xfrm>
        </p:grpSpPr>
        <p:pic>
          <p:nvPicPr>
            <p:cNvPr id="22" name="Immagin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64415"/>
              <a:ext cx="7620000" cy="5715000"/>
            </a:xfrm>
            <a:prstGeom prst="rect">
              <a:avLst/>
            </a:prstGeom>
          </p:spPr>
        </p:pic>
        <p:sp>
          <p:nvSpPr>
            <p:cNvPr id="24" name="CasellaDiTesto 23"/>
            <p:cNvSpPr txBox="1"/>
            <p:nvPr/>
          </p:nvSpPr>
          <p:spPr>
            <a:xfrm>
              <a:off x="4572000" y="4149080"/>
              <a:ext cx="3384376" cy="992836"/>
            </a:xfrm>
            <a:prstGeom prst="rect">
              <a:avLst/>
            </a:prstGeom>
            <a:noFill/>
          </p:spPr>
          <p:txBody>
            <a:bodyPr wrap="square" rtlCol="0">
              <a:spAutoFit/>
            </a:bodyPr>
            <a:lstStyle/>
            <a:p>
              <a:pPr>
                <a:lnSpc>
                  <a:spcPts val="2400"/>
                </a:lnSpc>
              </a:pPr>
              <a:r>
                <a:rPr lang="it-IT" sz="1600" dirty="0" smtClean="0">
                  <a:solidFill>
                    <a:srgbClr val="FF0000"/>
                  </a:solidFill>
                </a:rPr>
                <a:t>Sono relative al ‘’</a:t>
              </a:r>
              <a:r>
                <a:rPr lang="it-IT" sz="1600" dirty="0" err="1" smtClean="0">
                  <a:solidFill>
                    <a:srgbClr val="FF0000"/>
                  </a:solidFill>
                </a:rPr>
                <a:t>worst</a:t>
              </a:r>
              <a:r>
                <a:rPr lang="it-IT" sz="1600" dirty="0" smtClean="0">
                  <a:solidFill>
                    <a:srgbClr val="FF0000"/>
                  </a:solidFill>
                </a:rPr>
                <a:t> case’’ e quindi diverse da quelle viste nel grafico precedente</a:t>
              </a:r>
              <a:endParaRPr lang="it-IT" sz="1600" dirty="0">
                <a:solidFill>
                  <a:srgbClr val="FF0000"/>
                </a:solidFill>
              </a:endParaRPr>
            </a:p>
          </p:txBody>
        </p:sp>
      </p:grpSp>
      <p:grpSp>
        <p:nvGrpSpPr>
          <p:cNvPr id="13" name="Gruppo 12"/>
          <p:cNvGrpSpPr/>
          <p:nvPr/>
        </p:nvGrpSpPr>
        <p:grpSpPr>
          <a:xfrm>
            <a:off x="957271" y="698941"/>
            <a:ext cx="7419242" cy="5564432"/>
            <a:chOff x="4404270" y="1088069"/>
            <a:chExt cx="7419242" cy="5564432"/>
          </a:xfrm>
        </p:grpSpPr>
        <p:grpSp>
          <p:nvGrpSpPr>
            <p:cNvPr id="7" name="Gruppo 6"/>
            <p:cNvGrpSpPr/>
            <p:nvPr/>
          </p:nvGrpSpPr>
          <p:grpSpPr>
            <a:xfrm>
              <a:off x="4404270" y="1088069"/>
              <a:ext cx="7419242" cy="5564432"/>
              <a:chOff x="898238" y="833692"/>
              <a:chExt cx="7419242" cy="5564432"/>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38" y="833692"/>
                <a:ext cx="7419242" cy="5564432"/>
              </a:xfrm>
              <a:prstGeom prst="rect">
                <a:avLst/>
              </a:prstGeom>
            </p:spPr>
          </p:pic>
          <p:sp>
            <p:nvSpPr>
              <p:cNvPr id="6" name="CasellaDiTesto 5"/>
              <p:cNvSpPr txBox="1"/>
              <p:nvPr/>
            </p:nvSpPr>
            <p:spPr>
              <a:xfrm>
                <a:off x="6142653" y="2051212"/>
                <a:ext cx="1584176" cy="338554"/>
              </a:xfrm>
              <a:prstGeom prst="rect">
                <a:avLst/>
              </a:prstGeom>
              <a:noFill/>
            </p:spPr>
            <p:txBody>
              <a:bodyPr wrap="square" rtlCol="0">
                <a:spAutoFit/>
              </a:bodyPr>
              <a:lstStyle/>
              <a:p>
                <a:r>
                  <a:rPr lang="it-IT" sz="1600" dirty="0" smtClean="0">
                    <a:solidFill>
                      <a:srgbClr val="FF0000"/>
                    </a:solidFill>
                  </a:rPr>
                  <a:t>file di input</a:t>
                </a:r>
                <a:endParaRPr lang="it-IT" sz="1600" dirty="0">
                  <a:solidFill>
                    <a:srgbClr val="FF0000"/>
                  </a:solidFill>
                </a:endParaRPr>
              </a:p>
            </p:txBody>
          </p:sp>
          <p:cxnSp>
            <p:nvCxnSpPr>
              <p:cNvPr id="8" name="Connettore 2 7"/>
              <p:cNvCxnSpPr/>
              <p:nvPr/>
            </p:nvCxnSpPr>
            <p:spPr>
              <a:xfrm flipH="1" flipV="1">
                <a:off x="6251711" y="1760465"/>
                <a:ext cx="271920" cy="2907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2555776" y="2051212"/>
                <a:ext cx="1728192" cy="338554"/>
              </a:xfrm>
              <a:prstGeom prst="rect">
                <a:avLst/>
              </a:prstGeom>
              <a:noFill/>
            </p:spPr>
            <p:txBody>
              <a:bodyPr wrap="square" rtlCol="0">
                <a:spAutoFit/>
              </a:bodyPr>
              <a:lstStyle/>
              <a:p>
                <a:r>
                  <a:rPr lang="it-IT" sz="1600" dirty="0" smtClean="0">
                    <a:solidFill>
                      <a:srgbClr val="FF0000"/>
                    </a:solidFill>
                  </a:rPr>
                  <a:t>tipo di inquinante</a:t>
                </a:r>
                <a:endParaRPr lang="it-IT" sz="1600" dirty="0">
                  <a:solidFill>
                    <a:srgbClr val="FF0000"/>
                  </a:solidFill>
                </a:endParaRPr>
              </a:p>
            </p:txBody>
          </p:sp>
          <p:cxnSp>
            <p:nvCxnSpPr>
              <p:cNvPr id="11" name="Connettore 2 10"/>
              <p:cNvCxnSpPr>
                <a:stCxn id="9" idx="1"/>
              </p:cNvCxnSpPr>
              <p:nvPr/>
            </p:nvCxnSpPr>
            <p:spPr>
              <a:xfrm flipH="1">
                <a:off x="2051720" y="2220489"/>
                <a:ext cx="504056" cy="16927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2062318" y="3607015"/>
                <a:ext cx="1800200" cy="338554"/>
              </a:xfrm>
              <a:prstGeom prst="rect">
                <a:avLst/>
              </a:prstGeom>
              <a:noFill/>
            </p:spPr>
            <p:txBody>
              <a:bodyPr wrap="square" rtlCol="0">
                <a:spAutoFit/>
              </a:bodyPr>
              <a:lstStyle/>
              <a:p>
                <a:r>
                  <a:rPr lang="it-IT" sz="1600" dirty="0" smtClean="0">
                    <a:solidFill>
                      <a:srgbClr val="FF0000"/>
                    </a:solidFill>
                  </a:rPr>
                  <a:t>tipo di simulazione</a:t>
                </a:r>
                <a:endParaRPr lang="it-IT" sz="1600" dirty="0">
                  <a:solidFill>
                    <a:srgbClr val="FF0000"/>
                  </a:solidFill>
                </a:endParaRPr>
              </a:p>
            </p:txBody>
          </p:sp>
          <p:cxnSp>
            <p:nvCxnSpPr>
              <p:cNvPr id="16" name="Connettore 2 15"/>
              <p:cNvCxnSpPr>
                <a:stCxn id="14" idx="1"/>
              </p:cNvCxnSpPr>
              <p:nvPr/>
            </p:nvCxnSpPr>
            <p:spPr>
              <a:xfrm flipH="1">
                <a:off x="1702278" y="3776292"/>
                <a:ext cx="3600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2253376" y="5537189"/>
                <a:ext cx="2286254" cy="338554"/>
              </a:xfrm>
              <a:prstGeom prst="rect">
                <a:avLst/>
              </a:prstGeom>
              <a:noFill/>
            </p:spPr>
            <p:txBody>
              <a:bodyPr wrap="square" rtlCol="0">
                <a:spAutoFit/>
              </a:bodyPr>
              <a:lstStyle/>
              <a:p>
                <a:r>
                  <a:rPr lang="it-IT" sz="1600" dirty="0" smtClean="0">
                    <a:solidFill>
                      <a:srgbClr val="FF0000"/>
                    </a:solidFill>
                  </a:rPr>
                  <a:t>impostati dal file di input</a:t>
                </a:r>
                <a:endParaRPr lang="it-IT" sz="1600" dirty="0">
                  <a:solidFill>
                    <a:srgbClr val="FF0000"/>
                  </a:solidFill>
                </a:endParaRPr>
              </a:p>
            </p:txBody>
          </p:sp>
          <p:cxnSp>
            <p:nvCxnSpPr>
              <p:cNvPr id="21" name="Connettore 2 20"/>
              <p:cNvCxnSpPr/>
              <p:nvPr/>
            </p:nvCxnSpPr>
            <p:spPr>
              <a:xfrm flipH="1" flipV="1">
                <a:off x="2555776" y="5386188"/>
                <a:ext cx="396044" cy="166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4427921" y="5432530"/>
                <a:ext cx="287907" cy="2093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2" name="Connettore 1 11"/>
            <p:cNvCxnSpPr/>
            <p:nvPr/>
          </p:nvCxnSpPr>
          <p:spPr>
            <a:xfrm>
              <a:off x="6784704" y="4437112"/>
              <a:ext cx="1149249" cy="0"/>
            </a:xfrm>
            <a:prstGeom prst="line">
              <a:avLst/>
            </a:prstGeom>
            <a:ln>
              <a:solidFill>
                <a:srgbClr val="FF4F4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9714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8" presetClass="exit" presetSubtype="12" fill="hold" nodeType="withEffect">
                                  <p:stCondLst>
                                    <p:cond delay="0"/>
                                  </p:stCondLst>
                                  <p:childTnLst>
                                    <p:animEffect transition="out" filter="strips(downLeft)">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1000"/>
                                        <p:tgtEl>
                                          <p:spTgt spid="17"/>
                                        </p:tgtEl>
                                      </p:cBhvr>
                                    </p:animEffect>
                                  </p:childTnLst>
                                </p:cTn>
                              </p:par>
                              <p:par>
                                <p:cTn id="15" presetID="16" presetClass="entr" presetSubtype="37"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outVertical)">
                                      <p:cBhvr>
                                        <p:cTn id="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8</a:t>
            </a:fld>
            <a:endParaRPr lang="it-IT"/>
          </a:p>
        </p:txBody>
      </p:sp>
      <p:sp>
        <p:nvSpPr>
          <p:cNvPr id="5" name="CasellaDiTesto 4"/>
          <p:cNvSpPr txBox="1"/>
          <p:nvPr/>
        </p:nvSpPr>
        <p:spPr>
          <a:xfrm>
            <a:off x="-125" y="202750"/>
            <a:ext cx="9144000" cy="400110"/>
          </a:xfrm>
          <a:prstGeom prst="rect">
            <a:avLst/>
          </a:prstGeom>
          <a:noFill/>
        </p:spPr>
        <p:txBody>
          <a:bodyPr wrap="square" rtlCol="0">
            <a:spAutoFit/>
          </a:bodyPr>
          <a:lstStyle/>
          <a:p>
            <a:pPr algn="ctr"/>
            <a:r>
              <a:rPr lang="it-IT" sz="2000" b="1" dirty="0" smtClean="0">
                <a:solidFill>
                  <a:srgbClr val="376092"/>
                </a:solidFill>
              </a:rPr>
              <a:t>Geometria del tratto stradale</a:t>
            </a:r>
            <a:endParaRPr lang="it-IT" sz="2000" b="1" dirty="0">
              <a:solidFill>
                <a:srgbClr val="376092"/>
              </a:solidFill>
            </a:endParaRPr>
          </a:p>
        </p:txBody>
      </p:sp>
      <p:grpSp>
        <p:nvGrpSpPr>
          <p:cNvPr id="7" name="Gruppo 6"/>
          <p:cNvGrpSpPr/>
          <p:nvPr/>
        </p:nvGrpSpPr>
        <p:grpSpPr>
          <a:xfrm>
            <a:off x="762000" y="692696"/>
            <a:ext cx="7620000" cy="5715000"/>
            <a:chOff x="762000" y="692696"/>
            <a:chExt cx="7620000" cy="571500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92696"/>
              <a:ext cx="7620000" cy="5715000"/>
            </a:xfrm>
            <a:prstGeom prst="rect">
              <a:avLst/>
            </a:prstGeom>
          </p:spPr>
        </p:pic>
        <p:sp>
          <p:nvSpPr>
            <p:cNvPr id="6" name="CasellaDiTesto 5"/>
            <p:cNvSpPr txBox="1"/>
            <p:nvPr/>
          </p:nvSpPr>
          <p:spPr>
            <a:xfrm>
              <a:off x="1403648" y="2420888"/>
              <a:ext cx="4824536" cy="1323439"/>
            </a:xfrm>
            <a:prstGeom prst="rect">
              <a:avLst/>
            </a:prstGeom>
            <a:noFill/>
          </p:spPr>
          <p:txBody>
            <a:bodyPr wrap="square" rtlCol="0">
              <a:spAutoFit/>
            </a:bodyPr>
            <a:lstStyle/>
            <a:p>
              <a:pPr>
                <a:lnSpc>
                  <a:spcPts val="2400"/>
                </a:lnSpc>
              </a:pPr>
              <a:r>
                <a:rPr lang="it-IT" sz="1600" dirty="0" smtClean="0">
                  <a:solidFill>
                    <a:srgbClr val="FF0000"/>
                  </a:solidFill>
                </a:rPr>
                <a:t>In questo caso c’è solo un ‘’link’’ cioè un singolo tratto stradale (che  si estende per 10000 m in lunghezza), ma si può simulare l’inquinamento prodotto da molteplici arterie di scorrimento</a:t>
              </a:r>
              <a:endParaRPr lang="it-IT" sz="1600" dirty="0">
                <a:solidFill>
                  <a:srgbClr val="FF0000"/>
                </a:solidFill>
              </a:endParaRPr>
            </a:p>
          </p:txBody>
        </p:sp>
      </p:grpSp>
      <p:sp>
        <p:nvSpPr>
          <p:cNvPr id="8" name="CasellaDiTesto 7"/>
          <p:cNvSpPr txBox="1"/>
          <p:nvPr/>
        </p:nvSpPr>
        <p:spPr>
          <a:xfrm>
            <a:off x="0" y="202750"/>
            <a:ext cx="9144000" cy="400110"/>
          </a:xfrm>
          <a:prstGeom prst="rect">
            <a:avLst/>
          </a:prstGeom>
          <a:noFill/>
        </p:spPr>
        <p:txBody>
          <a:bodyPr wrap="square" rtlCol="0">
            <a:spAutoFit/>
          </a:bodyPr>
          <a:lstStyle/>
          <a:p>
            <a:pPr algn="ctr"/>
            <a:r>
              <a:rPr lang="it-IT" sz="2000" b="1" dirty="0" smtClean="0">
                <a:solidFill>
                  <a:srgbClr val="376092"/>
                </a:solidFill>
              </a:rPr>
              <a:t>Caratteristiche del tratto stradale</a:t>
            </a:r>
            <a:endParaRPr lang="it-IT" sz="2000" b="1" dirty="0">
              <a:solidFill>
                <a:srgbClr val="376092"/>
              </a:solidFill>
            </a:endParaRPr>
          </a:p>
        </p:txBody>
      </p:sp>
      <p:grpSp>
        <p:nvGrpSpPr>
          <p:cNvPr id="10" name="Gruppo 9"/>
          <p:cNvGrpSpPr/>
          <p:nvPr/>
        </p:nvGrpSpPr>
        <p:grpSpPr>
          <a:xfrm>
            <a:off x="761875" y="636032"/>
            <a:ext cx="7620000" cy="5715000"/>
            <a:chOff x="762000" y="602860"/>
            <a:chExt cx="7620000" cy="5715000"/>
          </a:xfrm>
        </p:grpSpPr>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602860"/>
              <a:ext cx="7620000" cy="5715000"/>
            </a:xfrm>
            <a:prstGeom prst="rect">
              <a:avLst/>
            </a:prstGeom>
          </p:spPr>
        </p:pic>
        <p:sp>
          <p:nvSpPr>
            <p:cNvPr id="12" name="CasellaDiTesto 11"/>
            <p:cNvSpPr txBox="1"/>
            <p:nvPr/>
          </p:nvSpPr>
          <p:spPr>
            <a:xfrm>
              <a:off x="4427984" y="1628799"/>
              <a:ext cx="3384376" cy="1608389"/>
            </a:xfrm>
            <a:prstGeom prst="rect">
              <a:avLst/>
            </a:prstGeom>
            <a:noFill/>
          </p:spPr>
          <p:txBody>
            <a:bodyPr wrap="square" rtlCol="0">
              <a:spAutoFit/>
            </a:bodyPr>
            <a:lstStyle/>
            <a:p>
              <a:pPr algn="just">
                <a:lnSpc>
                  <a:spcPts val="2400"/>
                </a:lnSpc>
              </a:pPr>
              <a:r>
                <a:rPr lang="it-IT" sz="1600" dirty="0" smtClean="0">
                  <a:solidFill>
                    <a:srgbClr val="FF0000"/>
                  </a:solidFill>
                </a:rPr>
                <a:t>Sono il volume di traffico orario, misurato in </a:t>
              </a:r>
              <a:r>
                <a:rPr lang="it-IT" sz="1600" dirty="0" err="1" smtClean="0">
                  <a:solidFill>
                    <a:srgbClr val="FF0000"/>
                  </a:solidFill>
                </a:rPr>
                <a:t>vehicles</a:t>
              </a:r>
              <a:r>
                <a:rPr lang="it-IT" sz="1600" dirty="0" smtClean="0">
                  <a:solidFill>
                    <a:srgbClr val="FF0000"/>
                  </a:solidFill>
                </a:rPr>
                <a:t> per hour (</a:t>
              </a:r>
              <a:r>
                <a:rPr lang="it-IT" sz="1600" dirty="0" err="1" smtClean="0">
                  <a:solidFill>
                    <a:srgbClr val="FF0000"/>
                  </a:solidFill>
                </a:rPr>
                <a:t>vph</a:t>
              </a:r>
              <a:r>
                <a:rPr lang="it-IT" sz="1600" dirty="0" smtClean="0">
                  <a:solidFill>
                    <a:srgbClr val="FF0000"/>
                  </a:solidFill>
                </a:rPr>
                <a:t>), e il fattore di emissione di monossido di carbonio, misurato in grammi per miglio</a:t>
              </a:r>
              <a:endParaRPr lang="it-IT" sz="1600" dirty="0">
                <a:solidFill>
                  <a:srgbClr val="FF0000"/>
                </a:solidFill>
              </a:endParaRPr>
            </a:p>
          </p:txBody>
        </p:sp>
      </p:grpSp>
    </p:spTree>
    <p:extLst>
      <p:ext uri="{BB962C8B-B14F-4D97-AF65-F5344CB8AC3E}">
        <p14:creationId xmlns:p14="http://schemas.microsoft.com/office/powerpoint/2010/main" val="161480172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par>
                          <p:cTn id="15" fill="hold">
                            <p:stCondLst>
                              <p:cond delay="500"/>
                            </p:stCondLst>
                            <p:childTnLst>
                              <p:par>
                                <p:cTn id="16" presetID="5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Scale>
                                      <p:cBhvr>
                                        <p:cTn id="18"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8"/>
                                        </p:tgtEl>
                                        <p:attrNameLst>
                                          <p:attrName>ppt_x</p:attrName>
                                          <p:attrName>ppt_y</p:attrName>
                                        </p:attrNameLst>
                                      </p:cBhvr>
                                    </p:animMotion>
                                    <p:animEffect transition="in" filter="fade">
                                      <p:cBhvr>
                                        <p:cTn id="20" dur="1000"/>
                                        <p:tgtEl>
                                          <p:spTgt spid="8"/>
                                        </p:tgtEl>
                                      </p:cBhvr>
                                    </p:animEffect>
                                  </p:childTnLst>
                                </p:cTn>
                              </p:par>
                              <p:par>
                                <p:cTn id="21" presetID="15"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Caline 4 - Luca Colaianni</a:t>
            </a:r>
            <a:endParaRPr lang="it-IT"/>
          </a:p>
        </p:txBody>
      </p:sp>
      <p:sp>
        <p:nvSpPr>
          <p:cNvPr id="3" name="Segnaposto numero diapositiva 2"/>
          <p:cNvSpPr>
            <a:spLocks noGrp="1"/>
          </p:cNvSpPr>
          <p:nvPr>
            <p:ph type="sldNum" sz="quarter" idx="12"/>
          </p:nvPr>
        </p:nvSpPr>
        <p:spPr/>
        <p:txBody>
          <a:bodyPr/>
          <a:lstStyle/>
          <a:p>
            <a:fld id="{E7A41E1B-4F70-4964-A407-84C68BE8251C}" type="slidenum">
              <a:rPr lang="it-IT" smtClean="0"/>
              <a:t>9</a:t>
            </a:fld>
            <a:endParaRPr lang="it-IT"/>
          </a:p>
        </p:txBody>
      </p:sp>
      <p:sp>
        <p:nvSpPr>
          <p:cNvPr id="4" name="CasellaDiTesto 3"/>
          <p:cNvSpPr txBox="1"/>
          <p:nvPr/>
        </p:nvSpPr>
        <p:spPr>
          <a:xfrm>
            <a:off x="-125" y="202750"/>
            <a:ext cx="9144000" cy="400110"/>
          </a:xfrm>
          <a:prstGeom prst="rect">
            <a:avLst/>
          </a:prstGeom>
          <a:noFill/>
        </p:spPr>
        <p:txBody>
          <a:bodyPr wrap="square" rtlCol="0">
            <a:spAutoFit/>
          </a:bodyPr>
          <a:lstStyle/>
          <a:p>
            <a:pPr algn="ctr"/>
            <a:r>
              <a:rPr lang="it-IT" sz="2000" b="1" dirty="0" smtClean="0">
                <a:solidFill>
                  <a:srgbClr val="376092"/>
                </a:solidFill>
              </a:rPr>
              <a:t>Posizione dei recettori</a:t>
            </a:r>
            <a:endParaRPr lang="it-IT" sz="2000" b="1" dirty="0">
              <a:solidFill>
                <a:srgbClr val="376092"/>
              </a:solidFill>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875" y="602860"/>
            <a:ext cx="7620000" cy="5715000"/>
          </a:xfrm>
          <a:prstGeom prst="rect">
            <a:avLst/>
          </a:prstGeom>
        </p:spPr>
      </p:pic>
      <p:sp>
        <p:nvSpPr>
          <p:cNvPr id="9" name="CasellaDiTesto 8"/>
          <p:cNvSpPr txBox="1"/>
          <p:nvPr/>
        </p:nvSpPr>
        <p:spPr>
          <a:xfrm>
            <a:off x="1115617" y="2505747"/>
            <a:ext cx="3240360" cy="1323439"/>
          </a:xfrm>
          <a:prstGeom prst="rect">
            <a:avLst/>
          </a:prstGeom>
          <a:noFill/>
        </p:spPr>
        <p:txBody>
          <a:bodyPr wrap="square" rtlCol="0">
            <a:spAutoFit/>
          </a:bodyPr>
          <a:lstStyle/>
          <a:p>
            <a:pPr algn="just">
              <a:lnSpc>
                <a:spcPts val="2400"/>
              </a:lnSpc>
            </a:pPr>
            <a:r>
              <a:rPr lang="it-IT" sz="1600" dirty="0">
                <a:solidFill>
                  <a:srgbClr val="FF0000"/>
                </a:solidFill>
              </a:rPr>
              <a:t>Il grafico mostra la posizione nel piano </a:t>
            </a:r>
            <a:r>
              <a:rPr lang="it-IT" sz="1600" dirty="0" err="1" smtClean="0">
                <a:solidFill>
                  <a:srgbClr val="FF0000"/>
                </a:solidFill>
              </a:rPr>
              <a:t>xy</a:t>
            </a:r>
            <a:r>
              <a:rPr lang="it-IT" sz="1600" dirty="0" smtClean="0">
                <a:solidFill>
                  <a:srgbClr val="FF0000"/>
                </a:solidFill>
              </a:rPr>
              <a:t> </a:t>
            </a:r>
            <a:r>
              <a:rPr lang="it-IT" sz="1600" dirty="0">
                <a:solidFill>
                  <a:srgbClr val="FF0000"/>
                </a:solidFill>
              </a:rPr>
              <a:t>dell’unico recettore, situato a 30 metri perpendicolarmente alla </a:t>
            </a:r>
            <a:r>
              <a:rPr lang="it-IT" sz="1600" dirty="0" smtClean="0">
                <a:solidFill>
                  <a:srgbClr val="FF0000"/>
                </a:solidFill>
              </a:rPr>
              <a:t>strada (e alto 1,80 m)</a:t>
            </a:r>
            <a:endParaRPr lang="it-IT" sz="1600" dirty="0">
              <a:solidFill>
                <a:srgbClr val="FF0000"/>
              </a:solidFill>
            </a:endParaRPr>
          </a:p>
        </p:txBody>
      </p:sp>
    </p:spTree>
    <p:extLst>
      <p:ext uri="{BB962C8B-B14F-4D97-AF65-F5344CB8AC3E}">
        <p14:creationId xmlns:p14="http://schemas.microsoft.com/office/powerpoint/2010/main" val="438955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1153</Words>
  <Application>Microsoft Office PowerPoint</Application>
  <PresentationFormat>Presentazione su schermo (4:3)</PresentationFormat>
  <Paragraphs>99</Paragraphs>
  <Slides>11</Slides>
  <Notes>1</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modello Caline4</dc:title>
  <dc:subject>Ampliamento sito modellistica</dc:subject>
  <dc:creator>Luca Colaianni</dc:creator>
  <cp:lastModifiedBy>Giorgio Guariso</cp:lastModifiedBy>
  <cp:revision>97</cp:revision>
  <dcterms:created xsi:type="dcterms:W3CDTF">2013-05-23T10:37:36Z</dcterms:created>
  <dcterms:modified xsi:type="dcterms:W3CDTF">2013-07-04T16:45:31Z</dcterms:modified>
</cp:coreProperties>
</file>