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3" d="100"/>
          <a:sy n="93" d="100"/>
        </p:scale>
        <p:origin x="-341" y="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8801E-3C6A-4C7C-8CC0-CC037A02CE4A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130C-2286-43A8-AC03-17BFD3D0A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4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130C-2286-43A8-AC03-17BFD3D0ABA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92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DCF9D8-57DD-4204-A6BE-DCE687BB99EB}" type="datetimeFigureOut">
              <a:rPr lang="it-IT" smtClean="0"/>
              <a:t>29/07/2015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B6919C-D7A2-4887-B166-23403E7C6EE3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071639" y="3112368"/>
            <a:ext cx="5040560" cy="1252736"/>
          </a:xfrm>
        </p:spPr>
        <p:txBody>
          <a:bodyPr anchor="ctr">
            <a:noAutofit/>
          </a:bodyPr>
          <a:lstStyle/>
          <a:p>
            <a:pPr algn="ctr"/>
            <a:r>
              <a:rPr lang="it-IT" sz="9000" dirty="0" smtClean="0"/>
              <a:t>CALPUFF</a:t>
            </a:r>
            <a:endParaRPr lang="it-IT" sz="90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628673" y="4149080"/>
            <a:ext cx="5886654" cy="576064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</a:rPr>
              <a:t>Modello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gaussiano non stazionario di tipo </a:t>
            </a:r>
            <a:r>
              <a:rPr lang="it-IT" b="1" dirty="0" err="1">
                <a:solidFill>
                  <a:schemeClr val="accent4">
                    <a:lumMod val="50000"/>
                  </a:schemeClr>
                </a:solidFill>
              </a:rPr>
              <a:t>puff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1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355"/>
          <a:stretch/>
        </p:blipFill>
        <p:spPr>
          <a:xfrm>
            <a:off x="4067944" y="692696"/>
            <a:ext cx="1047950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475656" y="1733907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chemeClr val="accent4">
                    <a:lumMod val="50000"/>
                  </a:schemeClr>
                </a:solidFill>
              </a:rPr>
              <a:t>POLITECNICO DI MILANO </a:t>
            </a:r>
          </a:p>
          <a:p>
            <a:pPr algn="ctr"/>
            <a:r>
              <a:rPr lang="it-IT" sz="1600" i="1" dirty="0" smtClean="0">
                <a:solidFill>
                  <a:schemeClr val="accent4">
                    <a:lumMod val="50000"/>
                  </a:schemeClr>
                </a:solidFill>
              </a:rPr>
              <a:t>Corso di Laurea Triennale A.A. 2014/2015</a:t>
            </a:r>
          </a:p>
          <a:p>
            <a:pPr algn="ctr"/>
            <a:r>
              <a:rPr lang="it-IT" sz="1600" i="1" dirty="0" smtClean="0">
                <a:solidFill>
                  <a:schemeClr val="accent4">
                    <a:lumMod val="50000"/>
                  </a:schemeClr>
                </a:solidFill>
              </a:rPr>
              <a:t>Ingegneria per l’Ambiente e il Territorio</a:t>
            </a:r>
          </a:p>
          <a:p>
            <a:pPr algn="ctr"/>
            <a:r>
              <a:rPr lang="it-IT" sz="1600" i="1" dirty="0" smtClean="0">
                <a:solidFill>
                  <a:schemeClr val="accent4">
                    <a:lumMod val="50000"/>
                  </a:schemeClr>
                </a:solidFill>
              </a:rPr>
              <a:t>Modellistica e Simulazione</a:t>
            </a:r>
            <a:endParaRPr lang="it-IT" sz="1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5556" y="590665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Professore</a:t>
            </a:r>
          </a:p>
          <a:p>
            <a:pPr algn="ctr"/>
            <a:r>
              <a:rPr lang="it-IT" i="1" dirty="0" smtClean="0"/>
              <a:t>Giorgio </a:t>
            </a:r>
            <a:r>
              <a:rPr lang="it-IT" i="1" dirty="0" err="1" smtClean="0"/>
              <a:t>Guariso</a:t>
            </a:r>
            <a:endParaRPr lang="it-IT" i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6444208" y="590665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Realizzato da </a:t>
            </a:r>
          </a:p>
          <a:p>
            <a:pPr algn="ctr"/>
            <a:r>
              <a:rPr lang="it-IT" i="1" dirty="0" smtClean="0"/>
              <a:t>Federica Cosenza</a:t>
            </a:r>
          </a:p>
        </p:txBody>
      </p:sp>
    </p:spTree>
    <p:extLst>
      <p:ext uri="{BB962C8B-B14F-4D97-AF65-F5344CB8AC3E}">
        <p14:creationId xmlns:p14="http://schemas.microsoft.com/office/powerpoint/2010/main" val="741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95099" y="548680"/>
            <a:ext cx="3353803" cy="86177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it-IT" sz="5000" b="1" dirty="0" smtClean="0">
                <a:solidFill>
                  <a:srgbClr val="6BB1C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Ente Autore</a:t>
            </a:r>
            <a:endParaRPr lang="it-IT" sz="5000" dirty="0"/>
          </a:p>
        </p:txBody>
      </p:sp>
      <p:grpSp>
        <p:nvGrpSpPr>
          <p:cNvPr id="8" name="Gruppo 7"/>
          <p:cNvGrpSpPr/>
          <p:nvPr/>
        </p:nvGrpSpPr>
        <p:grpSpPr>
          <a:xfrm>
            <a:off x="35496" y="44624"/>
            <a:ext cx="2787595" cy="586580"/>
            <a:chOff x="35496" y="44624"/>
            <a:chExt cx="2787595" cy="586580"/>
          </a:xfrm>
        </p:grpSpPr>
        <p:sp>
          <p:nvSpPr>
            <p:cNvPr id="7" name="CasellaDiTesto 6"/>
            <p:cNvSpPr txBox="1"/>
            <p:nvPr/>
          </p:nvSpPr>
          <p:spPr>
            <a:xfrm>
              <a:off x="611560" y="107340"/>
              <a:ext cx="2211531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POLITECNICO  </a:t>
              </a:r>
            </a:p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DI MILANO</a:t>
              </a:r>
              <a:endParaRPr lang="it-IT" sz="9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611560" cy="586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asellaDiTesto 8"/>
          <p:cNvSpPr txBox="1"/>
          <p:nvPr/>
        </p:nvSpPr>
        <p:spPr>
          <a:xfrm>
            <a:off x="415631" y="1394811"/>
            <a:ext cx="8312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 smtClean="0">
                <a:solidFill>
                  <a:srgbClr val="002060"/>
                </a:solidFill>
              </a:rPr>
              <a:t>Calpuff</a:t>
            </a:r>
            <a:r>
              <a:rPr lang="it-IT" dirty="0" smtClean="0">
                <a:solidFill>
                  <a:srgbClr val="002060"/>
                </a:solidFill>
              </a:rPr>
              <a:t> è stato distribuito dall’</a:t>
            </a:r>
            <a:r>
              <a:rPr lang="en-US" i="1" dirty="0" smtClean="0">
                <a:solidFill>
                  <a:srgbClr val="002060"/>
                </a:solidFill>
              </a:rPr>
              <a:t>Atmospheric Studies Group </a:t>
            </a:r>
            <a:r>
              <a:rPr lang="en-US" dirty="0" smtClean="0">
                <a:solidFill>
                  <a:srgbClr val="002060"/>
                </a:solidFill>
              </a:rPr>
              <a:t>al TRC (</a:t>
            </a:r>
            <a:r>
              <a:rPr lang="it-IT" i="1" dirty="0" smtClean="0">
                <a:solidFill>
                  <a:srgbClr val="002060"/>
                </a:solidFill>
              </a:rPr>
              <a:t>The </a:t>
            </a:r>
            <a:r>
              <a:rPr lang="it-IT" i="1" dirty="0" err="1" smtClean="0">
                <a:solidFill>
                  <a:srgbClr val="002060"/>
                </a:solidFill>
              </a:rPr>
              <a:t>Travelers</a:t>
            </a:r>
            <a:r>
              <a:rPr lang="it-IT" i="1" dirty="0" smtClean="0">
                <a:solidFill>
                  <a:srgbClr val="002060"/>
                </a:solidFill>
              </a:rPr>
              <a:t> </a:t>
            </a:r>
            <a:r>
              <a:rPr lang="it-IT" i="1" dirty="0" err="1" smtClean="0">
                <a:solidFill>
                  <a:srgbClr val="002060"/>
                </a:solidFill>
              </a:rPr>
              <a:t>Research</a:t>
            </a:r>
            <a:r>
              <a:rPr lang="it-IT" i="1" dirty="0" smtClean="0">
                <a:solidFill>
                  <a:srgbClr val="002060"/>
                </a:solidFill>
              </a:rPr>
              <a:t> Corporation</a:t>
            </a:r>
            <a:r>
              <a:rPr lang="it-IT" dirty="0" smtClean="0">
                <a:solidFill>
                  <a:srgbClr val="002060"/>
                </a:solidFill>
              </a:rPr>
              <a:t>).  E’ stato adottato dall’USEPA (</a:t>
            </a:r>
            <a:r>
              <a:rPr lang="en-US" i="1" dirty="0" smtClean="0">
                <a:solidFill>
                  <a:srgbClr val="002060"/>
                </a:solidFill>
              </a:rPr>
              <a:t>United States Environmental Protection Agency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it-IT" dirty="0" smtClean="0">
                <a:solidFill>
                  <a:srgbClr val="002060"/>
                </a:solidFill>
              </a:rPr>
              <a:t> come modello preferito per la valutazione del trasporto a lungo raggio degli inquinanti e il loro impatto su determinate aree anche in condizioni meteorologiche complesse.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89985" y="2999274"/>
            <a:ext cx="81640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5000" b="1" dirty="0" smtClean="0">
                <a:solidFill>
                  <a:srgbClr val="6BB1C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Requisiti hardware e software</a:t>
            </a:r>
            <a:endParaRPr lang="it-IT" sz="5000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15631" y="3861048"/>
            <a:ext cx="83127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solidFill>
                  <a:srgbClr val="002060"/>
                </a:solidFill>
              </a:rPr>
              <a:t>Calpuff</a:t>
            </a:r>
            <a:r>
              <a:rPr lang="it-IT" dirty="0" smtClean="0">
                <a:solidFill>
                  <a:srgbClr val="002060"/>
                </a:solidFill>
              </a:rPr>
              <a:t> è adatto per Windows e i </a:t>
            </a:r>
            <a:r>
              <a:rPr lang="it-IT" dirty="0">
                <a:solidFill>
                  <a:srgbClr val="002060"/>
                </a:solidFill>
              </a:rPr>
              <a:t>requisiti minimi di sistema </a:t>
            </a:r>
            <a:r>
              <a:rPr lang="it-IT" dirty="0" smtClean="0">
                <a:solidFill>
                  <a:srgbClr val="002060"/>
                </a:solidFill>
              </a:rPr>
              <a:t>sono: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Sistemi operativi da 32 bit o 64 bit;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Sistemi operativi supportati: Windows 2000, Windows XP e superiori;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Spazio </a:t>
            </a:r>
            <a:r>
              <a:rPr lang="it-IT" dirty="0">
                <a:solidFill>
                  <a:srgbClr val="002060"/>
                </a:solidFill>
              </a:rPr>
              <a:t>su disco: </a:t>
            </a:r>
            <a:r>
              <a:rPr lang="it-IT" dirty="0" smtClean="0">
                <a:solidFill>
                  <a:srgbClr val="002060"/>
                </a:solidFill>
              </a:rPr>
              <a:t>circa 150 MB </a:t>
            </a:r>
            <a:r>
              <a:rPr lang="it-IT" dirty="0">
                <a:solidFill>
                  <a:srgbClr val="002060"/>
                </a:solidFill>
              </a:rPr>
              <a:t>(</a:t>
            </a:r>
            <a:r>
              <a:rPr lang="it-IT" dirty="0" smtClean="0">
                <a:solidFill>
                  <a:srgbClr val="002060"/>
                </a:solidFill>
              </a:rPr>
              <a:t>installazione base</a:t>
            </a:r>
            <a:r>
              <a:rPr lang="it-IT" dirty="0">
                <a:solidFill>
                  <a:srgbClr val="002060"/>
                </a:solidFill>
              </a:rPr>
              <a:t>) </a:t>
            </a:r>
            <a:r>
              <a:rPr lang="it-IT" dirty="0" smtClean="0">
                <a:solidFill>
                  <a:srgbClr val="002060"/>
                </a:solidFill>
              </a:rPr>
              <a:t>circa 600 MB </a:t>
            </a:r>
            <a:r>
              <a:rPr lang="it-IT" dirty="0">
                <a:solidFill>
                  <a:srgbClr val="002060"/>
                </a:solidFill>
              </a:rPr>
              <a:t>(installazione completa con tutte le zone dati</a:t>
            </a:r>
            <a:r>
              <a:rPr lang="it-IT" dirty="0" smtClean="0">
                <a:solidFill>
                  <a:srgbClr val="002060"/>
                </a:solidFill>
              </a:rPr>
              <a:t>);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Processore Intel Pentium 4 (o equivalente) e superiori;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2 GB </a:t>
            </a:r>
            <a:r>
              <a:rPr lang="en-US" dirty="0" smtClean="0">
                <a:solidFill>
                  <a:srgbClr val="002060"/>
                </a:solidFill>
              </a:rPr>
              <a:t>di </a:t>
            </a:r>
            <a:r>
              <a:rPr lang="en-US" dirty="0">
                <a:solidFill>
                  <a:srgbClr val="002060"/>
                </a:solidFill>
              </a:rPr>
              <a:t>RAM </a:t>
            </a:r>
            <a:r>
              <a:rPr lang="en-US" dirty="0" smtClean="0">
                <a:solidFill>
                  <a:srgbClr val="002060"/>
                </a:solidFill>
              </a:rPr>
              <a:t>per </a:t>
            </a:r>
            <a:r>
              <a:rPr lang="en-US" dirty="0">
                <a:solidFill>
                  <a:srgbClr val="002060"/>
                </a:solidFill>
              </a:rPr>
              <a:t>Windows </a:t>
            </a:r>
            <a:r>
              <a:rPr lang="en-US" dirty="0" smtClean="0">
                <a:solidFill>
                  <a:srgbClr val="002060"/>
                </a:solidFill>
              </a:rPr>
              <a:t>Vista; 1 GB di RAM per Windows XP e Windows 2000;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Risoluzione </a:t>
            </a:r>
            <a:r>
              <a:rPr lang="it-IT" dirty="0">
                <a:solidFill>
                  <a:srgbClr val="002060"/>
                </a:solidFill>
              </a:rPr>
              <a:t>minima </a:t>
            </a:r>
            <a:r>
              <a:rPr lang="it-IT" dirty="0" smtClean="0">
                <a:solidFill>
                  <a:srgbClr val="002060"/>
                </a:solidFill>
              </a:rPr>
              <a:t>consigliata : </a:t>
            </a:r>
            <a:r>
              <a:rPr lang="it-IT" dirty="0">
                <a:solidFill>
                  <a:srgbClr val="002060"/>
                </a:solidFill>
              </a:rPr>
              <a:t>1024x768; 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2" y="1484784"/>
            <a:ext cx="8479196" cy="521234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374828" y="695018"/>
            <a:ext cx="43943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5000" b="1" dirty="0" smtClean="0">
                <a:solidFill>
                  <a:srgbClr val="6BB1C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Scopo &amp; finalità</a:t>
            </a:r>
            <a:endParaRPr lang="it-IT" sz="5000" dirty="0">
              <a:solidFill>
                <a:prstClr val="black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5496" y="44624"/>
            <a:ext cx="2787595" cy="586580"/>
            <a:chOff x="35496" y="44624"/>
            <a:chExt cx="2787595" cy="586580"/>
          </a:xfrm>
        </p:grpSpPr>
        <p:sp>
          <p:nvSpPr>
            <p:cNvPr id="6" name="CasellaDiTesto 5"/>
            <p:cNvSpPr txBox="1"/>
            <p:nvPr/>
          </p:nvSpPr>
          <p:spPr>
            <a:xfrm>
              <a:off x="611560" y="107340"/>
              <a:ext cx="2211531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POLITECNICO  </a:t>
              </a:r>
            </a:p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DI MILANO</a:t>
              </a:r>
              <a:endParaRPr lang="it-IT" sz="9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611560" cy="586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251520" y="1484784"/>
            <a:ext cx="8640960" cy="5328592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1556792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Si tratta di </a:t>
            </a:r>
            <a:r>
              <a:rPr lang="it-IT" dirty="0">
                <a:solidFill>
                  <a:srgbClr val="002060"/>
                </a:solidFill>
              </a:rPr>
              <a:t>un modello avanzato che simula l’emissione di uno o più inquinanti. È un modello di tipo </a:t>
            </a:r>
            <a:r>
              <a:rPr lang="it-IT" i="1" dirty="0" err="1" smtClean="0">
                <a:solidFill>
                  <a:srgbClr val="002060"/>
                </a:solidFill>
              </a:rPr>
              <a:t>puff</a:t>
            </a:r>
            <a:r>
              <a:rPr lang="it-IT" dirty="0" smtClean="0">
                <a:solidFill>
                  <a:srgbClr val="002060"/>
                </a:solidFill>
              </a:rPr>
              <a:t>: si basa, quindi, </a:t>
            </a:r>
            <a:r>
              <a:rPr lang="it-IT" dirty="0">
                <a:solidFill>
                  <a:srgbClr val="002060"/>
                </a:solidFill>
              </a:rPr>
              <a:t>sull’ipotesi che qualsiasi emissione di inquinante da parte di una sorgente puntuale può essere vista come l'emissione in successione di una sequenza di piccoli sbuffi di gas detti appunto </a:t>
            </a:r>
            <a:r>
              <a:rPr lang="it-IT" dirty="0" err="1">
                <a:solidFill>
                  <a:srgbClr val="002060"/>
                </a:solidFill>
              </a:rPr>
              <a:t>puff</a:t>
            </a:r>
            <a:r>
              <a:rPr lang="it-IT" dirty="0">
                <a:solidFill>
                  <a:srgbClr val="002060"/>
                </a:solidFill>
              </a:rPr>
              <a:t>, ciascuno indipendente </a:t>
            </a:r>
            <a:r>
              <a:rPr lang="it-IT" dirty="0" smtClean="0">
                <a:solidFill>
                  <a:srgbClr val="002060"/>
                </a:solidFill>
              </a:rPr>
              <a:t>dall'altro. </a:t>
            </a:r>
          </a:p>
          <a:p>
            <a:pPr algn="just"/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dirty="0" err="1" smtClean="0">
                <a:solidFill>
                  <a:srgbClr val="002060"/>
                </a:solidFill>
              </a:rPr>
              <a:t>Calpuff</a:t>
            </a:r>
            <a:r>
              <a:rPr lang="it-IT" dirty="0" smtClean="0">
                <a:solidFill>
                  <a:srgbClr val="002060"/>
                </a:solidFill>
              </a:rPr>
              <a:t> descrive </a:t>
            </a:r>
            <a:r>
              <a:rPr lang="it-IT" dirty="0">
                <a:solidFill>
                  <a:srgbClr val="002060"/>
                </a:solidFill>
              </a:rPr>
              <a:t>la dispersione, il trasporto e la rimozione di inquinanti in atmosfera al variare delle condizioni meteorologiche, fornendo come output l’andamento spazio-temporale delle concentrazioni al suolo. </a:t>
            </a:r>
            <a:endParaRPr lang="it-IT" dirty="0" smtClean="0">
              <a:solidFill>
                <a:srgbClr val="002060"/>
              </a:solidFill>
            </a:endParaRPr>
          </a:p>
          <a:p>
            <a:pPr algn="just"/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</a:rPr>
              <a:t>Può essere applicato su scala di decine o centinaia di chilometri e comprende algoritmi per tenere conto di effetti come l’impatto con il terreno, la rimozione degli inquinanti dovuti a deposizione secca e umida e a trasformazioni chimiche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</a:rPr>
              <a:t>Inoltre </a:t>
            </a:r>
            <a:r>
              <a:rPr lang="it-IT" dirty="0" smtClean="0">
                <a:solidFill>
                  <a:srgbClr val="002060"/>
                </a:solidFill>
              </a:rPr>
              <a:t>il </a:t>
            </a:r>
            <a:r>
              <a:rPr lang="it-IT" dirty="0">
                <a:solidFill>
                  <a:srgbClr val="002060"/>
                </a:solidFill>
              </a:rPr>
              <a:t>sistema di modellazione è ideato in tre componenti principali che costituiscono il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-processore </a:t>
            </a:r>
            <a:r>
              <a:rPr lang="it-IT" dirty="0" smtClean="0">
                <a:solidFill>
                  <a:srgbClr val="002060"/>
                </a:solidFill>
              </a:rPr>
              <a:t>dei </a:t>
            </a:r>
            <a:r>
              <a:rPr lang="it-IT" dirty="0">
                <a:solidFill>
                  <a:srgbClr val="002060"/>
                </a:solidFill>
              </a:rPr>
              <a:t>dati </a:t>
            </a:r>
            <a:r>
              <a:rPr lang="it-IT" dirty="0" smtClean="0">
                <a:solidFill>
                  <a:srgbClr val="002060"/>
                </a:solidFill>
              </a:rPr>
              <a:t>meteo </a:t>
            </a:r>
            <a:r>
              <a:rPr lang="it-IT" dirty="0">
                <a:solidFill>
                  <a:srgbClr val="002060"/>
                </a:solidFill>
              </a:rPr>
              <a:t>(</a:t>
            </a:r>
            <a:r>
              <a:rPr lang="it-IT" i="1" dirty="0" err="1">
                <a:solidFill>
                  <a:srgbClr val="002060"/>
                </a:solidFill>
              </a:rPr>
              <a:t>Calmet</a:t>
            </a:r>
            <a:r>
              <a:rPr lang="it-IT" dirty="0" smtClean="0">
                <a:solidFill>
                  <a:srgbClr val="002060"/>
                </a:solidFill>
              </a:rPr>
              <a:t>), </a:t>
            </a:r>
            <a:r>
              <a:rPr lang="it-IT" dirty="0">
                <a:solidFill>
                  <a:srgbClr val="002060"/>
                </a:solidFill>
              </a:rPr>
              <a:t>il calcolo vero e proprio  (</a:t>
            </a:r>
            <a:r>
              <a:rPr lang="it-IT" i="1" dirty="0" err="1">
                <a:solidFill>
                  <a:srgbClr val="002060"/>
                </a:solidFill>
              </a:rPr>
              <a:t>Calpuff</a:t>
            </a:r>
            <a:r>
              <a:rPr lang="it-IT" dirty="0">
                <a:solidFill>
                  <a:srgbClr val="002060"/>
                </a:solidFill>
              </a:rPr>
              <a:t>) e il post-precessore (</a:t>
            </a:r>
            <a:r>
              <a:rPr lang="it-IT" i="1" dirty="0" err="1">
                <a:solidFill>
                  <a:srgbClr val="002060"/>
                </a:solidFill>
              </a:rPr>
              <a:t>Calpost</a:t>
            </a:r>
            <a:r>
              <a:rPr lang="it-IT" dirty="0" smtClean="0">
                <a:solidFill>
                  <a:srgbClr val="002060"/>
                </a:solidFill>
              </a:rPr>
              <a:t>). </a:t>
            </a:r>
            <a:endParaRPr lang="it-IT" dirty="0">
              <a:solidFill>
                <a:srgbClr val="002060"/>
              </a:solidFill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18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35496" y="44624"/>
            <a:ext cx="2787595" cy="586580"/>
            <a:chOff x="35496" y="44624"/>
            <a:chExt cx="2787595" cy="586580"/>
          </a:xfrm>
        </p:grpSpPr>
        <p:sp>
          <p:nvSpPr>
            <p:cNvPr id="6" name="CasellaDiTesto 5"/>
            <p:cNvSpPr txBox="1"/>
            <p:nvPr/>
          </p:nvSpPr>
          <p:spPr>
            <a:xfrm>
              <a:off x="611560" y="107340"/>
              <a:ext cx="2211531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POLITECNICO  </a:t>
              </a:r>
            </a:p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DI MILANO</a:t>
              </a:r>
              <a:endParaRPr lang="it-IT" sz="9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611560" cy="586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asellaDiTesto 2"/>
          <p:cNvSpPr txBox="1"/>
          <p:nvPr/>
        </p:nvSpPr>
        <p:spPr>
          <a:xfrm>
            <a:off x="251521" y="1038795"/>
            <a:ext cx="8630541" cy="24622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400" b="1" dirty="0" err="1">
                <a:solidFill>
                  <a:srgbClr val="002060"/>
                </a:solidFill>
              </a:rPr>
              <a:t>Calmet</a:t>
            </a:r>
            <a:r>
              <a:rPr lang="it-IT" sz="1400" dirty="0">
                <a:solidFill>
                  <a:srgbClr val="002060"/>
                </a:solidFill>
              </a:rPr>
              <a:t> è un modello meteorologico in grado di generare campi di vento variabili nel tempo e nello </a:t>
            </a:r>
            <a:r>
              <a:rPr lang="it-IT" sz="1400" dirty="0" smtClean="0">
                <a:solidFill>
                  <a:srgbClr val="002060"/>
                </a:solidFill>
              </a:rPr>
              <a:t>spazio. </a:t>
            </a:r>
          </a:p>
          <a:p>
            <a:pPr algn="just"/>
            <a:r>
              <a:rPr lang="it-IT" sz="1400" dirty="0" smtClean="0">
                <a:solidFill>
                  <a:srgbClr val="002060"/>
                </a:solidFill>
              </a:rPr>
              <a:t>Dati richiesti in input: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 smtClean="0">
                <a:solidFill>
                  <a:srgbClr val="002060"/>
                </a:solidFill>
              </a:rPr>
              <a:t>dati meteo al suolo </a:t>
            </a:r>
            <a:r>
              <a:rPr lang="it-IT" sz="1400" dirty="0">
                <a:solidFill>
                  <a:srgbClr val="002060"/>
                </a:solidFill>
              </a:rPr>
              <a:t>e in quota (vento, temperatura, </a:t>
            </a:r>
            <a:r>
              <a:rPr lang="it-IT" sz="1400" dirty="0" smtClean="0">
                <a:solidFill>
                  <a:srgbClr val="002060"/>
                </a:solidFill>
              </a:rPr>
              <a:t>pressione);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 smtClean="0">
                <a:solidFill>
                  <a:srgbClr val="002060"/>
                </a:solidFill>
              </a:rPr>
              <a:t>dati </a:t>
            </a:r>
            <a:r>
              <a:rPr lang="it-IT" sz="1400" dirty="0">
                <a:solidFill>
                  <a:srgbClr val="002060"/>
                </a:solidFill>
              </a:rPr>
              <a:t>geofisici per ogni cella della griglia di calcolo (altimetria, uso del suolo</a:t>
            </a:r>
            <a:r>
              <a:rPr lang="it-IT" sz="1400" dirty="0" smtClean="0">
                <a:solidFill>
                  <a:srgbClr val="002060"/>
                </a:solidFill>
              </a:rPr>
              <a:t>...);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 smtClean="0">
                <a:solidFill>
                  <a:srgbClr val="002060"/>
                </a:solidFill>
              </a:rPr>
              <a:t>dati </a:t>
            </a:r>
            <a:r>
              <a:rPr lang="it-IT" sz="1400" dirty="0">
                <a:solidFill>
                  <a:srgbClr val="002060"/>
                </a:solidFill>
              </a:rPr>
              <a:t>al di sopra di superfici d’acqua, quando queste sono presenti (differenza di temperatura aria/acqua, vento, temperatura...). </a:t>
            </a:r>
          </a:p>
          <a:p>
            <a:pPr algn="just"/>
            <a:r>
              <a:rPr lang="it-IT" sz="1400" dirty="0" smtClean="0">
                <a:solidFill>
                  <a:srgbClr val="002060"/>
                </a:solidFill>
              </a:rPr>
              <a:t>Dati in output: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 smtClean="0">
                <a:solidFill>
                  <a:srgbClr val="002060"/>
                </a:solidFill>
              </a:rPr>
              <a:t>l’altezza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rimescolamento</a:t>
            </a:r>
            <a:r>
              <a:rPr lang="it-IT" sz="1400" dirty="0">
                <a:solidFill>
                  <a:srgbClr val="002060"/>
                </a:solidFill>
              </a:rPr>
              <a:t>;</a:t>
            </a:r>
            <a:endParaRPr lang="it-IT" sz="1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 smtClean="0">
                <a:solidFill>
                  <a:srgbClr val="002060"/>
                </a:solidFill>
              </a:rPr>
              <a:t>la </a:t>
            </a:r>
            <a:r>
              <a:rPr lang="it-IT" sz="1400" dirty="0">
                <a:solidFill>
                  <a:srgbClr val="002060"/>
                </a:solidFill>
              </a:rPr>
              <a:t>classe di </a:t>
            </a:r>
            <a:r>
              <a:rPr lang="it-IT" sz="1400" dirty="0" smtClean="0">
                <a:solidFill>
                  <a:srgbClr val="002060"/>
                </a:solidFill>
              </a:rPr>
              <a:t>stabilità;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 smtClean="0">
                <a:solidFill>
                  <a:srgbClr val="002060"/>
                </a:solidFill>
              </a:rPr>
              <a:t>l’intensità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precipitazione</a:t>
            </a:r>
            <a:r>
              <a:rPr lang="it-IT" sz="1400" dirty="0">
                <a:solidFill>
                  <a:srgbClr val="002060"/>
                </a:solidFill>
              </a:rPr>
              <a:t>;</a:t>
            </a:r>
            <a:endParaRPr lang="it-IT" sz="1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400" dirty="0" smtClean="0">
                <a:solidFill>
                  <a:srgbClr val="002060"/>
                </a:solidFill>
              </a:rPr>
              <a:t>il </a:t>
            </a:r>
            <a:r>
              <a:rPr lang="it-IT" sz="1400" dirty="0">
                <a:solidFill>
                  <a:srgbClr val="002060"/>
                </a:solidFill>
              </a:rPr>
              <a:t>flusso di calore e altri parametri per ogni cella del dominio di calcolo.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91880" y="3899085"/>
            <a:ext cx="2093843" cy="86177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5875" cap="rnd">
            <a:solidFill>
              <a:schemeClr val="accent4">
                <a:lumMod val="50000"/>
              </a:schemeClr>
            </a:solidFill>
          </a:ln>
        </p:spPr>
        <p:txBody>
          <a:bodyPr wrap="none" anchor="ctr" anchorCtr="1">
            <a:spAutoFit/>
          </a:bodyPr>
          <a:lstStyle/>
          <a:p>
            <a:pPr lvl="0"/>
            <a:r>
              <a:rPr lang="it-IT" sz="5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6BB1C9">
                        <a:tint val="90000"/>
                        <a:satMod val="120000"/>
                        <a:shade val="30000"/>
                        <a:satMod val="115000"/>
                      </a:srgbClr>
                    </a:gs>
                    <a:gs pos="50000">
                      <a:srgbClr val="6BB1C9">
                        <a:tint val="90000"/>
                        <a:satMod val="120000"/>
                        <a:shade val="67500"/>
                        <a:satMod val="115000"/>
                      </a:srgbClr>
                    </a:gs>
                    <a:gs pos="100000">
                      <a:srgbClr val="6BB1C9">
                        <a:tint val="90000"/>
                        <a:satMod val="120000"/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Calpuff</a:t>
            </a:r>
            <a:endParaRPr lang="it-IT" sz="5000" dirty="0">
              <a:ln>
                <a:solidFill>
                  <a:schemeClr val="accent4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6BB1C9">
                      <a:tint val="90000"/>
                      <a:satMod val="120000"/>
                      <a:shade val="30000"/>
                      <a:satMod val="115000"/>
                    </a:srgbClr>
                  </a:gs>
                  <a:gs pos="50000">
                    <a:srgbClr val="6BB1C9">
                      <a:tint val="90000"/>
                      <a:satMod val="120000"/>
                      <a:shade val="67500"/>
                      <a:satMod val="115000"/>
                    </a:srgbClr>
                  </a:gs>
                  <a:gs pos="100000">
                    <a:srgbClr val="6BB1C9">
                      <a:tint val="90000"/>
                      <a:satMod val="120000"/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5157192"/>
            <a:ext cx="8630542" cy="16004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solidFill>
                  <a:srgbClr val="002060"/>
                </a:solidFill>
              </a:rPr>
              <a:t>La funzione </a:t>
            </a:r>
            <a:r>
              <a:rPr lang="it-IT" sz="1400" dirty="0">
                <a:solidFill>
                  <a:srgbClr val="002060"/>
                </a:solidFill>
              </a:rPr>
              <a:t>di questo </a:t>
            </a:r>
            <a:r>
              <a:rPr lang="it-IT" sz="1400" dirty="0" smtClean="0">
                <a:solidFill>
                  <a:srgbClr val="002060"/>
                </a:solidFill>
              </a:rPr>
              <a:t>post-processore </a:t>
            </a:r>
            <a:r>
              <a:rPr lang="it-IT" sz="1400" dirty="0">
                <a:solidFill>
                  <a:srgbClr val="002060"/>
                </a:solidFill>
              </a:rPr>
              <a:t>è quella di analizzare l’output di </a:t>
            </a:r>
            <a:r>
              <a:rPr lang="it-IT" sz="1400" dirty="0" err="1" smtClean="0">
                <a:solidFill>
                  <a:srgbClr val="002060"/>
                </a:solidFill>
              </a:rPr>
              <a:t>Calpuff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in modo da estrarre i risultati desiderati e schematizzarli </a:t>
            </a:r>
            <a:r>
              <a:rPr lang="it-IT" sz="1400" dirty="0" smtClean="0">
                <a:solidFill>
                  <a:srgbClr val="002060"/>
                </a:solidFill>
              </a:rPr>
              <a:t>(tabelle </a:t>
            </a:r>
            <a:r>
              <a:rPr lang="it-IT" sz="1400" dirty="0">
                <a:solidFill>
                  <a:srgbClr val="002060"/>
                </a:solidFill>
              </a:rPr>
              <a:t>riassuntive con i parametri d’interesse per i vari casi di </a:t>
            </a:r>
            <a:r>
              <a:rPr lang="it-IT" sz="1400" dirty="0" smtClean="0">
                <a:solidFill>
                  <a:srgbClr val="002060"/>
                </a:solidFill>
              </a:rPr>
              <a:t>studio: ad </a:t>
            </a:r>
            <a:r>
              <a:rPr lang="it-IT" sz="1400" dirty="0">
                <a:solidFill>
                  <a:srgbClr val="002060"/>
                </a:solidFill>
              </a:rPr>
              <a:t>esempio concentrazione massima o media per vari periodi, frequenze di superamento di soglie stabilite dall’utente). </a:t>
            </a:r>
            <a:r>
              <a:rPr lang="it-IT" sz="1400" dirty="0" smtClean="0">
                <a:solidFill>
                  <a:srgbClr val="002060"/>
                </a:solidFill>
              </a:rPr>
              <a:t>Attraverso </a:t>
            </a:r>
            <a:r>
              <a:rPr lang="it-IT" sz="1400" dirty="0" err="1" smtClean="0">
                <a:solidFill>
                  <a:srgbClr val="002060"/>
                </a:solidFill>
              </a:rPr>
              <a:t>Calpost</a:t>
            </a:r>
            <a:r>
              <a:rPr lang="it-IT" sz="1400" dirty="0" smtClean="0">
                <a:solidFill>
                  <a:srgbClr val="002060"/>
                </a:solidFill>
              </a:rPr>
              <a:t>, </a:t>
            </a:r>
            <a:r>
              <a:rPr lang="it-IT" sz="1400" dirty="0">
                <a:solidFill>
                  <a:srgbClr val="002060"/>
                </a:solidFill>
              </a:rPr>
              <a:t>si ottengono matrici che riportano i valori di ricaduta calcolati per ogni nodo della griglia definita, relativi alle emissioni di singole sorgenti e per l’insieme di esse. Tali risultati possono essere elaborati attraverso un qualsiasi software di visualizzazione grafica dei risultati delle simulazioni (come ad es. il SURFER o sistemi GIS).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1520" y="4068360"/>
            <a:ext cx="2414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dirty="0" err="1" smtClean="0">
                <a:solidFill>
                  <a:srgbClr val="6BB1C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Pre</a:t>
            </a:r>
            <a:r>
              <a:rPr lang="it-IT" sz="2800" b="1" dirty="0" smtClean="0">
                <a:solidFill>
                  <a:srgbClr val="6BB1C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-processore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2740" y="4068360"/>
            <a:ext cx="2559740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/>
            <a:r>
              <a:rPr lang="it-IT" sz="2800" b="1" dirty="0" smtClean="0">
                <a:solidFill>
                  <a:srgbClr val="6BB1C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Post-processore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 rot="10800000">
            <a:off x="1276312" y="3605148"/>
            <a:ext cx="432048" cy="40165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7396586" y="4656154"/>
            <a:ext cx="432048" cy="40165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 rot="16200000">
            <a:off x="2915816" y="4129141"/>
            <a:ext cx="432048" cy="40165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 rot="16200000">
            <a:off x="5739323" y="4129140"/>
            <a:ext cx="432048" cy="40165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3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5496" y="44624"/>
            <a:ext cx="2787595" cy="586580"/>
            <a:chOff x="35496" y="44624"/>
            <a:chExt cx="2787595" cy="586580"/>
          </a:xfrm>
        </p:grpSpPr>
        <p:sp>
          <p:nvSpPr>
            <p:cNvPr id="5" name="CasellaDiTesto 4"/>
            <p:cNvSpPr txBox="1"/>
            <p:nvPr/>
          </p:nvSpPr>
          <p:spPr>
            <a:xfrm>
              <a:off x="611560" y="107340"/>
              <a:ext cx="2211531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POLITECNICO  </a:t>
              </a:r>
            </a:p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DI MILANO</a:t>
              </a:r>
              <a:endParaRPr lang="it-IT" sz="9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611560" cy="586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ttangolo 6"/>
          <p:cNvSpPr/>
          <p:nvPr/>
        </p:nvSpPr>
        <p:spPr>
          <a:xfrm>
            <a:off x="2407497" y="695018"/>
            <a:ext cx="4329006" cy="86177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/>
            <a:r>
              <a:rPr lang="it-IT" sz="5000" b="1" dirty="0" smtClean="0">
                <a:solidFill>
                  <a:srgbClr val="6BB1C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Funzionamento</a:t>
            </a:r>
            <a:endParaRPr lang="it-IT" sz="5000" dirty="0">
              <a:solidFill>
                <a:prstClr val="black"/>
              </a:solidFill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179511" y="1484784"/>
            <a:ext cx="8784978" cy="4612592"/>
            <a:chOff x="186913" y="1552712"/>
            <a:chExt cx="8784978" cy="4612592"/>
          </a:xfrm>
        </p:grpSpPr>
        <p:sp>
          <p:nvSpPr>
            <p:cNvPr id="8" name="Rettangolo arrotondato 7"/>
            <p:cNvSpPr/>
            <p:nvPr/>
          </p:nvSpPr>
          <p:spPr>
            <a:xfrm>
              <a:off x="3563888" y="4149080"/>
              <a:ext cx="2088232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600" dirty="0" err="1" smtClean="0"/>
                <a:t>Calmet</a:t>
              </a:r>
              <a:r>
                <a:rPr lang="it-IT" sz="3600" dirty="0" smtClean="0"/>
                <a:t> </a:t>
              </a:r>
              <a:endParaRPr lang="it-IT" sz="3600" dirty="0"/>
            </a:p>
          </p:txBody>
        </p:sp>
        <p:sp>
          <p:nvSpPr>
            <p:cNvPr id="14" name="Freccia in giù 13"/>
            <p:cNvSpPr/>
            <p:nvPr/>
          </p:nvSpPr>
          <p:spPr>
            <a:xfrm>
              <a:off x="4355976" y="3501008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ccia in giù 14"/>
            <p:cNvSpPr/>
            <p:nvPr/>
          </p:nvSpPr>
          <p:spPr>
            <a:xfrm>
              <a:off x="4427984" y="5130029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Terminatore 20"/>
            <p:cNvSpPr/>
            <p:nvPr/>
          </p:nvSpPr>
          <p:spPr>
            <a:xfrm>
              <a:off x="3957800" y="5805264"/>
              <a:ext cx="1300407" cy="36004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CALMET.DAT</a:t>
              </a:r>
              <a:endParaRPr lang="it-IT" sz="1200" dirty="0"/>
            </a:p>
          </p:txBody>
        </p:sp>
        <p:sp>
          <p:nvSpPr>
            <p:cNvPr id="22" name="Terminatore 21"/>
            <p:cNvSpPr/>
            <p:nvPr/>
          </p:nvSpPr>
          <p:spPr>
            <a:xfrm>
              <a:off x="1149487" y="4329100"/>
              <a:ext cx="1300407" cy="36004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SURF.DAT</a:t>
              </a:r>
              <a:endParaRPr lang="it-IT" sz="1200" dirty="0"/>
            </a:p>
          </p:txBody>
        </p:sp>
        <p:sp>
          <p:nvSpPr>
            <p:cNvPr id="23" name="Terminatore 22"/>
            <p:cNvSpPr/>
            <p:nvPr/>
          </p:nvSpPr>
          <p:spPr>
            <a:xfrm>
              <a:off x="6727977" y="4329100"/>
              <a:ext cx="1300407" cy="36004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/>
                <a:t>UP.DAT</a:t>
              </a:r>
              <a:endParaRPr lang="it-IT" sz="1200" dirty="0"/>
            </a:p>
          </p:txBody>
        </p:sp>
        <p:sp>
          <p:nvSpPr>
            <p:cNvPr id="24" name="Freccia in giù 23"/>
            <p:cNvSpPr/>
            <p:nvPr/>
          </p:nvSpPr>
          <p:spPr>
            <a:xfrm rot="16200000">
              <a:off x="2843808" y="4255857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Freccia in giù 24"/>
            <p:cNvSpPr/>
            <p:nvPr/>
          </p:nvSpPr>
          <p:spPr>
            <a:xfrm rot="5400000">
              <a:off x="6012160" y="4257092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Terminatore 25"/>
            <p:cNvSpPr/>
            <p:nvPr/>
          </p:nvSpPr>
          <p:spPr>
            <a:xfrm>
              <a:off x="3885792" y="2924944"/>
              <a:ext cx="1300407" cy="36004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/>
                <a:t>GEO.DAT</a:t>
              </a:r>
            </a:p>
          </p:txBody>
        </p:sp>
        <p:sp>
          <p:nvSpPr>
            <p:cNvPr id="32" name="Freccia in giù 31"/>
            <p:cNvSpPr/>
            <p:nvPr/>
          </p:nvSpPr>
          <p:spPr>
            <a:xfrm>
              <a:off x="4490990" y="2276872"/>
              <a:ext cx="9001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2915814" y="1552712"/>
              <a:ext cx="3240361" cy="648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/>
                <a:t>Le informazioni geofisiche necessarie per la simulazione sono l’andamento del terreno, cioè la quota del terreno e l’uso del suolo. Queste informazioni sono da fornire per ogni cella del dominio di </a:t>
              </a:r>
              <a:r>
                <a:rPr lang="it-IT" sz="1000" dirty="0" smtClean="0"/>
                <a:t>calcolo.</a:t>
              </a:r>
              <a:endParaRPr lang="it-IT" sz="1000" dirty="0"/>
            </a:p>
          </p:txBody>
        </p:sp>
        <p:sp>
          <p:nvSpPr>
            <p:cNvPr id="34" name="Freccia in giù 33"/>
            <p:cNvSpPr/>
            <p:nvPr/>
          </p:nvSpPr>
          <p:spPr>
            <a:xfrm>
              <a:off x="7333175" y="3663715"/>
              <a:ext cx="9001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Freccia in giù 34"/>
            <p:cNvSpPr/>
            <p:nvPr/>
          </p:nvSpPr>
          <p:spPr>
            <a:xfrm>
              <a:off x="1754686" y="3645024"/>
              <a:ext cx="9001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86913" y="2564904"/>
              <a:ext cx="3304967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Solitamente vengono presi in esame dei dati provenienti da una centralina. Questi danno origine al programma sottostante (surf.dat) che contiene i dati di velocità e direzione del vento, altezza delle nubi,</a:t>
              </a:r>
              <a:r>
                <a:rPr lang="it-IT" sz="1000" dirty="0"/>
                <a:t> copertura del cielo, temperatura, umidità relativa, pressione e tipologia di </a:t>
              </a:r>
              <a:r>
                <a:rPr lang="it-IT" sz="1000" dirty="0" smtClean="0"/>
                <a:t>precipitazione. </a:t>
              </a:r>
              <a:endParaRPr lang="it-IT" sz="1000" dirty="0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5633053" y="2570130"/>
              <a:ext cx="3338838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Il programma sottostante contiene </a:t>
              </a:r>
              <a:r>
                <a:rPr lang="it-IT" sz="1000" dirty="0"/>
                <a:t>i </a:t>
              </a:r>
              <a:r>
                <a:rPr lang="it-IT" sz="1000" dirty="0" smtClean="0"/>
                <a:t>valori, ad ogni quota fissata, </a:t>
              </a:r>
              <a:r>
                <a:rPr lang="it-IT" sz="1000" dirty="0"/>
                <a:t>di velocità e direzione del vento, temperatura e pressione, utilizzando i profili relativi a un’atmosfera </a:t>
              </a:r>
              <a:r>
                <a:rPr lang="it-IT" sz="1000" dirty="0" smtClean="0"/>
                <a:t>tipica. </a:t>
              </a:r>
              <a:r>
                <a:rPr lang="it-IT" sz="1000" dirty="0"/>
                <a:t>I valori </a:t>
              </a:r>
              <a:r>
                <a:rPr lang="it-IT" sz="1000" dirty="0" smtClean="0"/>
                <a:t>vengono </a:t>
              </a:r>
              <a:r>
                <a:rPr lang="it-IT" sz="1000" dirty="0"/>
                <a:t>riportati con </a:t>
              </a:r>
              <a:r>
                <a:rPr lang="it-IT" sz="1000" dirty="0" smtClean="0"/>
                <a:t>una determinata frequenza. </a:t>
              </a:r>
              <a:r>
                <a:rPr lang="it-IT" sz="1000" dirty="0"/>
                <a:t>Nel caso di dati mancanti, si </a:t>
              </a:r>
              <a:r>
                <a:rPr lang="it-IT" sz="1000" dirty="0" smtClean="0"/>
                <a:t>utilizza </a:t>
              </a:r>
              <a:r>
                <a:rPr lang="it-IT" sz="1000" dirty="0"/>
                <a:t>il valore dell’intervallo di tempo precedente. </a:t>
              </a:r>
            </a:p>
          </p:txBody>
        </p:sp>
      </p:grpSp>
      <p:sp>
        <p:nvSpPr>
          <p:cNvPr id="27" name="Freccia a destra con strisce 26"/>
          <p:cNvSpPr/>
          <p:nvPr/>
        </p:nvSpPr>
        <p:spPr>
          <a:xfrm rot="5400000">
            <a:off x="4348574" y="6381328"/>
            <a:ext cx="504056" cy="360040"/>
          </a:xfrm>
          <a:prstGeom prst="stripedRightArrow">
            <a:avLst>
              <a:gd name="adj1" fmla="val 50000"/>
              <a:gd name="adj2" fmla="val 46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2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5496" y="44624"/>
            <a:ext cx="2787595" cy="586580"/>
            <a:chOff x="35496" y="44624"/>
            <a:chExt cx="2787595" cy="586580"/>
          </a:xfrm>
        </p:grpSpPr>
        <p:sp>
          <p:nvSpPr>
            <p:cNvPr id="5" name="CasellaDiTesto 4"/>
            <p:cNvSpPr txBox="1"/>
            <p:nvPr/>
          </p:nvSpPr>
          <p:spPr>
            <a:xfrm>
              <a:off x="611560" y="107340"/>
              <a:ext cx="2211531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POLITECNICO  </a:t>
              </a:r>
            </a:p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DI MILANO</a:t>
              </a:r>
              <a:endParaRPr lang="it-IT" sz="9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611560" cy="586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reccia a destra con strisce 1"/>
          <p:cNvSpPr/>
          <p:nvPr/>
        </p:nvSpPr>
        <p:spPr>
          <a:xfrm rot="5400000">
            <a:off x="4319972" y="819310"/>
            <a:ext cx="504056" cy="360040"/>
          </a:xfrm>
          <a:prstGeom prst="stripedRightArrow">
            <a:avLst>
              <a:gd name="adj1" fmla="val 50000"/>
              <a:gd name="adj2" fmla="val 46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3527884" y="2708920"/>
            <a:ext cx="208823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CALPUFF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13" name="Freccia in giù 12"/>
          <p:cNvSpPr/>
          <p:nvPr/>
        </p:nvSpPr>
        <p:spPr>
          <a:xfrm>
            <a:off x="4391980" y="206084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4391980" y="3645024"/>
            <a:ext cx="360040" cy="1251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rminatore 14"/>
          <p:cNvSpPr/>
          <p:nvPr/>
        </p:nvSpPr>
        <p:spPr>
          <a:xfrm>
            <a:off x="3921796" y="5013176"/>
            <a:ext cx="1300407" cy="3600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CALPUFF.DAT</a:t>
            </a:r>
            <a:endParaRPr lang="it-IT" sz="1200" dirty="0"/>
          </a:p>
        </p:txBody>
      </p:sp>
      <p:sp>
        <p:nvSpPr>
          <p:cNvPr id="20" name="Terminatore 19"/>
          <p:cNvSpPr/>
          <p:nvPr/>
        </p:nvSpPr>
        <p:spPr>
          <a:xfrm>
            <a:off x="3955194" y="1340768"/>
            <a:ext cx="1300407" cy="57606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Una volta importato CALMET.DAT</a:t>
            </a:r>
            <a:endParaRPr lang="it-IT" sz="1200" dirty="0"/>
          </a:p>
        </p:txBody>
      </p:sp>
      <p:sp>
        <p:nvSpPr>
          <p:cNvPr id="25" name="Rettangolo 24"/>
          <p:cNvSpPr/>
          <p:nvPr/>
        </p:nvSpPr>
        <p:spPr>
          <a:xfrm>
            <a:off x="122897" y="980728"/>
            <a:ext cx="3296975" cy="17095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Per ogni </a:t>
            </a:r>
            <a:r>
              <a:rPr lang="it-IT" sz="1000" b="1" u="sng" dirty="0" smtClean="0"/>
              <a:t>sostanza</a:t>
            </a:r>
            <a:r>
              <a:rPr lang="it-IT" sz="1000" dirty="0" smtClean="0"/>
              <a:t> vengono inseriti i valori di diffusività, </a:t>
            </a:r>
            <a:r>
              <a:rPr lang="it-IT" sz="1000" dirty="0" err="1" smtClean="0"/>
              <a:t>alpha</a:t>
            </a:r>
            <a:r>
              <a:rPr lang="it-IT" sz="1000" dirty="0" smtClean="0"/>
              <a:t> star (parametro </a:t>
            </a:r>
            <a:r>
              <a:rPr lang="it-IT" sz="1000" dirty="0"/>
              <a:t>che misura l’aumento di solubilità dovuto alla dissociazione in fase acquosa della </a:t>
            </a:r>
            <a:r>
              <a:rPr lang="it-IT" sz="1000" dirty="0" smtClean="0"/>
              <a:t>sostanza), costante </a:t>
            </a:r>
            <a:r>
              <a:rPr lang="it-IT" sz="1000" dirty="0"/>
              <a:t>di </a:t>
            </a:r>
            <a:r>
              <a:rPr lang="it-IT" sz="1000" dirty="0" smtClean="0"/>
              <a:t>Henry (NB: la costante richiesta da </a:t>
            </a:r>
            <a:r>
              <a:rPr lang="it-IT" sz="1000" dirty="0" err="1" smtClean="0"/>
              <a:t>Calpuff</a:t>
            </a:r>
            <a:r>
              <a:rPr lang="it-IT" sz="1000" dirty="0" smtClean="0"/>
              <a:t> risulta essere adimensionale, quindi bisogna dividere la costante stessa per il prodotto tra la costante dei gas (R) e la temperatura in Kelvin). Molte volte, per ridurre una sovrastima delle concentrazioni di inquinante presenti nell’aria, si tendono a trascurare fenomeni come le trasformazioni chimiche deposizione secca o umica, gli effetti della precipitazioni, </a:t>
            </a:r>
            <a:r>
              <a:rPr lang="it-IT" sz="1000" dirty="0" err="1" smtClean="0"/>
              <a:t>ecc</a:t>
            </a:r>
            <a:r>
              <a:rPr lang="it-IT" sz="1000" dirty="0" smtClean="0"/>
              <a:t>…</a:t>
            </a:r>
            <a:endParaRPr lang="it-IT" sz="1000" dirty="0"/>
          </a:p>
        </p:txBody>
      </p:sp>
      <p:sp>
        <p:nvSpPr>
          <p:cNvPr id="31" name="Freccia curva 30"/>
          <p:cNvSpPr/>
          <p:nvPr/>
        </p:nvSpPr>
        <p:spPr>
          <a:xfrm flipV="1">
            <a:off x="1709096" y="2780928"/>
            <a:ext cx="1636161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Freccia curva 31"/>
          <p:cNvSpPr/>
          <p:nvPr/>
        </p:nvSpPr>
        <p:spPr>
          <a:xfrm>
            <a:off x="1709094" y="3194285"/>
            <a:ext cx="1636161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122897" y="3672380"/>
            <a:ext cx="3296975" cy="12687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Si inseriscono i dati relativi alla </a:t>
            </a:r>
            <a:r>
              <a:rPr lang="it-IT" sz="1000" b="1" u="sng" dirty="0" smtClean="0"/>
              <a:t>geometria del camino</a:t>
            </a:r>
            <a:r>
              <a:rPr lang="it-IT" sz="1000" u="sng" dirty="0" smtClean="0"/>
              <a:t> </a:t>
            </a:r>
            <a:r>
              <a:rPr lang="it-IT" sz="1000" dirty="0" smtClean="0"/>
              <a:t>e </a:t>
            </a:r>
            <a:r>
              <a:rPr lang="it-IT" sz="1000" b="1" u="sng" dirty="0" smtClean="0"/>
              <a:t>all’emissione</a:t>
            </a:r>
            <a:r>
              <a:rPr lang="it-IT" sz="1000" dirty="0" smtClean="0"/>
              <a:t>. I dati relativi sono: 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it-IT" sz="1000" dirty="0" smtClean="0"/>
              <a:t>Altezza del camino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it-IT" sz="1000" dirty="0" smtClean="0"/>
              <a:t>Diametro interno del camino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it-IT" sz="1000" dirty="0" smtClean="0"/>
              <a:t>Temperatura della corrente in uscita dal camino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it-IT" sz="1000" dirty="0" smtClean="0"/>
              <a:t>Portata della emissione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it-IT" sz="1000" dirty="0" smtClean="0"/>
              <a:t>Velocità di uscita della emissione</a:t>
            </a:r>
            <a:endParaRPr lang="it-IT" sz="1000" dirty="0"/>
          </a:p>
        </p:txBody>
      </p:sp>
      <p:sp>
        <p:nvSpPr>
          <p:cNvPr id="34" name="Rettangolo 33"/>
          <p:cNvSpPr/>
          <p:nvPr/>
        </p:nvSpPr>
        <p:spPr>
          <a:xfrm>
            <a:off x="5738163" y="3672380"/>
            <a:ext cx="3296975" cy="12687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I </a:t>
            </a:r>
            <a:r>
              <a:rPr lang="it-IT" sz="1000" b="1" u="sng" dirty="0"/>
              <a:t>recettor</a:t>
            </a:r>
            <a:r>
              <a:rPr lang="it-IT" sz="1000" b="1" dirty="0"/>
              <a:t>i </a:t>
            </a:r>
            <a:r>
              <a:rPr lang="it-IT" sz="1000" dirty="0"/>
              <a:t>individuano i punti nei quali sarà possibile analizzare l’andamento temporale delle concentrazioni. </a:t>
            </a:r>
            <a:r>
              <a:rPr lang="it-IT" sz="1000" dirty="0" smtClean="0"/>
              <a:t>Si può utilizzare </a:t>
            </a:r>
            <a:r>
              <a:rPr lang="it-IT" sz="1000" dirty="0"/>
              <a:t>una disposizione regolare dei recettori in corrispondenza dei nodi di una griglia con celle </a:t>
            </a:r>
            <a:r>
              <a:rPr lang="it-IT" sz="1000" dirty="0" smtClean="0"/>
              <a:t>e si può procedere, inoltre, con </a:t>
            </a:r>
            <a:r>
              <a:rPr lang="it-IT" sz="1000" dirty="0"/>
              <a:t>un infittimento dei dintorni </a:t>
            </a:r>
            <a:r>
              <a:rPr lang="it-IT" sz="1000" dirty="0" smtClean="0"/>
              <a:t>della sorgente. E’ usuale disporre i recettori ad altezza</a:t>
            </a:r>
            <a:r>
              <a:rPr lang="it-IT" sz="1000" dirty="0"/>
              <a:t> </a:t>
            </a:r>
            <a:r>
              <a:rPr lang="it-IT" sz="1000" dirty="0" smtClean="0"/>
              <a:t>d’uomo in modo da ottenere </a:t>
            </a:r>
            <a:r>
              <a:rPr lang="it-IT" sz="1000" dirty="0"/>
              <a:t>l’effettiva concentrazione con cui la popolazione entra in contatto. </a:t>
            </a:r>
          </a:p>
        </p:txBody>
      </p:sp>
      <p:sp>
        <p:nvSpPr>
          <p:cNvPr id="35" name="Freccia curva 34"/>
          <p:cNvSpPr/>
          <p:nvPr/>
        </p:nvSpPr>
        <p:spPr>
          <a:xfrm flipH="1" flipV="1">
            <a:off x="5796136" y="2780928"/>
            <a:ext cx="1636161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6" name="Freccia curva 35"/>
          <p:cNvSpPr/>
          <p:nvPr/>
        </p:nvSpPr>
        <p:spPr>
          <a:xfrm flipH="1">
            <a:off x="5796135" y="3194285"/>
            <a:ext cx="1636161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5724128" y="999330"/>
            <a:ext cx="3326937" cy="17095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Il </a:t>
            </a:r>
            <a:r>
              <a:rPr lang="it-IT" sz="1000" b="1" dirty="0"/>
              <a:t>b</a:t>
            </a:r>
            <a:r>
              <a:rPr lang="it-IT" sz="1000" b="1" u="sng" dirty="0"/>
              <a:t>uilding </a:t>
            </a:r>
            <a:r>
              <a:rPr lang="it-IT" sz="1000" b="1" u="sng" dirty="0" err="1"/>
              <a:t>downash</a:t>
            </a:r>
            <a:r>
              <a:rPr lang="it-IT" sz="1000" dirty="0"/>
              <a:t> è </a:t>
            </a:r>
            <a:r>
              <a:rPr lang="it-IT" sz="1000" dirty="0" smtClean="0"/>
              <a:t>l’effetto-disturbo causato </a:t>
            </a:r>
            <a:r>
              <a:rPr lang="it-IT" sz="1000" dirty="0"/>
              <a:t>da </a:t>
            </a:r>
            <a:r>
              <a:rPr lang="it-IT" sz="1000" dirty="0" smtClean="0"/>
              <a:t>edifici, considerati come ostacoli, </a:t>
            </a:r>
            <a:r>
              <a:rPr lang="it-IT" sz="1000" dirty="0"/>
              <a:t>sulla dispersione delle sostanze in aria. In generale un ostacolo crea delle turbolenze indotte dalla forza del vento che agisce su di </a:t>
            </a:r>
            <a:r>
              <a:rPr lang="it-IT" sz="1000" dirty="0" smtClean="0"/>
              <a:t>esso. </a:t>
            </a:r>
            <a:r>
              <a:rPr lang="it-IT" sz="1000" dirty="0"/>
              <a:t>La turbolenza </a:t>
            </a:r>
            <a:r>
              <a:rPr lang="it-IT" sz="1000" dirty="0" smtClean="0"/>
              <a:t>locale richiama </a:t>
            </a:r>
            <a:r>
              <a:rPr lang="it-IT" sz="1000" dirty="0"/>
              <a:t>il pennacchio verso il basso e di conseguenza sottovento all’ostacolo si ha un aumento </a:t>
            </a:r>
            <a:r>
              <a:rPr lang="it-IT" sz="1000" dirty="0" smtClean="0"/>
              <a:t>di concentrazione </a:t>
            </a:r>
            <a:r>
              <a:rPr lang="it-IT" sz="1000" dirty="0"/>
              <a:t>di inquinanti. Continuando ad allontanarsi, sempre in direzione </a:t>
            </a:r>
            <a:r>
              <a:rPr lang="it-IT" sz="1000" dirty="0" smtClean="0"/>
              <a:t>sottovento, le </a:t>
            </a:r>
            <a:r>
              <a:rPr lang="it-IT" sz="1000" dirty="0"/>
              <a:t>differenze </a:t>
            </a:r>
            <a:r>
              <a:rPr lang="it-IT" sz="1000" dirty="0" smtClean="0"/>
              <a:t>di concentrazione </a:t>
            </a:r>
            <a:r>
              <a:rPr lang="it-IT" sz="1000" dirty="0"/>
              <a:t>si attenuano e si può arrivare ad avere nel caso con ostacoli zone a concentrazione inferiore rispetto al caso senza </a:t>
            </a:r>
            <a:r>
              <a:rPr lang="it-IT" sz="1000" dirty="0" smtClean="0"/>
              <a:t>ostacoli.</a:t>
            </a:r>
            <a:endParaRPr lang="it-IT" sz="1000" dirty="0"/>
          </a:p>
        </p:txBody>
      </p:sp>
      <p:sp>
        <p:nvSpPr>
          <p:cNvPr id="38" name="Freccia in giù 37"/>
          <p:cNvSpPr/>
          <p:nvPr/>
        </p:nvSpPr>
        <p:spPr>
          <a:xfrm>
            <a:off x="4391980" y="551723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arrotondato 38"/>
          <p:cNvSpPr/>
          <p:nvPr/>
        </p:nvSpPr>
        <p:spPr>
          <a:xfrm>
            <a:off x="3527883" y="6093296"/>
            <a:ext cx="2088232" cy="5741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Calpost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41" name="Freccia a destra 40"/>
          <p:cNvSpPr/>
          <p:nvPr/>
        </p:nvSpPr>
        <p:spPr>
          <a:xfrm>
            <a:off x="5796135" y="6307913"/>
            <a:ext cx="720080" cy="144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6660232" y="6021288"/>
            <a:ext cx="2390833" cy="7520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Utile per analizzare l’output di </a:t>
            </a:r>
            <a:r>
              <a:rPr lang="it-IT" sz="1000" dirty="0" err="1" smtClean="0"/>
              <a:t>Calpuff</a:t>
            </a:r>
            <a:r>
              <a:rPr lang="it-IT" sz="1000" dirty="0"/>
              <a:t> </a:t>
            </a:r>
            <a:r>
              <a:rPr lang="it-IT" sz="1000" dirty="0" smtClean="0"/>
              <a:t>e ottenere delle informazioni sintetiche quali massimi di concentrazione, superamenti dei valori di soglia, </a:t>
            </a:r>
            <a:r>
              <a:rPr lang="it-IT" sz="1000" dirty="0" err="1" smtClean="0"/>
              <a:t>ecc</a:t>
            </a:r>
            <a:r>
              <a:rPr lang="it-IT" sz="1000" dirty="0" smtClean="0"/>
              <a:t>…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5706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5496" y="44624"/>
            <a:ext cx="2787595" cy="586580"/>
            <a:chOff x="35496" y="44624"/>
            <a:chExt cx="2787595" cy="586580"/>
          </a:xfrm>
        </p:grpSpPr>
        <p:sp>
          <p:nvSpPr>
            <p:cNvPr id="5" name="CasellaDiTesto 4"/>
            <p:cNvSpPr txBox="1"/>
            <p:nvPr/>
          </p:nvSpPr>
          <p:spPr>
            <a:xfrm>
              <a:off x="611560" y="107340"/>
              <a:ext cx="2211531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POLITECNICO  </a:t>
              </a:r>
            </a:p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DI MILANO</a:t>
              </a:r>
              <a:endParaRPr lang="it-IT" sz="9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611560" cy="586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ttangolo 10"/>
          <p:cNvSpPr/>
          <p:nvPr/>
        </p:nvSpPr>
        <p:spPr>
          <a:xfrm>
            <a:off x="2407497" y="548680"/>
            <a:ext cx="3894849" cy="86177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/>
            <a:r>
              <a:rPr lang="it-IT" sz="5000" b="1" dirty="0" smtClean="0">
                <a:solidFill>
                  <a:srgbClr val="6BB1C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Caso di studio</a:t>
            </a:r>
            <a:endParaRPr lang="it-IT" sz="5000" dirty="0">
              <a:solidFill>
                <a:prstClr val="black"/>
              </a:solidFill>
            </a:endParaRPr>
          </a:p>
        </p:txBody>
      </p:sp>
      <p:sp>
        <p:nvSpPr>
          <p:cNvPr id="8" name="Sottotitolo 4"/>
          <p:cNvSpPr txBox="1">
            <a:spLocks/>
          </p:cNvSpPr>
          <p:nvPr/>
        </p:nvSpPr>
        <p:spPr>
          <a:xfrm>
            <a:off x="1628673" y="1124744"/>
            <a:ext cx="5886654" cy="576064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rgbClr val="002060"/>
                </a:solidFill>
              </a:rPr>
              <a:t>I</a:t>
            </a:r>
            <a:r>
              <a:rPr lang="it-IT" sz="2400" b="1" dirty="0" smtClean="0">
                <a:solidFill>
                  <a:srgbClr val="002060"/>
                </a:solidFill>
              </a:rPr>
              <a:t>mpianto </a:t>
            </a:r>
            <a:r>
              <a:rPr lang="it-IT" sz="2400" b="1" dirty="0">
                <a:solidFill>
                  <a:srgbClr val="002060"/>
                </a:solidFill>
              </a:rPr>
              <a:t>dell’azienda </a:t>
            </a:r>
            <a:r>
              <a:rPr lang="it-IT" sz="2400" b="1" dirty="0" err="1">
                <a:solidFill>
                  <a:srgbClr val="002060"/>
                </a:solidFill>
              </a:rPr>
              <a:t>LyondellBasell</a:t>
            </a:r>
            <a:r>
              <a:rPr lang="it-IT" sz="2400" b="1" dirty="0">
                <a:solidFill>
                  <a:srgbClr val="002060"/>
                </a:solidFill>
              </a:rPr>
              <a:t> di Ferrar</a:t>
            </a:r>
            <a:r>
              <a:rPr lang="it-IT" dirty="0"/>
              <a:t>a </a:t>
            </a:r>
            <a:endParaRPr lang="it-IT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"/>
          <a:stretch/>
        </p:blipFill>
        <p:spPr bwMode="auto">
          <a:xfrm>
            <a:off x="360046" y="1628800"/>
            <a:ext cx="2671497" cy="197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 descr="Fig 1. Schermata principale del software Calpuff&#10;"/>
          <p:cNvSpPr txBox="1"/>
          <p:nvPr/>
        </p:nvSpPr>
        <p:spPr>
          <a:xfrm>
            <a:off x="360046" y="3573016"/>
            <a:ext cx="26714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Fig</a:t>
            </a:r>
            <a:r>
              <a:rPr lang="it-IT" sz="900" dirty="0" smtClean="0"/>
              <a:t> 1. Schermata principale del software </a:t>
            </a:r>
            <a:r>
              <a:rPr lang="it-IT" sz="900" dirty="0" err="1" smtClean="0"/>
              <a:t>Calpuff</a:t>
            </a:r>
            <a:endParaRPr lang="it-IT" sz="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33" y="1664862"/>
            <a:ext cx="1987935" cy="193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579598" y="3573016"/>
            <a:ext cx="200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Fig</a:t>
            </a:r>
            <a:r>
              <a:rPr lang="it-IT" sz="900" dirty="0" smtClean="0"/>
              <a:t> 2. Area da sottoporre alla simulazione</a:t>
            </a:r>
            <a:endParaRPr lang="it-IT" sz="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29" y="1628800"/>
            <a:ext cx="269263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064734" y="3563724"/>
            <a:ext cx="268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Fig</a:t>
            </a:r>
            <a:r>
              <a:rPr lang="it-IT" sz="900" dirty="0" smtClean="0"/>
              <a:t> 3. Schermata </a:t>
            </a:r>
            <a:r>
              <a:rPr lang="it-IT" sz="900" dirty="0" err="1" smtClean="0"/>
              <a:t>Calmet</a:t>
            </a:r>
            <a:r>
              <a:rPr lang="it-IT" sz="900" dirty="0" smtClean="0"/>
              <a:t>  per la definizione di dati metereologici e dati centralina</a:t>
            </a:r>
            <a:endParaRPr lang="it-IT" sz="9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36920" r="50467" b="32363"/>
          <a:stretch/>
        </p:blipFill>
        <p:spPr bwMode="auto">
          <a:xfrm>
            <a:off x="395536" y="4035442"/>
            <a:ext cx="2116847" cy="2489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07504" y="6523008"/>
            <a:ext cx="26714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Fig</a:t>
            </a:r>
            <a:r>
              <a:rPr lang="it-IT" sz="900" dirty="0" smtClean="0"/>
              <a:t> 4. Porzione dell’impianto considerata</a:t>
            </a:r>
            <a:endParaRPr lang="it-IT" sz="9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32500" r="47215" b="39002"/>
          <a:stretch/>
        </p:blipFill>
        <p:spPr bwMode="auto">
          <a:xfrm>
            <a:off x="2914243" y="4014841"/>
            <a:ext cx="2953901" cy="2508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2901664" y="6525344"/>
            <a:ext cx="2966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Fig</a:t>
            </a:r>
            <a:r>
              <a:rPr lang="it-IT" sz="900" dirty="0" smtClean="0"/>
              <a:t> 5. Ricettori utilizzati per la simulazione</a:t>
            </a:r>
            <a:endParaRPr lang="it-IT" sz="9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29" y="4341241"/>
            <a:ext cx="2840086" cy="1878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5992632" y="6219545"/>
            <a:ext cx="296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 smtClean="0"/>
              <a:t>Fig</a:t>
            </a:r>
            <a:r>
              <a:rPr lang="it-IT" sz="900" dirty="0" smtClean="0"/>
              <a:t> 6. Effetto building </a:t>
            </a:r>
            <a:r>
              <a:rPr lang="it-IT" sz="900" dirty="0" err="1" smtClean="0"/>
              <a:t>downash</a:t>
            </a:r>
            <a:r>
              <a:rPr lang="it-IT" sz="900" dirty="0" smtClean="0"/>
              <a:t> e relativi edifici considerati come ostacoli dal software </a:t>
            </a:r>
            <a:endParaRPr lang="it-IT" sz="900" dirty="0"/>
          </a:p>
        </p:txBody>
      </p:sp>
      <p:sp>
        <p:nvSpPr>
          <p:cNvPr id="3" name="Ovale 2"/>
          <p:cNvSpPr/>
          <p:nvPr/>
        </p:nvSpPr>
        <p:spPr>
          <a:xfrm>
            <a:off x="6732240" y="4653136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948264" y="5013176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7092280" y="4653136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8172400" y="515719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4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5496" y="44624"/>
            <a:ext cx="2787595" cy="586580"/>
            <a:chOff x="35496" y="44624"/>
            <a:chExt cx="2787595" cy="586580"/>
          </a:xfrm>
        </p:grpSpPr>
        <p:sp>
          <p:nvSpPr>
            <p:cNvPr id="5" name="CasellaDiTesto 4"/>
            <p:cNvSpPr txBox="1"/>
            <p:nvPr/>
          </p:nvSpPr>
          <p:spPr>
            <a:xfrm>
              <a:off x="611560" y="107340"/>
              <a:ext cx="2211531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POLITECNICO  </a:t>
              </a:r>
            </a:p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DI MILANO</a:t>
              </a:r>
              <a:endParaRPr lang="it-IT" sz="9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611560" cy="586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75520"/>
            <a:ext cx="3992432" cy="35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7504" y="5407086"/>
            <a:ext cx="39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smtClean="0"/>
              <a:t>Fig. 7. Confronto tra concentrazioni di </a:t>
            </a:r>
            <a:r>
              <a:rPr lang="it-IT" sz="800" dirty="0" err="1" smtClean="0"/>
              <a:t>cloroetano</a:t>
            </a:r>
            <a:r>
              <a:rPr lang="it-IT" sz="800" dirty="0" smtClean="0"/>
              <a:t> senza ostacoli (figura in alto) e concentrazioni di </a:t>
            </a:r>
            <a:r>
              <a:rPr lang="it-IT" sz="800" dirty="0" err="1" smtClean="0"/>
              <a:t>cloroetano</a:t>
            </a:r>
            <a:r>
              <a:rPr lang="it-IT" sz="800" dirty="0" smtClean="0"/>
              <a:t> con ostacoli (figura in basso)  </a:t>
            </a:r>
            <a:endParaRPr lang="it-IT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21" y="1906790"/>
            <a:ext cx="4728140" cy="351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355976" y="5415607"/>
            <a:ext cx="4728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smtClean="0"/>
              <a:t>Fig. 8. Andamento delle concentrazioni relative percentuali. </a:t>
            </a:r>
            <a:r>
              <a:rPr lang="it-IT" sz="800" dirty="0"/>
              <a:t>Il colore verde significa che la </a:t>
            </a:r>
            <a:r>
              <a:rPr lang="it-IT" sz="800" dirty="0" smtClean="0"/>
              <a:t>concentrazione, nel </a:t>
            </a:r>
            <a:r>
              <a:rPr lang="it-IT" sz="800" dirty="0"/>
              <a:t>caso siano considerati gli </a:t>
            </a:r>
            <a:r>
              <a:rPr lang="it-IT" sz="800" dirty="0" smtClean="0"/>
              <a:t>ostacoli, </a:t>
            </a:r>
            <a:r>
              <a:rPr lang="it-IT" sz="800" dirty="0"/>
              <a:t>è inferiore rispetto a se essi non fossero </a:t>
            </a:r>
            <a:r>
              <a:rPr lang="it-IT" sz="800" dirty="0" smtClean="0"/>
              <a:t>considerati; </a:t>
            </a:r>
            <a:r>
              <a:rPr lang="it-IT" sz="800" dirty="0"/>
              <a:t>al contrario il colore arancione indica una maggiore concentrazione causata dalla presenza degli ostacoli. </a:t>
            </a:r>
            <a:r>
              <a:rPr lang="it-IT" sz="800" dirty="0" smtClean="0"/>
              <a:t> In basso a destra è possibile notare un ingrandimento intorno all’impianto come dimostrazione </a:t>
            </a:r>
            <a:r>
              <a:rPr lang="it-IT" sz="800" dirty="0"/>
              <a:t>che le differenze si trovano proprio sottovento gli ostacoli oggetto di simulazione.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407497" y="548680"/>
            <a:ext cx="3894849" cy="86177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/>
            <a:r>
              <a:rPr lang="it-IT" sz="5000" b="1" dirty="0" smtClean="0">
                <a:solidFill>
                  <a:srgbClr val="6BB1C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Caso di studio</a:t>
            </a:r>
            <a:endParaRPr lang="it-IT" sz="5000" dirty="0">
              <a:solidFill>
                <a:prstClr val="black"/>
              </a:solidFill>
            </a:endParaRPr>
          </a:p>
        </p:txBody>
      </p:sp>
      <p:sp>
        <p:nvSpPr>
          <p:cNvPr id="11" name="Sottotitolo 4"/>
          <p:cNvSpPr txBox="1">
            <a:spLocks/>
          </p:cNvSpPr>
          <p:nvPr/>
        </p:nvSpPr>
        <p:spPr>
          <a:xfrm>
            <a:off x="1628673" y="1124744"/>
            <a:ext cx="5886654" cy="576064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rgbClr val="002060"/>
                </a:solidFill>
              </a:rPr>
              <a:t>I</a:t>
            </a:r>
            <a:r>
              <a:rPr lang="it-IT" sz="2400" b="1" dirty="0" smtClean="0">
                <a:solidFill>
                  <a:srgbClr val="002060"/>
                </a:solidFill>
              </a:rPr>
              <a:t>mpianto </a:t>
            </a:r>
            <a:r>
              <a:rPr lang="it-IT" sz="2400" b="1" dirty="0">
                <a:solidFill>
                  <a:srgbClr val="002060"/>
                </a:solidFill>
              </a:rPr>
              <a:t>dell’azienda </a:t>
            </a:r>
            <a:r>
              <a:rPr lang="it-IT" sz="2400" b="1" dirty="0" err="1">
                <a:solidFill>
                  <a:srgbClr val="002060"/>
                </a:solidFill>
              </a:rPr>
              <a:t>LyondellBasell</a:t>
            </a:r>
            <a:r>
              <a:rPr lang="it-IT" sz="2400" b="1" dirty="0">
                <a:solidFill>
                  <a:srgbClr val="002060"/>
                </a:solidFill>
              </a:rPr>
              <a:t> di Ferrar</a:t>
            </a:r>
            <a:r>
              <a:rPr lang="it-IT" dirty="0"/>
              <a:t>a </a:t>
            </a:r>
            <a:endParaRPr lang="it-IT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37" y="4077072"/>
            <a:ext cx="1440160" cy="1253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1520" y="651663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Bibliografia: Tesi di Laurea «</a:t>
            </a:r>
            <a:r>
              <a:rPr lang="it-IT" sz="800" i="1" dirty="0" smtClean="0"/>
              <a:t>Utilizzo del modello </a:t>
            </a:r>
            <a:r>
              <a:rPr lang="it-IT" sz="800" i="1" dirty="0" err="1" smtClean="0"/>
              <a:t>Calpuff</a:t>
            </a:r>
            <a:r>
              <a:rPr lang="it-IT" sz="800" i="1" dirty="0" smtClean="0"/>
              <a:t> per la valutazione della qualità dell’aria da emissioni di un impianto di processo</a:t>
            </a:r>
            <a:r>
              <a:rPr lang="it-IT" sz="800" dirty="0" smtClean="0"/>
              <a:t>», Elena Negri</a:t>
            </a:r>
          </a:p>
          <a:p>
            <a:r>
              <a:rPr lang="it-IT" sz="800" dirty="0" smtClean="0"/>
              <a:t>Sitografia</a:t>
            </a:r>
            <a:r>
              <a:rPr lang="it-IT" sz="800" dirty="0"/>
              <a:t>:  </a:t>
            </a:r>
            <a:r>
              <a:rPr lang="it-IT" sz="800" dirty="0" smtClean="0"/>
              <a:t>www.src.com</a:t>
            </a:r>
          </a:p>
          <a:p>
            <a:pPr marL="171450" indent="-171450">
              <a:buFont typeface="Arial" charset="0"/>
              <a:buChar char="•"/>
            </a:pPr>
            <a:endParaRPr lang="it-IT" sz="800" dirty="0"/>
          </a:p>
          <a:p>
            <a:r>
              <a:rPr lang="it-IT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6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95236" y="548680"/>
            <a:ext cx="23535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5000" b="1" dirty="0" smtClean="0">
                <a:solidFill>
                  <a:srgbClr val="6BB1C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Giudizio</a:t>
            </a:r>
            <a:endParaRPr lang="it-IT" sz="5000" dirty="0">
              <a:solidFill>
                <a:prstClr val="black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5496" y="44624"/>
            <a:ext cx="2787595" cy="586580"/>
            <a:chOff x="35496" y="44624"/>
            <a:chExt cx="2787595" cy="586580"/>
          </a:xfrm>
        </p:grpSpPr>
        <p:sp>
          <p:nvSpPr>
            <p:cNvPr id="6" name="CasellaDiTesto 5"/>
            <p:cNvSpPr txBox="1"/>
            <p:nvPr/>
          </p:nvSpPr>
          <p:spPr>
            <a:xfrm>
              <a:off x="611560" y="107340"/>
              <a:ext cx="2211531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POLITECNICO  </a:t>
              </a:r>
            </a:p>
            <a:p>
              <a:r>
                <a:rPr lang="it-IT" sz="900" i="1" dirty="0" smtClean="0">
                  <a:solidFill>
                    <a:schemeClr val="accent4">
                      <a:lumMod val="50000"/>
                    </a:schemeClr>
                  </a:solidFill>
                </a:rPr>
                <a:t>DI MILANO</a:t>
              </a:r>
              <a:endParaRPr lang="it-IT" sz="9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4624"/>
              <a:ext cx="611560" cy="586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413773" y="1556792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programma, in generale, risulta essere un po’ complicato ma sicuramente è uno tra i software più accurati. Inoltre, grazie a degli ultimissimi aggiornamenti, è possibile visualizzare le concentrazioni non solo in 2D ma anche in 3D, come riporta la figura sottostante.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algn="just"/>
            <a:r>
              <a:rPr lang="it-IT" dirty="0" smtClean="0"/>
              <a:t>Altri importanti risultati sono consultabili sul sito dell’ARPAV (</a:t>
            </a:r>
            <a:r>
              <a:rPr lang="it-IT" i="1" dirty="0" smtClean="0"/>
              <a:t>Agenzia Regionale per la Prevenzione e Protezione Ambientale del Veneto</a:t>
            </a:r>
            <a:r>
              <a:rPr lang="it-IT" dirty="0"/>
              <a:t>): </a:t>
            </a:r>
            <a:r>
              <a:rPr lang="it-IT" u="sng" dirty="0" smtClean="0"/>
              <a:t>www.arpa.veneto.it/temi-ambientali/aria/qualita-dellaria/approfondimenti/modello-calpuff</a:t>
            </a:r>
            <a:endParaRPr lang="it-IT" u="sng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84" y="2819901"/>
            <a:ext cx="4335035" cy="2687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78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1538</TotalTime>
  <Words>1369</Words>
  <Application>Microsoft Office PowerPoint</Application>
  <PresentationFormat>Presentazione su schermo (4:3)</PresentationFormat>
  <Paragraphs>112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Constantia</vt:lpstr>
      <vt:lpstr>Calibri</vt:lpstr>
      <vt:lpstr>Wingdings</vt:lpstr>
      <vt:lpstr>Wingdings 2</vt:lpstr>
      <vt:lpstr>Equinozio</vt:lpstr>
      <vt:lpstr>CALPUFF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Kry</dc:creator>
  <cp:lastModifiedBy>Giorgio Guariso</cp:lastModifiedBy>
  <cp:revision>68</cp:revision>
  <dcterms:created xsi:type="dcterms:W3CDTF">2015-07-16T10:15:25Z</dcterms:created>
  <dcterms:modified xsi:type="dcterms:W3CDTF">2015-07-29T10:32:37Z</dcterms:modified>
</cp:coreProperties>
</file>