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33" autoAdjust="0"/>
  </p:normalViewPr>
  <p:slideViewPr>
    <p:cSldViewPr>
      <p:cViewPr>
        <p:scale>
          <a:sx n="70" d="100"/>
          <a:sy n="70" d="100"/>
        </p:scale>
        <p:origin x="-98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F687D28-2970-4385-86E5-04EBC9D28822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472CC2-523C-407E-A0C0-AB27A92DFB80}" type="datetimeFigureOut">
              <a:rPr lang="it-IT" smtClean="0"/>
              <a:t>29/09/2015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can.gc.ca/forests/climate-change/carbon-accounting/131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55976" y="0"/>
            <a:ext cx="4788024" cy="6858000"/>
          </a:xfrm>
          <a:solidFill>
            <a:schemeClr val="bg1"/>
          </a:solidFill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9" t="12932" r="28376" b="9567"/>
          <a:stretch/>
        </p:blipFill>
        <p:spPr bwMode="auto">
          <a:xfrm>
            <a:off x="0" y="0"/>
            <a:ext cx="70111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355976" y="1124744"/>
            <a:ext cx="23762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788024" y="836712"/>
            <a:ext cx="23762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004048" y="5661248"/>
            <a:ext cx="23762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404664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64088" y="404664"/>
            <a:ext cx="367240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smtClean="0"/>
              <a:t>Carbon Budget Model of the Canadian Forest Sector</a:t>
            </a:r>
          </a:p>
          <a:p>
            <a:pPr algn="r"/>
            <a:endParaRPr lang="it-IT" sz="2800" b="1" dirty="0" smtClean="0"/>
          </a:p>
          <a:p>
            <a:pPr algn="r"/>
            <a:endParaRPr lang="it-IT" sz="2800" b="1" dirty="0"/>
          </a:p>
          <a:p>
            <a:pPr algn="ctr"/>
            <a:r>
              <a:rPr lang="it-IT" sz="2000" b="1" dirty="0" smtClean="0"/>
              <a:t>   Realizzato da Stefano </a:t>
            </a:r>
            <a:r>
              <a:rPr lang="it-IT" sz="2000" b="1" dirty="0" err="1" smtClean="0"/>
              <a:t>Guffanti</a:t>
            </a:r>
            <a:endParaRPr lang="it-IT" sz="2000" b="1" dirty="0" smtClean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 smtClean="0"/>
              <a:t>         Modellistica e Simulazione</a:t>
            </a:r>
          </a:p>
          <a:p>
            <a:pPr algn="ctr"/>
            <a:r>
              <a:rPr lang="it-IT" sz="2000" b="1" dirty="0" smtClean="0"/>
              <a:t>          A.A. 2014-15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4979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Hardware e Software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Processore 1.2-Ghz; </a:t>
            </a:r>
          </a:p>
          <a:p>
            <a:r>
              <a:rPr lang="en-US" dirty="0"/>
              <a:t>M</a:t>
            </a:r>
            <a:r>
              <a:rPr lang="en-US" dirty="0" smtClean="0"/>
              <a:t>onitor con </a:t>
            </a:r>
            <a:r>
              <a:rPr lang="en-US" dirty="0" err="1" smtClean="0"/>
              <a:t>risoluzione</a:t>
            </a:r>
            <a:r>
              <a:rPr lang="en-US" dirty="0" smtClean="0"/>
              <a:t> 1024 </a:t>
            </a:r>
            <a:r>
              <a:rPr lang="en-US" dirty="0"/>
              <a:t>X </a:t>
            </a:r>
            <a:r>
              <a:rPr lang="en-US" dirty="0" smtClean="0"/>
              <a:t>768; </a:t>
            </a:r>
          </a:p>
          <a:p>
            <a:r>
              <a:rPr lang="en-US" dirty="0" smtClean="0"/>
              <a:t>512 megabytes RAM </a:t>
            </a:r>
            <a:r>
              <a:rPr lang="en-US" dirty="0" err="1" smtClean="0"/>
              <a:t>minimi</a:t>
            </a:r>
            <a:r>
              <a:rPr lang="en-US" dirty="0" smtClean="0"/>
              <a:t>; </a:t>
            </a:r>
          </a:p>
          <a:p>
            <a:r>
              <a:rPr lang="it-IT" dirty="0" smtClean="0"/>
              <a:t>Windows 2000, </a:t>
            </a:r>
            <a:r>
              <a:rPr lang="it-IT" dirty="0"/>
              <a:t>Windows </a:t>
            </a:r>
            <a:r>
              <a:rPr lang="it-IT" dirty="0" smtClean="0"/>
              <a:t>XP, </a:t>
            </a:r>
            <a:r>
              <a:rPr lang="it-IT" dirty="0"/>
              <a:t>Windows </a:t>
            </a:r>
            <a:r>
              <a:rPr lang="it-IT" dirty="0" smtClean="0"/>
              <a:t>Vista</a:t>
            </a:r>
            <a:r>
              <a:rPr lang="en-US" dirty="0" smtClean="0"/>
              <a:t>, </a:t>
            </a:r>
            <a:r>
              <a:rPr lang="en-US" dirty="0"/>
              <a:t>or Windows </a:t>
            </a:r>
            <a:r>
              <a:rPr lang="en-US" dirty="0" smtClean="0"/>
              <a:t>7</a:t>
            </a:r>
            <a:endParaRPr lang="en-US" dirty="0"/>
          </a:p>
          <a:p>
            <a:r>
              <a:rPr lang="en-US" dirty="0" smtClean="0"/>
              <a:t>1 gigabyte hard ware </a:t>
            </a:r>
            <a:r>
              <a:rPr lang="en-US" dirty="0" err="1" smtClean="0"/>
              <a:t>minimo</a:t>
            </a:r>
            <a:r>
              <a:rPr lang="en-US" dirty="0" smtClean="0"/>
              <a:t> </a:t>
            </a:r>
            <a:r>
              <a:rPr lang="en-US" dirty="0" err="1" smtClean="0"/>
              <a:t>disponibile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Microsoft Data Access Components (MDAC) </a:t>
            </a:r>
            <a:r>
              <a:rPr lang="en-US" dirty="0" smtClean="0"/>
              <a:t>2.6 o </a:t>
            </a:r>
            <a:r>
              <a:rPr lang="en-US" dirty="0" err="1" smtClean="0"/>
              <a:t>superiore</a:t>
            </a:r>
            <a:r>
              <a:rPr lang="en-US" dirty="0" smtClean="0"/>
              <a:t>;</a:t>
            </a:r>
          </a:p>
          <a:p>
            <a:r>
              <a:rPr lang="en-US" dirty="0" smtClean="0"/>
              <a:t>Microsoft </a:t>
            </a:r>
            <a:r>
              <a:rPr lang="en-US" dirty="0"/>
              <a:t>.NET Framework </a:t>
            </a:r>
            <a:r>
              <a:rPr lang="en-US" dirty="0" smtClean="0"/>
              <a:t>2.0 o </a:t>
            </a:r>
            <a:r>
              <a:rPr lang="en-US" dirty="0" err="1" smtClean="0"/>
              <a:t>superiore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isplay </a:t>
            </a:r>
            <a:r>
              <a:rPr lang="en-US" dirty="0"/>
              <a:t>DPI setting, </a:t>
            </a:r>
            <a:r>
              <a:rPr lang="en-US" dirty="0" err="1" smtClean="0"/>
              <a:t>impostato</a:t>
            </a:r>
            <a:r>
              <a:rPr lang="en-US" dirty="0" smtClean="0"/>
              <a:t> a “Normal </a:t>
            </a:r>
            <a:r>
              <a:rPr lang="en-US" dirty="0"/>
              <a:t>size (96DPI)”;</a:t>
            </a:r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2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Ente Autore e </a:t>
            </a:r>
            <a:r>
              <a:rPr lang="it-IT" dirty="0"/>
              <a:t>S</a:t>
            </a:r>
            <a:r>
              <a:rPr lang="it-IT" dirty="0" smtClean="0"/>
              <a:t>ito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dirty="0" smtClean="0"/>
              <a:t>Il ‘Carbon Budget Model  of the Canadian </a:t>
            </a:r>
            <a:r>
              <a:rPr lang="it-IT" dirty="0" err="1" smtClean="0"/>
              <a:t>Forest</a:t>
            </a:r>
            <a:r>
              <a:rPr lang="it-IT" dirty="0" smtClean="0"/>
              <a:t> Sector’ (CBM-CFS3)</a:t>
            </a:r>
            <a:r>
              <a:rPr lang="it-IT" dirty="0"/>
              <a:t> </a:t>
            </a:r>
            <a:r>
              <a:rPr lang="it-IT" dirty="0" smtClean="0"/>
              <a:t>è stato rilasciato nel 2002  dal settore forestale canadese in collaborazione con il  ‘Canadian Model </a:t>
            </a:r>
            <a:r>
              <a:rPr lang="it-IT" dirty="0" err="1" smtClean="0"/>
              <a:t>Forest</a:t>
            </a:r>
            <a:r>
              <a:rPr lang="it-IT" dirty="0" smtClean="0"/>
              <a:t> Network’.</a:t>
            </a:r>
            <a:endParaRPr lang="it-IT" dirty="0"/>
          </a:p>
          <a:p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Il modello e le informazioni a riguardo sono disponibili all’ </a:t>
            </a:r>
            <a:r>
              <a:rPr lang="it-IT" dirty="0"/>
              <a:t>indirizzo:  </a:t>
            </a:r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www.nrcan.gc.ca/</a:t>
            </a:r>
            <a:r>
              <a:rPr lang="it-IT" dirty="0" err="1" smtClean="0">
                <a:hlinkClick r:id="rId2"/>
              </a:rPr>
              <a:t>forests</a:t>
            </a:r>
            <a:r>
              <a:rPr lang="it-IT" dirty="0" smtClean="0">
                <a:hlinkClick r:id="rId2"/>
              </a:rPr>
              <a:t>/</a:t>
            </a:r>
            <a:r>
              <a:rPr lang="it-IT" dirty="0" err="1" smtClean="0">
                <a:hlinkClick r:id="rId2"/>
              </a:rPr>
              <a:t>climate-change</a:t>
            </a:r>
            <a:r>
              <a:rPr lang="it-IT" dirty="0" smtClean="0">
                <a:hlinkClick r:id="rId2"/>
              </a:rPr>
              <a:t>/carbon-</a:t>
            </a:r>
            <a:r>
              <a:rPr lang="it-IT" dirty="0" err="1" smtClean="0">
                <a:hlinkClick r:id="rId2"/>
              </a:rPr>
              <a:t>accounting</a:t>
            </a:r>
            <a:r>
              <a:rPr lang="it-IT" dirty="0" smtClean="0">
                <a:hlinkClick r:id="rId2"/>
              </a:rPr>
              <a:t>/13107</a:t>
            </a:r>
            <a:r>
              <a:rPr lang="it-IT" dirty="0" smtClean="0"/>
              <a:t>. </a:t>
            </a:r>
            <a:endParaRPr lang="it-IT" dirty="0"/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Il download del modello è disponibile gratuitamente registrandosi al sito </a:t>
            </a:r>
            <a:r>
              <a:rPr lang="it-IT" dirty="0"/>
              <a:t>del ‘ </a:t>
            </a:r>
            <a:r>
              <a:rPr lang="it-IT" dirty="0" err="1"/>
              <a:t>Canada’s</a:t>
            </a:r>
            <a:r>
              <a:rPr lang="it-IT" dirty="0"/>
              <a:t> Natural </a:t>
            </a:r>
            <a:r>
              <a:rPr lang="it-IT" dirty="0" err="1"/>
              <a:t>Forest</a:t>
            </a:r>
            <a:r>
              <a:rPr lang="it-IT" dirty="0"/>
              <a:t> Information System (NFIS</a:t>
            </a:r>
            <a:r>
              <a:rPr lang="it-IT" dirty="0" smtClean="0"/>
              <a:t>)’.</a:t>
            </a:r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102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Scopo e Finalità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dirty="0" smtClean="0"/>
              <a:t>Il CBM-CFS3 è stato sviluppato con lo scopo di quantificare e monitorare le riserve di carbonio presenti in una foresta.</a:t>
            </a:r>
          </a:p>
          <a:p>
            <a:pPr marL="114300" indent="0">
              <a:buNone/>
            </a:pPr>
            <a:r>
              <a:rPr lang="it-IT" dirty="0" smtClean="0"/>
              <a:t>Risulta essere uno strumento particolarmente utile all’industria forestale per soddisfare i requisiti di una gestione sostenibile delle foreste.</a:t>
            </a:r>
            <a:endParaRPr lang="it-IT" dirty="0"/>
          </a:p>
          <a:p>
            <a:pPr marL="114300" indent="0">
              <a:buNone/>
            </a:pPr>
            <a:r>
              <a:rPr lang="it-IT" dirty="0" smtClean="0"/>
              <a:t>Viene utilizzato per:</a:t>
            </a:r>
          </a:p>
          <a:p>
            <a:r>
              <a:rPr lang="it-IT" dirty="0"/>
              <a:t> </a:t>
            </a:r>
            <a:r>
              <a:rPr lang="it-IT" dirty="0" smtClean="0"/>
              <a:t>Valutare le variazioni delle </a:t>
            </a:r>
            <a:r>
              <a:rPr lang="it-IT" dirty="0"/>
              <a:t>quantità di </a:t>
            </a:r>
            <a:r>
              <a:rPr lang="it-IT" dirty="0" smtClean="0"/>
              <a:t>carbonio, avvenute in passato, </a:t>
            </a:r>
            <a:r>
              <a:rPr lang="it-IT" dirty="0"/>
              <a:t>utilizzando  </a:t>
            </a:r>
            <a:r>
              <a:rPr lang="it-IT" dirty="0" smtClean="0"/>
              <a:t>le informazioni relative alle </a:t>
            </a:r>
            <a:r>
              <a:rPr lang="it-IT" dirty="0"/>
              <a:t>azioni di gestione </a:t>
            </a:r>
            <a:r>
              <a:rPr lang="it-IT" dirty="0" smtClean="0"/>
              <a:t>delle foreste e agli eventi naturali accaduti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Confrontare diversi scenari di gestione delle foreste al fine di valutare gli effetti sul carbonio.</a:t>
            </a: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73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pPr algn="ctr"/>
            <a:r>
              <a:rPr lang="it-IT" dirty="0" smtClean="0"/>
              <a:t>Input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79512" y="1412776"/>
            <a:ext cx="7825680" cy="4800600"/>
          </a:xfrm>
        </p:spPr>
        <p:txBody>
          <a:bodyPr/>
          <a:lstStyle/>
          <a:p>
            <a:pPr marL="114300" indent="0">
              <a:buNone/>
            </a:pPr>
            <a:r>
              <a:rPr lang="it-IT" sz="2400" dirty="0" smtClean="0"/>
              <a:t>Il modello richiede l’inserimento di dettagliate informazioni relative alle caratteristiche della foresta e ai disturbi naturali e antropogenici avvenuti.</a:t>
            </a:r>
          </a:p>
          <a:p>
            <a:pPr marL="114300" indent="0">
              <a:buNone/>
            </a:pPr>
            <a:r>
              <a:rPr lang="it-IT" sz="2400" dirty="0" smtClean="0"/>
              <a:t>In particolare sono necessari dati relativi a: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§"/>
            </a:pPr>
            <a:endParaRPr lang="it-IT" dirty="0" smtClean="0"/>
          </a:p>
          <a:p>
            <a:r>
              <a:rPr lang="it-IT" dirty="0" smtClean="0"/>
              <a:t>Area ecologica e amministrativa</a:t>
            </a:r>
            <a:endParaRPr lang="it-IT" dirty="0"/>
          </a:p>
          <a:p>
            <a:pPr marL="114300" indent="0">
              <a:buNone/>
            </a:pPr>
            <a:r>
              <a:rPr lang="it-IT" dirty="0" smtClean="0"/>
              <a:t>  </a:t>
            </a:r>
          </a:p>
          <a:p>
            <a:r>
              <a:rPr lang="it-IT" dirty="0" smtClean="0"/>
              <a:t>Specie di alberi presenti</a:t>
            </a:r>
          </a:p>
          <a:p>
            <a:endParaRPr lang="it-IT" dirty="0" smtClean="0"/>
          </a:p>
          <a:p>
            <a:r>
              <a:rPr lang="it-IT" dirty="0" smtClean="0"/>
              <a:t>Tipologie di suolo</a:t>
            </a:r>
          </a:p>
          <a:p>
            <a:endParaRPr lang="it-IT" dirty="0" smtClean="0"/>
          </a:p>
        </p:txBody>
      </p:sp>
      <p:pic>
        <p:nvPicPr>
          <p:cNvPr id="4" name="Picture 1"/>
          <p:cNvPicPr/>
          <p:nvPr/>
        </p:nvPicPr>
        <p:blipFill rotWithShape="1">
          <a:blip r:embed="rId2"/>
          <a:srcRect l="27157" t="16099" r="27235" b="16098"/>
          <a:stretch/>
        </p:blipFill>
        <p:spPr bwMode="auto">
          <a:xfrm>
            <a:off x="4499992" y="3227396"/>
            <a:ext cx="3816424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843808" y="5661248"/>
            <a:ext cx="1800200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4370365" y="3789040"/>
            <a:ext cx="1497779" cy="21602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3419872" y="4739564"/>
            <a:ext cx="1224136" cy="10801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pPr algn="ctr"/>
            <a:r>
              <a:rPr lang="it-IT" dirty="0" smtClean="0"/>
              <a:t>Input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352" y="1916832"/>
            <a:ext cx="4451648" cy="2088232"/>
          </a:xfrm>
        </p:spPr>
        <p:txBody>
          <a:bodyPr/>
          <a:lstStyle/>
          <a:p>
            <a:r>
              <a:rPr lang="it-IT" dirty="0" smtClean="0"/>
              <a:t>Perturbazioni naturali  e antropogeniche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7156" t="24459" r="27235" b="24767"/>
          <a:stretch/>
        </p:blipFill>
        <p:spPr bwMode="auto">
          <a:xfrm>
            <a:off x="4739218" y="1484784"/>
            <a:ext cx="3577198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3563888" y="2420888"/>
            <a:ext cx="1008112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/>
          <p:nvPr/>
        </p:nvPicPr>
        <p:blipFill rotWithShape="1">
          <a:blip r:embed="rId3"/>
          <a:srcRect l="22978" t="4644" r="32457" b="1857"/>
          <a:stretch/>
        </p:blipFill>
        <p:spPr bwMode="auto">
          <a:xfrm>
            <a:off x="539552" y="3212976"/>
            <a:ext cx="3240360" cy="349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nettore 2 11"/>
          <p:cNvCxnSpPr/>
          <p:nvPr/>
        </p:nvCxnSpPr>
        <p:spPr>
          <a:xfrm flipH="1">
            <a:off x="3923928" y="5517232"/>
            <a:ext cx="504056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contenuto 2"/>
          <p:cNvSpPr txBox="1">
            <a:spLocks/>
          </p:cNvSpPr>
          <p:nvPr/>
        </p:nvSpPr>
        <p:spPr>
          <a:xfrm>
            <a:off x="4382794" y="5129808"/>
            <a:ext cx="3887112" cy="168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Curve di crescita e di rendimento del raccolto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99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/>
          <a:lstStyle/>
          <a:p>
            <a:pPr algn="ctr"/>
            <a:r>
              <a:rPr lang="it-IT" dirty="0" smtClean="0"/>
              <a:t>Input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352" y="1600200"/>
            <a:ext cx="3803576" cy="4800600"/>
          </a:xfrm>
        </p:spPr>
        <p:txBody>
          <a:bodyPr/>
          <a:lstStyle/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Parametri ecologici relativi alla regione studiata. </a:t>
            </a:r>
          </a:p>
          <a:p>
            <a:endParaRPr lang="it-IT" sz="1800" dirty="0"/>
          </a:p>
          <a:p>
            <a:pPr marL="114300" indent="0">
              <a:buNone/>
            </a:pPr>
            <a:endParaRPr lang="it-IT" sz="1800" dirty="0" smtClean="0"/>
          </a:p>
          <a:p>
            <a:pPr marL="114300" indent="0">
              <a:buNone/>
            </a:pPr>
            <a:r>
              <a:rPr lang="it-IT" sz="1800" dirty="0" smtClean="0"/>
              <a:t> </a:t>
            </a:r>
            <a:endParaRPr lang="it-IT" sz="18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3275856" y="3356992"/>
            <a:ext cx="504056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/>
          <p:nvPr/>
        </p:nvPicPr>
        <p:blipFill rotWithShape="1">
          <a:blip r:embed="rId2"/>
          <a:srcRect l="28425" t="19558" r="29767" b="11439"/>
          <a:stretch/>
        </p:blipFill>
        <p:spPr bwMode="auto">
          <a:xfrm>
            <a:off x="3995936" y="2168860"/>
            <a:ext cx="4143226" cy="378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67544" y="393305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programma fornisce di </a:t>
            </a:r>
            <a:r>
              <a:rPr lang="it-IT" dirty="0" smtClean="0"/>
              <a:t>default una </a:t>
            </a:r>
            <a:r>
              <a:rPr lang="it-IT" dirty="0"/>
              <a:t>serie di parametri specifici per il territorio canadese.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43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7620000" cy="1143000"/>
          </a:xfrm>
        </p:spPr>
        <p:txBody>
          <a:bodyPr/>
          <a:lstStyle/>
          <a:p>
            <a:pPr algn="ctr"/>
            <a:r>
              <a:rPr lang="it-IT" dirty="0" smtClean="0"/>
              <a:t>Caso di 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82453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it-IT" sz="3100" dirty="0" smtClean="0"/>
              <a:t>Progetto di imboschimento di una regione</a:t>
            </a:r>
          </a:p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dirty="0" smtClean="0"/>
              <a:t>Si decide di simulare l’ imboschimento di un territorio precedentemente destinato all’agricoltura.</a:t>
            </a:r>
          </a:p>
          <a:p>
            <a:pPr marL="114300" indent="0">
              <a:buNone/>
            </a:pPr>
            <a:r>
              <a:rPr lang="it-IT" dirty="0" smtClean="0"/>
              <a:t>La simulazione, avente una durata di 150 anni, prevede un imboschimento, a partire dall’anno zero, con una specie </a:t>
            </a:r>
            <a:r>
              <a:rPr lang="it-IT" dirty="0"/>
              <a:t>a rapido </a:t>
            </a:r>
            <a:r>
              <a:rPr lang="it-IT" dirty="0" smtClean="0"/>
              <a:t>accrescimento (</a:t>
            </a:r>
            <a:r>
              <a:rPr lang="it-IT" dirty="0" err="1" smtClean="0"/>
              <a:t>red</a:t>
            </a:r>
            <a:r>
              <a:rPr lang="it-IT" dirty="0" smtClean="0"/>
              <a:t> pine).</a:t>
            </a:r>
          </a:p>
          <a:p>
            <a:pPr marL="114300" indent="0">
              <a:buNone/>
            </a:pPr>
            <a:r>
              <a:rPr lang="it-IT" dirty="0" smtClean="0"/>
              <a:t>Al centesimo anno della simulazione viene effettuato un  disboscamento mediante taglio raso seguito da debbiatura («</a:t>
            </a:r>
            <a:r>
              <a:rPr lang="it-IT" dirty="0" err="1" smtClean="0"/>
              <a:t>clearcut</a:t>
            </a:r>
            <a:r>
              <a:rPr lang="it-IT" dirty="0" smtClean="0"/>
              <a:t> </a:t>
            </a:r>
            <a:r>
              <a:rPr lang="it-IT" dirty="0" err="1" smtClean="0"/>
              <a:t>harvesting</a:t>
            </a:r>
            <a:r>
              <a:rPr lang="it-IT" dirty="0" smtClean="0"/>
              <a:t> </a:t>
            </a:r>
            <a:r>
              <a:rPr lang="it-IT" dirty="0"/>
              <a:t>with </a:t>
            </a:r>
            <a:r>
              <a:rPr lang="it-IT" dirty="0" err="1"/>
              <a:t>slash</a:t>
            </a:r>
            <a:r>
              <a:rPr lang="it-IT" dirty="0"/>
              <a:t> </a:t>
            </a:r>
            <a:r>
              <a:rPr lang="it-IT" dirty="0" err="1" smtClean="0"/>
              <a:t>burning</a:t>
            </a:r>
            <a:r>
              <a:rPr lang="it-IT" dirty="0" smtClean="0"/>
              <a:t>»).</a:t>
            </a:r>
          </a:p>
          <a:p>
            <a:pPr marL="114300" indent="0">
              <a:buNone/>
            </a:pPr>
            <a:r>
              <a:rPr lang="it-IT" dirty="0" smtClean="0"/>
              <a:t>L’obiettivo della simulazione è valutare la variazione di carbonio totale presente nella biomassa degli alberi e nella materia organica morta (DOM). </a:t>
            </a:r>
          </a:p>
          <a:p>
            <a:pPr marL="11430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041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620000" cy="1143000"/>
          </a:xfrm>
        </p:spPr>
        <p:txBody>
          <a:bodyPr/>
          <a:lstStyle/>
          <a:p>
            <a:pPr algn="ctr"/>
            <a:r>
              <a:rPr lang="it-IT" dirty="0" smtClean="0"/>
              <a:t>Risultati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913584"/>
            <a:ext cx="7620000" cy="2944416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it-IT" dirty="0" smtClean="0"/>
          </a:p>
          <a:p>
            <a:pPr marL="114300" indent="0">
              <a:buNone/>
            </a:pPr>
            <a:r>
              <a:rPr lang="it-IT" sz="2600" dirty="0" smtClean="0"/>
              <a:t>Inizialmente soltanto la materia organica morta (DOM) contiene carbonio in quanto il terreno è privo di alberi. A seguito dell’imboschimento il carbonio contenuto nella biomassa degli alberi comincia ad aumentare. </a:t>
            </a:r>
          </a:p>
          <a:p>
            <a:pPr marL="114300" indent="0">
              <a:buNone/>
            </a:pPr>
            <a:r>
              <a:rPr lang="it-IT" sz="2600" dirty="0" smtClean="0"/>
              <a:t>Al centesimo anno della simulazione in seguito al disboscamento si nota un’ immediata riduzione della biomassa complessiva ma un aumento della DOM a terra; </a:t>
            </a:r>
            <a:r>
              <a:rPr lang="it-IT" sz="2600" dirty="0"/>
              <a:t>l</a:t>
            </a:r>
            <a:r>
              <a:rPr lang="it-IT" sz="2600" dirty="0" smtClean="0"/>
              <a:t>a DOM subirà poi una lenta diminuzione a causa della decomposizione, iniziando nuovamente ad aumentare soltanto quando la lettiera, prodotta dagli alberi, supererà la decomposizione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Picture 6"/>
          <p:cNvPicPr/>
          <p:nvPr/>
        </p:nvPicPr>
        <p:blipFill rotWithShape="1">
          <a:blip r:embed="rId2"/>
          <a:srcRect l="18847" t="9141" r="1563" b="31025"/>
          <a:stretch/>
        </p:blipFill>
        <p:spPr bwMode="auto">
          <a:xfrm>
            <a:off x="1259632" y="1052736"/>
            <a:ext cx="6120680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46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620000" cy="1143000"/>
          </a:xfrm>
        </p:spPr>
        <p:txBody>
          <a:bodyPr/>
          <a:lstStyle/>
          <a:p>
            <a:pPr algn="ctr"/>
            <a:r>
              <a:rPr lang="it-IT" dirty="0" smtClean="0"/>
              <a:t>Giudizio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92696"/>
            <a:ext cx="762000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it-IT" dirty="0" smtClean="0"/>
          </a:p>
          <a:p>
            <a:r>
              <a:rPr lang="it-IT" dirty="0"/>
              <a:t>L’utilizzo di questo modello, consentendo ai gestori forestali di prendere consapevolezza degli effetti provocati dall’ azione di gestione delle foreste sulla variazione delle riserve di carbonio, potrebbe potenzialmente contribuire </a:t>
            </a:r>
            <a:r>
              <a:rPr lang="it-IT" dirty="0" smtClean="0"/>
              <a:t>ad </a:t>
            </a:r>
            <a:r>
              <a:rPr lang="it-IT" dirty="0"/>
              <a:t>una riduzione delle emissioni </a:t>
            </a:r>
            <a:r>
              <a:rPr lang="it-IT" dirty="0" smtClean="0"/>
              <a:t>dei </a:t>
            </a:r>
            <a:r>
              <a:rPr lang="it-IT" dirty="0"/>
              <a:t>gas serra</a:t>
            </a:r>
            <a:r>
              <a:rPr lang="it-IT" dirty="0" smtClean="0"/>
              <a:t>.</a:t>
            </a:r>
            <a:endParaRPr lang="it-IT" dirty="0"/>
          </a:p>
          <a:p>
            <a:pPr marL="114300" indent="0">
              <a:buNone/>
            </a:pPr>
            <a:endParaRPr lang="it-IT" dirty="0"/>
          </a:p>
          <a:p>
            <a:r>
              <a:rPr lang="it-IT" dirty="0" smtClean="0"/>
              <a:t>Il CBM è un modello completo studiato e implementato per le foreste canadesi ma che può essere utilizzato anche per altri paesi modificandone i parametri.</a:t>
            </a:r>
          </a:p>
          <a:p>
            <a:endParaRPr lang="it-IT" dirty="0"/>
          </a:p>
          <a:p>
            <a:r>
              <a:rPr lang="it-IT" dirty="0" smtClean="0"/>
              <a:t>Il programma presenta una guida ben dettagliata che permette, a qualunque tipo di utente, di scoprirne appieno le funzionalità.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33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769</TotalTime>
  <Words>610</Words>
  <Application>Microsoft Office PowerPoint</Application>
  <PresentationFormat>Presentazione su schermo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Adiacente</vt:lpstr>
      <vt:lpstr>Presentazione standard di PowerPoint</vt:lpstr>
      <vt:lpstr>Ente Autore e Sito</vt:lpstr>
      <vt:lpstr>Scopo e Finalità</vt:lpstr>
      <vt:lpstr>Input</vt:lpstr>
      <vt:lpstr>Input</vt:lpstr>
      <vt:lpstr>Input</vt:lpstr>
      <vt:lpstr>Caso di studio</vt:lpstr>
      <vt:lpstr>Risultati</vt:lpstr>
      <vt:lpstr>Giudizio</vt:lpstr>
      <vt:lpstr>Hardware e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Jacqueline Errington - Cosmedi S.r.l.</dc:creator>
  <cp:lastModifiedBy>Giorgio Guariso</cp:lastModifiedBy>
  <cp:revision>59</cp:revision>
  <dcterms:created xsi:type="dcterms:W3CDTF">2015-09-26T09:19:18Z</dcterms:created>
  <dcterms:modified xsi:type="dcterms:W3CDTF">2015-09-29T12:14:50Z</dcterms:modified>
</cp:coreProperties>
</file>