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3" r:id="rId4"/>
    <p:sldId id="264" r:id="rId5"/>
    <p:sldId id="265" r:id="rId6"/>
    <p:sldId id="260" r:id="rId7"/>
    <p:sldId id="262" r:id="rId8"/>
    <p:sldId id="259" r:id="rId9"/>
    <p:sldId id="266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C0C0C0"/>
    <a:srgbClr val="C5C5C5"/>
    <a:srgbClr val="BEBEBE"/>
    <a:srgbClr val="B0B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8" autoAdjust="0"/>
    <p:restoredTop sz="94660"/>
  </p:normalViewPr>
  <p:slideViewPr>
    <p:cSldViewPr>
      <p:cViewPr>
        <p:scale>
          <a:sx n="70" d="100"/>
          <a:sy n="70" d="100"/>
        </p:scale>
        <p:origin x="-102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30/01/2017</a:t>
            </a:fld>
            <a:endParaRPr lang="it-I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30/01/2017</a:t>
            </a:fld>
            <a:endParaRPr lang="it-IT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30/01/2017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30/01/2017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30/01/2017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30/01/2017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services.efi.int/casfor/downloads/co2fix3_1_description.pdf" TargetMode="External"/><Relationship Id="rId2" Type="http://schemas.openxmlformats.org/officeDocument/2006/relationships/hyperlink" Target="http://dataservices.efi.int/casfor/downloads/co2fix3_1_manu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fi.int/porta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ataservices.efi.int/casfor/models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010400" y="224128"/>
            <a:ext cx="1981200" cy="18288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Corso di </a:t>
            </a:r>
          </a:p>
          <a:p>
            <a:pPr algn="ctr"/>
            <a:r>
              <a:rPr lang="it-IT" i="1" dirty="0" smtClean="0"/>
              <a:t>Modellistica</a:t>
            </a:r>
          </a:p>
          <a:p>
            <a:pPr algn="ctr"/>
            <a:r>
              <a:rPr lang="it-IT" i="1" dirty="0" smtClean="0"/>
              <a:t>e</a:t>
            </a:r>
          </a:p>
          <a:p>
            <a:pPr algn="ctr"/>
            <a:r>
              <a:rPr lang="it-IT" i="1" dirty="0" smtClean="0"/>
              <a:t>Simulazione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CO2fIX</a:t>
            </a:r>
            <a:br>
              <a:rPr lang="it-IT" dirty="0" smtClean="0"/>
            </a:br>
            <a:r>
              <a:rPr lang="it-IT" sz="2800" cap="none" dirty="0" smtClean="0"/>
              <a:t>Quantificare il bilancio del carbonio negli ecosistemi forestali</a:t>
            </a:r>
            <a:endParaRPr lang="it-IT" sz="3600" cap="none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33" y="3975084"/>
            <a:ext cx="6711165" cy="273102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33" y="116633"/>
            <a:ext cx="6711734" cy="1944215"/>
          </a:xfrm>
          <a:prstGeom prst="rect">
            <a:avLst/>
          </a:prstGeom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7039216" y="4426194"/>
            <a:ext cx="1981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 smtClean="0"/>
              <a:t>Francesco</a:t>
            </a:r>
          </a:p>
          <a:p>
            <a:pPr algn="ctr"/>
            <a:r>
              <a:rPr lang="it-IT" dirty="0" err="1" smtClean="0"/>
              <a:t>Semeria</a:t>
            </a:r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 err="1" smtClean="0"/>
              <a:t>Matr</a:t>
            </a:r>
            <a:r>
              <a:rPr lang="it-IT" dirty="0" smtClean="0"/>
              <a:t>.</a:t>
            </a:r>
            <a:endParaRPr lang="it-IT" dirty="0"/>
          </a:p>
          <a:p>
            <a:pPr algn="ctr"/>
            <a:r>
              <a:rPr lang="it-IT" dirty="0" smtClean="0"/>
              <a:t>806895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952032" y="3702124"/>
            <a:ext cx="2123728" cy="272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967952" y="2060848"/>
            <a:ext cx="2123728" cy="216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328" y="2276872"/>
            <a:ext cx="2069136" cy="156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it-IT" dirty="0" smtClean="0">
                <a:solidFill>
                  <a:schemeClr val="tx1"/>
                </a:solidFill>
              </a:rPr>
              <a:t>Manuale di CO2Fix (disponibile solo V3.1):</a:t>
            </a:r>
          </a:p>
          <a:p>
            <a:pPr marL="45720" indent="0">
              <a:buNone/>
            </a:pPr>
            <a:r>
              <a:rPr lang="it-IT" dirty="0" smtClean="0">
                <a:solidFill>
                  <a:schemeClr val="tx1"/>
                </a:solidFill>
                <a:hlinkClick r:id="rId2"/>
              </a:rPr>
              <a:t>http://dataservices.efi.int/casfor/downloads/co2fix3_1_manual.pdf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M.J. </a:t>
            </a:r>
            <a:r>
              <a:rPr lang="en-US" i="1" dirty="0" err="1" smtClean="0">
                <a:solidFill>
                  <a:schemeClr val="tx1"/>
                </a:solidFill>
              </a:rPr>
              <a:t>Schelhaas</a:t>
            </a:r>
            <a:r>
              <a:rPr lang="en-US" i="1" dirty="0" smtClean="0">
                <a:solidFill>
                  <a:schemeClr val="tx1"/>
                </a:solidFill>
              </a:rPr>
              <a:t> – “CO2FIX </a:t>
            </a:r>
            <a:r>
              <a:rPr lang="en-US" i="1" dirty="0">
                <a:solidFill>
                  <a:schemeClr val="tx1"/>
                </a:solidFill>
              </a:rPr>
              <a:t>V 3.1 - A modelling framework for quantifying carbon sequestration in forest </a:t>
            </a:r>
            <a:r>
              <a:rPr lang="en-US" i="1" dirty="0" smtClean="0">
                <a:solidFill>
                  <a:schemeClr val="tx1"/>
                </a:solidFill>
              </a:rPr>
              <a:t>ecosystems”, 2004</a:t>
            </a:r>
            <a:r>
              <a:rPr lang="it-IT" i="1" dirty="0" smtClean="0">
                <a:solidFill>
                  <a:schemeClr val="tx1"/>
                </a:solidFill>
              </a:rPr>
              <a:t>:</a:t>
            </a: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it-IT" dirty="0" smtClean="0">
                <a:solidFill>
                  <a:schemeClr val="tx1"/>
                </a:solidFill>
                <a:hlinkClick r:id="rId3"/>
              </a:rPr>
              <a:t>dataservices.efi.int/casfor/downloads/co2fix3_1_description.pdf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Portale </a:t>
            </a:r>
            <a:r>
              <a:rPr lang="it-IT" dirty="0" err="1" smtClean="0">
                <a:solidFill>
                  <a:schemeClr val="tx1"/>
                </a:solidFill>
              </a:rPr>
              <a:t>European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Forest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Institute</a:t>
            </a:r>
            <a:r>
              <a:rPr lang="it-IT" dirty="0" smtClean="0">
                <a:solidFill>
                  <a:schemeClr val="tx1"/>
                </a:solidFill>
              </a:rPr>
              <a:t>:</a:t>
            </a: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  <a:hlinkClick r:id="rId4"/>
              </a:rPr>
              <a:t>http://www.efi.int/portal</a:t>
            </a:r>
            <a:r>
              <a:rPr lang="it-IT" dirty="0" smtClean="0">
                <a:solidFill>
                  <a:schemeClr val="tx1"/>
                </a:solidFill>
                <a:hlinkClick r:id="rId4"/>
              </a:rPr>
              <a:t>/</a:t>
            </a:r>
            <a:endParaRPr lang="it-IT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Bibliografia e </a:t>
            </a:r>
            <a:r>
              <a:rPr lang="it-IT" dirty="0" err="1" smtClean="0"/>
              <a:t>sitografia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41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34105" y="1719070"/>
            <a:ext cx="4032447" cy="4972613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CO2FIX</a:t>
            </a:r>
            <a:r>
              <a:rPr lang="en-US" dirty="0" smtClean="0">
                <a:solidFill>
                  <a:schemeClr val="tx1"/>
                </a:solidFill>
              </a:rPr>
              <a:t> è un </a:t>
            </a:r>
            <a:r>
              <a:rPr lang="en-US" dirty="0" err="1" smtClean="0">
                <a:solidFill>
                  <a:schemeClr val="tx1"/>
                </a:solidFill>
              </a:rPr>
              <a:t>modello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permette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simulare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bilancio</a:t>
            </a:r>
            <a:r>
              <a:rPr lang="en-US" b="1" dirty="0" smtClean="0">
                <a:solidFill>
                  <a:schemeClr val="tx1"/>
                </a:solidFill>
              </a:rPr>
              <a:t> di </a:t>
            </a:r>
            <a:r>
              <a:rPr lang="en-US" b="1" dirty="0" err="1" smtClean="0">
                <a:solidFill>
                  <a:schemeClr val="tx1"/>
                </a:solidFill>
              </a:rPr>
              <a:t>carbonio</a:t>
            </a:r>
            <a:r>
              <a:rPr lang="en-US" dirty="0" smtClean="0">
                <a:solidFill>
                  <a:schemeClr val="tx1"/>
                </a:solidFill>
              </a:rPr>
              <a:t> di un </a:t>
            </a:r>
            <a:r>
              <a:rPr lang="en-US" dirty="0" err="1" smtClean="0">
                <a:solidFill>
                  <a:schemeClr val="tx1"/>
                </a:solidFill>
              </a:rPr>
              <a:t>ecosistema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forestale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lungo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periodo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marL="4572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La </a:t>
            </a:r>
            <a:r>
              <a:rPr lang="en-US" dirty="0" err="1" smtClean="0">
                <a:solidFill>
                  <a:schemeClr val="tx1"/>
                </a:solidFill>
              </a:rPr>
              <a:t>simulazione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avviene</a:t>
            </a:r>
            <a:r>
              <a:rPr lang="en-US" dirty="0" smtClean="0">
                <a:solidFill>
                  <a:schemeClr val="tx1"/>
                </a:solidFill>
              </a:rPr>
              <a:t> con </a:t>
            </a:r>
            <a:r>
              <a:rPr lang="en-US" b="1" dirty="0" err="1" smtClean="0">
                <a:solidFill>
                  <a:schemeClr val="tx1"/>
                </a:solidFill>
              </a:rPr>
              <a:t>passo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annuale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 </a:t>
            </a:r>
            <a:r>
              <a:rPr lang="en-US" dirty="0" err="1" smtClean="0">
                <a:solidFill>
                  <a:schemeClr val="tx1"/>
                </a:solidFill>
              </a:rPr>
              <a:t>segnala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gli</a:t>
            </a:r>
            <a:r>
              <a:rPr lang="en-US" dirty="0" smtClean="0">
                <a:solidFill>
                  <a:schemeClr val="tx1"/>
                </a:solidFill>
              </a:rPr>
              <a:t> stock di </a:t>
            </a:r>
            <a:r>
              <a:rPr lang="en-US" dirty="0" err="1" smtClean="0">
                <a:solidFill>
                  <a:schemeClr val="tx1"/>
                </a:solidFill>
              </a:rPr>
              <a:t>carbonio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nelle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varie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componenti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ambientali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flussi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esse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it-IT" dirty="0" smtClean="0">
                <a:solidFill>
                  <a:schemeClr val="tx1"/>
                </a:solidFill>
              </a:rPr>
              <a:t>All’interno del modello sono descritte </a:t>
            </a:r>
            <a:r>
              <a:rPr lang="it-IT" b="1" dirty="0" smtClean="0">
                <a:solidFill>
                  <a:schemeClr val="tx1"/>
                </a:solidFill>
              </a:rPr>
              <a:t>6 componenti ambientali </a:t>
            </a:r>
            <a:r>
              <a:rPr lang="it-IT" dirty="0" smtClean="0">
                <a:solidFill>
                  <a:schemeClr val="tx1"/>
                </a:solidFill>
              </a:rPr>
              <a:t>attraverso 6 diversi moduli:</a:t>
            </a:r>
            <a:r>
              <a:rPr lang="it-IT" dirty="0">
                <a:solidFill>
                  <a:schemeClr val="tx1"/>
                </a:solidFill>
              </a:rPr>
              <a:t> </a:t>
            </a:r>
            <a:endParaRPr lang="it-IT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it-IT" dirty="0" smtClean="0">
                <a:solidFill>
                  <a:schemeClr val="tx1"/>
                </a:solidFill>
              </a:rPr>
              <a:t>biomassa, suolo, prodotti, bioenergia, finanziario e di accreditamento del carbonio.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modello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674" y="1628800"/>
            <a:ext cx="4555674" cy="506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5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80999" y="1719071"/>
            <a:ext cx="8439473" cy="305078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b="1" dirty="0" smtClean="0">
                <a:solidFill>
                  <a:schemeClr val="tx1"/>
                </a:solidFill>
              </a:rPr>
              <a:t>Parametri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tx1"/>
                </a:solidFill>
              </a:rPr>
              <a:t>Generali:</a:t>
            </a:r>
            <a:r>
              <a:rPr lang="it-IT" dirty="0" smtClean="0">
                <a:solidFill>
                  <a:schemeClr val="tx1"/>
                </a:solidFill>
              </a:rPr>
              <a:t> è la prima tabella da aprire per impostare una nuova simulazione. Si aggiungono gli </a:t>
            </a:r>
            <a:r>
              <a:rPr lang="it-IT" b="1" dirty="0" smtClean="0">
                <a:solidFill>
                  <a:schemeClr val="tx1"/>
                </a:solidFill>
              </a:rPr>
              <a:t>scenari</a:t>
            </a:r>
            <a:r>
              <a:rPr lang="it-IT" dirty="0" smtClean="0">
                <a:solidFill>
                  <a:schemeClr val="tx1"/>
                </a:solidFill>
              </a:rPr>
              <a:t> che si desiderano valutare, le </a:t>
            </a:r>
            <a:r>
              <a:rPr lang="it-IT" dirty="0">
                <a:solidFill>
                  <a:schemeClr val="tx1"/>
                </a:solidFill>
              </a:rPr>
              <a:t>varie </a:t>
            </a:r>
            <a:r>
              <a:rPr lang="it-IT" b="1" dirty="0">
                <a:solidFill>
                  <a:schemeClr val="tx1"/>
                </a:solidFill>
              </a:rPr>
              <a:t>coorti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(gruppi </a:t>
            </a:r>
            <a:r>
              <a:rPr lang="it-IT" dirty="0">
                <a:solidFill>
                  <a:schemeClr val="tx1"/>
                </a:solidFill>
              </a:rPr>
              <a:t>di </a:t>
            </a:r>
            <a:r>
              <a:rPr lang="it-IT" dirty="0" smtClean="0">
                <a:solidFill>
                  <a:schemeClr val="tx1"/>
                </a:solidFill>
              </a:rPr>
              <a:t>alberi che </a:t>
            </a:r>
            <a:r>
              <a:rPr lang="it-IT" dirty="0">
                <a:solidFill>
                  <a:schemeClr val="tx1"/>
                </a:solidFill>
              </a:rPr>
              <a:t>presentano le stesse caratteristiche di </a:t>
            </a:r>
            <a:r>
              <a:rPr lang="it-IT" dirty="0" smtClean="0">
                <a:solidFill>
                  <a:schemeClr val="tx1"/>
                </a:solidFill>
              </a:rPr>
              <a:t>accrescimento) presenti nell’ecosistema su cui si vuole utilizzare il modello, la lunghezza della simulazione e la massima densità di biomassa. È possibile scegliere diverse opzioni riguardanti </a:t>
            </a:r>
            <a:r>
              <a:rPr lang="it-IT" b="1" dirty="0" smtClean="0">
                <a:solidFill>
                  <a:schemeClr val="tx1"/>
                </a:solidFill>
              </a:rPr>
              <a:t>competizione</a:t>
            </a:r>
            <a:r>
              <a:rPr lang="it-IT" dirty="0" smtClean="0">
                <a:solidFill>
                  <a:schemeClr val="tx1"/>
                </a:solidFill>
              </a:rPr>
              <a:t>, </a:t>
            </a:r>
            <a:r>
              <a:rPr lang="it-IT" b="1" dirty="0" smtClean="0">
                <a:solidFill>
                  <a:schemeClr val="tx1"/>
                </a:solidFill>
              </a:rPr>
              <a:t>crescita</a:t>
            </a:r>
            <a:r>
              <a:rPr lang="it-IT" dirty="0" smtClean="0">
                <a:solidFill>
                  <a:schemeClr val="tx1"/>
                </a:solidFill>
              </a:rPr>
              <a:t>, </a:t>
            </a:r>
            <a:r>
              <a:rPr lang="it-IT" b="1" dirty="0" smtClean="0">
                <a:solidFill>
                  <a:schemeClr val="tx1"/>
                </a:solidFill>
              </a:rPr>
              <a:t>extra-mortalità</a:t>
            </a:r>
            <a:r>
              <a:rPr lang="it-IT" dirty="0" smtClean="0">
                <a:solidFill>
                  <a:schemeClr val="tx1"/>
                </a:solidFill>
              </a:rPr>
              <a:t> dovuta a gestione forestale.</a:t>
            </a:r>
            <a:endParaRPr lang="it-IT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it-IT" dirty="0" smtClean="0">
              <a:solidFill>
                <a:schemeClr val="tx1"/>
              </a:solidFill>
            </a:endParaRPr>
          </a:p>
          <a:p>
            <a:pPr algn="just"/>
            <a:r>
              <a:rPr lang="it-IT" b="1" dirty="0" smtClean="0">
                <a:solidFill>
                  <a:schemeClr val="tx1"/>
                </a:solidFill>
              </a:rPr>
              <a:t>Modulo Biomassa:</a:t>
            </a:r>
            <a:r>
              <a:rPr lang="it-IT" dirty="0" smtClean="0">
                <a:solidFill>
                  <a:schemeClr val="tx1"/>
                </a:solidFill>
              </a:rPr>
              <a:t> è divisa al suo interno in biomassa relativa a </a:t>
            </a:r>
            <a:r>
              <a:rPr lang="it-IT" b="1" dirty="0" smtClean="0">
                <a:solidFill>
                  <a:schemeClr val="tx1"/>
                </a:solidFill>
              </a:rPr>
              <a:t>fusto</a:t>
            </a:r>
            <a:r>
              <a:rPr lang="it-IT" dirty="0" smtClean="0">
                <a:solidFill>
                  <a:schemeClr val="tx1"/>
                </a:solidFill>
              </a:rPr>
              <a:t>, </a:t>
            </a:r>
            <a:r>
              <a:rPr lang="it-IT" b="1" dirty="0" smtClean="0">
                <a:solidFill>
                  <a:schemeClr val="tx1"/>
                </a:solidFill>
              </a:rPr>
              <a:t>foglie</a:t>
            </a:r>
            <a:r>
              <a:rPr lang="it-IT" dirty="0" smtClean="0">
                <a:solidFill>
                  <a:schemeClr val="tx1"/>
                </a:solidFill>
              </a:rPr>
              <a:t>, </a:t>
            </a:r>
            <a:r>
              <a:rPr lang="it-IT" b="1" dirty="0" smtClean="0">
                <a:solidFill>
                  <a:schemeClr val="tx1"/>
                </a:solidFill>
              </a:rPr>
              <a:t>rami</a:t>
            </a:r>
            <a:r>
              <a:rPr lang="it-IT" dirty="0" smtClean="0">
                <a:solidFill>
                  <a:schemeClr val="tx1"/>
                </a:solidFill>
              </a:rPr>
              <a:t> e </a:t>
            </a:r>
            <a:r>
              <a:rPr lang="it-IT" b="1" dirty="0" smtClean="0">
                <a:solidFill>
                  <a:schemeClr val="tx1"/>
                </a:solidFill>
              </a:rPr>
              <a:t>radici</a:t>
            </a:r>
            <a:r>
              <a:rPr lang="it-IT" dirty="0" smtClean="0">
                <a:solidFill>
                  <a:schemeClr val="tx1"/>
                </a:solidFill>
              </a:rPr>
              <a:t>. Per ognuna bisogna inserire il </a:t>
            </a:r>
            <a:r>
              <a:rPr lang="it-IT" b="1" dirty="0" smtClean="0">
                <a:solidFill>
                  <a:schemeClr val="tx1"/>
                </a:solidFill>
              </a:rPr>
              <a:t>tasso di crescita annuale</a:t>
            </a:r>
            <a:r>
              <a:rPr lang="it-IT" dirty="0" smtClean="0">
                <a:solidFill>
                  <a:schemeClr val="tx1"/>
                </a:solidFill>
              </a:rPr>
              <a:t> (CAI) in funzione dell’età della coorte o, se questa dovesse essere sconosciuta, della percentuale di biomassa presente rispetto alla massima possibile. Anche i tassi di </a:t>
            </a:r>
            <a:r>
              <a:rPr lang="it-IT" b="1" dirty="0" smtClean="0">
                <a:solidFill>
                  <a:schemeClr val="tx1"/>
                </a:solidFill>
              </a:rPr>
              <a:t>mortalità</a:t>
            </a:r>
            <a:r>
              <a:rPr lang="it-IT" dirty="0" smtClean="0">
                <a:solidFill>
                  <a:schemeClr val="tx1"/>
                </a:solidFill>
              </a:rPr>
              <a:t>, </a:t>
            </a:r>
            <a:r>
              <a:rPr lang="it-IT" b="1" dirty="0" smtClean="0">
                <a:solidFill>
                  <a:schemeClr val="tx1"/>
                </a:solidFill>
              </a:rPr>
              <a:t>competizione</a:t>
            </a:r>
            <a:r>
              <a:rPr lang="it-IT" dirty="0" smtClean="0">
                <a:solidFill>
                  <a:schemeClr val="tx1"/>
                </a:solidFill>
              </a:rPr>
              <a:t> tra coorti ed </a:t>
            </a:r>
            <a:r>
              <a:rPr lang="it-IT" b="1" dirty="0" smtClean="0">
                <a:solidFill>
                  <a:schemeClr val="tx1"/>
                </a:solidFill>
              </a:rPr>
              <a:t>extra-mortalità</a:t>
            </a:r>
            <a:r>
              <a:rPr lang="it-IT" dirty="0" smtClean="0">
                <a:solidFill>
                  <a:schemeClr val="tx1"/>
                </a:solidFill>
              </a:rPr>
              <a:t> vanno inseriti. L’ultima sezione è relativa alla </a:t>
            </a:r>
            <a:r>
              <a:rPr lang="it-IT" b="1" dirty="0" smtClean="0">
                <a:solidFill>
                  <a:schemeClr val="tx1"/>
                </a:solidFill>
              </a:rPr>
              <a:t>gestione forestale</a:t>
            </a:r>
            <a:r>
              <a:rPr lang="it-IT" dirty="0" smtClean="0">
                <a:solidFill>
                  <a:schemeClr val="tx1"/>
                </a:solidFill>
              </a:rPr>
              <a:t>: per ogni scenario e per ogni coorte è possibile inserire i vari interventi nei vari anni di simulazione, ognuno con una propria </a:t>
            </a:r>
            <a:r>
              <a:rPr lang="it-IT" b="1" dirty="0" smtClean="0">
                <a:solidFill>
                  <a:schemeClr val="tx1"/>
                </a:solidFill>
              </a:rPr>
              <a:t>intensità</a:t>
            </a:r>
            <a:r>
              <a:rPr lang="it-IT" dirty="0" smtClean="0">
                <a:solidFill>
                  <a:schemeClr val="tx1"/>
                </a:solidFill>
              </a:rPr>
              <a:t> espressa come frazione di biomassa rimossa rispetto al totale.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modello</a:t>
            </a:r>
            <a:br>
              <a:rPr lang="it-IT" dirty="0" smtClean="0"/>
            </a:br>
            <a:r>
              <a:rPr lang="it-IT" sz="2000" dirty="0" smtClean="0"/>
              <a:t>P</a:t>
            </a:r>
            <a:r>
              <a:rPr lang="it-IT" sz="2000" cap="none" dirty="0" smtClean="0"/>
              <a:t>arametri</a:t>
            </a:r>
            <a:r>
              <a:rPr lang="it-IT" sz="2000" dirty="0" smtClean="0"/>
              <a:t> g</a:t>
            </a:r>
            <a:r>
              <a:rPr lang="it-IT" sz="2000" cap="none" dirty="0" smtClean="0"/>
              <a:t>enerali e Componenti Ambientali</a:t>
            </a:r>
            <a:endParaRPr lang="it-IT" cap="none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17"/>
          <a:stretch/>
        </p:blipFill>
        <p:spPr>
          <a:xfrm>
            <a:off x="4558352" y="4779381"/>
            <a:ext cx="4408743" cy="1887000"/>
          </a:xfrm>
          <a:prstGeom prst="rect">
            <a:avLst/>
          </a:prstGeom>
        </p:spPr>
      </p:pic>
      <p:cxnSp>
        <p:nvCxnSpPr>
          <p:cNvPr id="9" name="Connettore 2 8"/>
          <p:cNvCxnSpPr>
            <a:stCxn id="10" idx="3"/>
          </p:cNvCxnSpPr>
          <p:nvPr/>
        </p:nvCxnSpPr>
        <p:spPr>
          <a:xfrm flipV="1">
            <a:off x="4283968" y="6453336"/>
            <a:ext cx="504056" cy="9873"/>
          </a:xfrm>
          <a:prstGeom prst="straightConnector1">
            <a:avLst/>
          </a:prstGeom>
          <a:ln w="28575" cap="sq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51520" y="6309320"/>
            <a:ext cx="403244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Ogni riga rappresenta un intervento di silvicoltura</a:t>
            </a:r>
            <a:endParaRPr lang="it-IT" sz="1400" dirty="0"/>
          </a:p>
        </p:txBody>
      </p:sp>
      <p:sp>
        <p:nvSpPr>
          <p:cNvPr id="11" name="Rettangolo 10"/>
          <p:cNvSpPr/>
          <p:nvPr/>
        </p:nvSpPr>
        <p:spPr>
          <a:xfrm>
            <a:off x="7461845" y="5507707"/>
            <a:ext cx="648072" cy="1440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4644008" y="5522565"/>
            <a:ext cx="1224136" cy="1431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2 13"/>
          <p:cNvCxnSpPr>
            <a:stCxn id="12" idx="1"/>
          </p:cNvCxnSpPr>
          <p:nvPr/>
        </p:nvCxnSpPr>
        <p:spPr>
          <a:xfrm flipH="1">
            <a:off x="4211960" y="5594148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2285653" y="4818776"/>
            <a:ext cx="192516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La componente </a:t>
            </a:r>
            <a:r>
              <a:rPr lang="it-IT" sz="1400" dirty="0"/>
              <a:t> </a:t>
            </a:r>
            <a:r>
              <a:rPr lang="it-IT" sz="1400" i="1" dirty="0" smtClean="0"/>
              <a:t>Biomassa nel Fusto (</a:t>
            </a:r>
            <a:r>
              <a:rPr lang="it-IT" sz="1400" i="1" dirty="0" err="1" smtClean="0"/>
              <a:t>Stems</a:t>
            </a:r>
            <a:r>
              <a:rPr lang="it-IT" sz="1400" i="1" dirty="0" smtClean="0"/>
              <a:t>) </a:t>
            </a:r>
            <a:r>
              <a:rPr lang="it-IT" sz="1400" dirty="0" smtClean="0"/>
              <a:t>viene presa come riferimento nei parametri di crescita delle altre componenti</a:t>
            </a:r>
            <a:endParaRPr lang="it-IT" sz="1400" i="1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818776"/>
            <a:ext cx="2088232" cy="13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79512" y="1719072"/>
            <a:ext cx="5616624" cy="2646032"/>
          </a:xfrm>
        </p:spPr>
        <p:txBody>
          <a:bodyPr>
            <a:noAutofit/>
          </a:bodyPr>
          <a:lstStyle/>
          <a:p>
            <a:pPr algn="just"/>
            <a:r>
              <a:rPr lang="it-IT" sz="1400" b="1" dirty="0">
                <a:solidFill>
                  <a:schemeClr val="tx1"/>
                </a:solidFill>
              </a:rPr>
              <a:t>Modulo Suolo: </a:t>
            </a:r>
            <a:r>
              <a:rPr lang="it-IT" sz="1400" dirty="0" smtClean="0">
                <a:solidFill>
                  <a:schemeClr val="tx1"/>
                </a:solidFill>
              </a:rPr>
              <a:t>per la componente suolo CO2Fix incorpora il modello </a:t>
            </a:r>
            <a:r>
              <a:rPr lang="it-IT" sz="1400" b="1" dirty="0" err="1" smtClean="0">
                <a:solidFill>
                  <a:schemeClr val="tx1"/>
                </a:solidFill>
              </a:rPr>
              <a:t>Yasso</a:t>
            </a:r>
            <a:r>
              <a:rPr lang="it-IT" sz="1400" dirty="0">
                <a:solidFill>
                  <a:schemeClr val="tx1"/>
                </a:solidFill>
              </a:rPr>
              <a:t> (</a:t>
            </a:r>
            <a:r>
              <a:rPr lang="it-IT" sz="1400" dirty="0" err="1">
                <a:solidFill>
                  <a:schemeClr val="tx1"/>
                </a:solidFill>
              </a:rPr>
              <a:t>Liski</a:t>
            </a:r>
            <a:r>
              <a:rPr lang="it-IT" sz="1400" dirty="0">
                <a:solidFill>
                  <a:schemeClr val="tx1"/>
                </a:solidFill>
              </a:rPr>
              <a:t> et al. </a:t>
            </a:r>
            <a:r>
              <a:rPr lang="it-IT" sz="1400" dirty="0" smtClean="0">
                <a:solidFill>
                  <a:schemeClr val="tx1"/>
                </a:solidFill>
              </a:rPr>
              <a:t>2003b), che descrive la decomposizione della biomassa e la </a:t>
            </a:r>
            <a:r>
              <a:rPr lang="it-IT" sz="1400" b="1" dirty="0" smtClean="0">
                <a:solidFill>
                  <a:schemeClr val="tx1"/>
                </a:solidFill>
              </a:rPr>
              <a:t>dinamica del carbonio</a:t>
            </a:r>
            <a:r>
              <a:rPr lang="it-IT" sz="1400" dirty="0" smtClean="0">
                <a:solidFill>
                  <a:schemeClr val="tx1"/>
                </a:solidFill>
              </a:rPr>
              <a:t> in terreni ben drenati nel modo descritto in figura. Come input bisogna fornire i </a:t>
            </a:r>
            <a:r>
              <a:rPr lang="it-IT" sz="1400" b="1" dirty="0" smtClean="0">
                <a:solidFill>
                  <a:schemeClr val="tx1"/>
                </a:solidFill>
              </a:rPr>
              <a:t>gradi-giorno efficaci </a:t>
            </a:r>
            <a:r>
              <a:rPr lang="it-IT" sz="1400" dirty="0" smtClean="0">
                <a:solidFill>
                  <a:schemeClr val="tx1"/>
                </a:solidFill>
              </a:rPr>
              <a:t>nel corso dell’anno (somma delle temperature giornaliere sopra lo zero nel corso dell’anno) e </a:t>
            </a:r>
            <a:r>
              <a:rPr lang="it-IT" sz="1400" b="1" dirty="0" smtClean="0">
                <a:solidFill>
                  <a:schemeClr val="tx1"/>
                </a:solidFill>
              </a:rPr>
              <a:t>l’evapotraspirazione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b="1" dirty="0" smtClean="0">
                <a:solidFill>
                  <a:schemeClr val="tx1"/>
                </a:solidFill>
              </a:rPr>
              <a:t>potenziale</a:t>
            </a:r>
            <a:r>
              <a:rPr lang="it-IT" sz="1400" dirty="0" smtClean="0">
                <a:solidFill>
                  <a:schemeClr val="tx1"/>
                </a:solidFill>
              </a:rPr>
              <a:t> nella stagione di accrescimento della foresta. Devono essere inizializzati per ogni coorte e ogni scenario gli stock dei vari compartimenti del modello del suolo.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modello</a:t>
            </a:r>
            <a:br>
              <a:rPr lang="it-IT" dirty="0" smtClean="0"/>
            </a:br>
            <a:r>
              <a:rPr lang="it-IT" sz="2000" dirty="0" smtClean="0"/>
              <a:t>C</a:t>
            </a:r>
            <a:r>
              <a:rPr lang="it-IT" sz="2000" cap="none" dirty="0" smtClean="0"/>
              <a:t>omponenti Ambientali</a:t>
            </a:r>
            <a:endParaRPr lang="it-IT" cap="none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524459"/>
            <a:ext cx="2991342" cy="2696630"/>
          </a:xfrm>
          <a:prstGeom prst="rect">
            <a:avLst/>
          </a:prstGeom>
        </p:spPr>
      </p:pic>
      <p:sp>
        <p:nvSpPr>
          <p:cNvPr id="6" name="Segnaposto contenuto 1"/>
          <p:cNvSpPr txBox="1">
            <a:spLocks/>
          </p:cNvSpPr>
          <p:nvPr/>
        </p:nvSpPr>
        <p:spPr>
          <a:xfrm>
            <a:off x="179512" y="4252449"/>
            <a:ext cx="8712968" cy="24169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Modulo Prodotti:</a:t>
            </a:r>
            <a:r>
              <a:rPr lang="it-IT" sz="1400" dirty="0" smtClean="0">
                <a:solidFill>
                  <a:schemeClr val="tx1"/>
                </a:solidFill>
              </a:rPr>
              <a:t>  dopo le operazioni di silvicoltura, il modello tiene in considerazione il carbonio stoccato nel legname utilizzato nell’</a:t>
            </a:r>
            <a:r>
              <a:rPr lang="it-IT" sz="1400" b="1" dirty="0" smtClean="0">
                <a:solidFill>
                  <a:schemeClr val="tx1"/>
                </a:solidFill>
              </a:rPr>
              <a:t>industria</a:t>
            </a:r>
            <a:r>
              <a:rPr lang="it-IT" sz="1400" dirty="0" smtClean="0">
                <a:solidFill>
                  <a:schemeClr val="tx1"/>
                </a:solidFill>
              </a:rPr>
              <a:t>. Due set di parametri sono già precaricati: il primo ad </a:t>
            </a:r>
            <a:r>
              <a:rPr lang="it-IT" sz="1400" b="1" dirty="0" smtClean="0">
                <a:solidFill>
                  <a:schemeClr val="tx1"/>
                </a:solidFill>
              </a:rPr>
              <a:t>alta efficienza </a:t>
            </a:r>
            <a:r>
              <a:rPr lang="it-IT" sz="1400" dirty="0" smtClean="0">
                <a:solidFill>
                  <a:schemeClr val="tx1"/>
                </a:solidFill>
              </a:rPr>
              <a:t>di trasformazione e riciclo, l’altro a </a:t>
            </a:r>
            <a:r>
              <a:rPr lang="it-IT" sz="1400" b="1" dirty="0" smtClean="0">
                <a:solidFill>
                  <a:schemeClr val="tx1"/>
                </a:solidFill>
              </a:rPr>
              <a:t>bassa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b="1" dirty="0" smtClean="0">
                <a:solidFill>
                  <a:schemeClr val="tx1"/>
                </a:solidFill>
              </a:rPr>
              <a:t>efficienza</a:t>
            </a:r>
            <a:r>
              <a:rPr lang="it-IT" sz="1400" dirty="0" smtClean="0">
                <a:solidFill>
                  <a:schemeClr val="tx1"/>
                </a:solidFill>
              </a:rPr>
              <a:t>. Tutti i parametri su processo produttivo e riciclo sono comunque modificabili. Nel calcolo dei crediti di carbonio secondo gli accordi di </a:t>
            </a:r>
            <a:r>
              <a:rPr lang="it-IT" sz="1400" b="1" dirty="0" smtClean="0">
                <a:solidFill>
                  <a:schemeClr val="tx1"/>
                </a:solidFill>
              </a:rPr>
              <a:t>Marrakech</a:t>
            </a:r>
            <a:r>
              <a:rPr lang="it-IT" sz="1400" dirty="0" smtClean="0">
                <a:solidFill>
                  <a:schemeClr val="tx1"/>
                </a:solidFill>
              </a:rPr>
              <a:t> il modulo dei prodotti va </a:t>
            </a:r>
            <a:r>
              <a:rPr lang="it-IT" sz="1400" dirty="0">
                <a:solidFill>
                  <a:schemeClr val="tx1"/>
                </a:solidFill>
              </a:rPr>
              <a:t>escluso (UNFCCC </a:t>
            </a:r>
            <a:r>
              <a:rPr lang="it-IT" sz="1400" dirty="0" smtClean="0">
                <a:solidFill>
                  <a:schemeClr val="tx1"/>
                </a:solidFill>
              </a:rPr>
              <a:t>2002b) e il modello permette di farlo.</a:t>
            </a:r>
          </a:p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Modulo Bioenergia:</a:t>
            </a:r>
            <a:r>
              <a:rPr lang="it-IT" sz="1400" dirty="0" smtClean="0">
                <a:solidFill>
                  <a:schemeClr val="tx1"/>
                </a:solidFill>
              </a:rPr>
              <a:t> i dati di input, relativi alla quantità di legname destinato alla bioenergia, vengono presi direttamente dai moduli </a:t>
            </a:r>
            <a:r>
              <a:rPr lang="it-IT" sz="1400" b="1" dirty="0" smtClean="0">
                <a:solidFill>
                  <a:schemeClr val="tx1"/>
                </a:solidFill>
              </a:rPr>
              <a:t>Biomassa</a:t>
            </a:r>
            <a:r>
              <a:rPr lang="it-IT" sz="1400" dirty="0" smtClean="0">
                <a:solidFill>
                  <a:schemeClr val="tx1"/>
                </a:solidFill>
              </a:rPr>
              <a:t> e </a:t>
            </a:r>
            <a:r>
              <a:rPr lang="it-IT" sz="1400" b="1" dirty="0" smtClean="0">
                <a:solidFill>
                  <a:schemeClr val="tx1"/>
                </a:solidFill>
              </a:rPr>
              <a:t>Prodotti</a:t>
            </a:r>
            <a:r>
              <a:rPr lang="it-IT" sz="1400" dirty="0" smtClean="0">
                <a:solidFill>
                  <a:schemeClr val="tx1"/>
                </a:solidFill>
              </a:rPr>
              <a:t>. Per ogni scenario, è da specificare la tecnologia di bioenergia </a:t>
            </a:r>
            <a:r>
              <a:rPr lang="it-IT" sz="1400" b="1" dirty="0" smtClean="0">
                <a:solidFill>
                  <a:schemeClr val="tx1"/>
                </a:solidFill>
              </a:rPr>
              <a:t>attuale</a:t>
            </a:r>
            <a:r>
              <a:rPr lang="it-IT" sz="1400" dirty="0" smtClean="0">
                <a:solidFill>
                  <a:schemeClr val="tx1"/>
                </a:solidFill>
              </a:rPr>
              <a:t> ed una tecnologia </a:t>
            </a:r>
            <a:r>
              <a:rPr lang="it-IT" sz="1400" b="1" dirty="0" smtClean="0">
                <a:solidFill>
                  <a:schemeClr val="tx1"/>
                </a:solidFill>
              </a:rPr>
              <a:t>alternativa</a:t>
            </a:r>
            <a:r>
              <a:rPr lang="it-IT" sz="1400" dirty="0" smtClean="0">
                <a:solidFill>
                  <a:schemeClr val="tx1"/>
                </a:solidFill>
              </a:rPr>
              <a:t> per calcolare gli eventuali vantaggi in termini di GWP delle </a:t>
            </a:r>
            <a:r>
              <a:rPr lang="it-IT" sz="1400" b="1" dirty="0" smtClean="0">
                <a:solidFill>
                  <a:schemeClr val="tx1"/>
                </a:solidFill>
              </a:rPr>
              <a:t>emissioni</a:t>
            </a:r>
            <a:r>
              <a:rPr lang="it-IT" sz="1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025601" y="1672220"/>
            <a:ext cx="504056" cy="200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bIns="0" rtlCol="0" anchor="b">
            <a:spAutoFit/>
          </a:bodyPr>
          <a:lstStyle/>
          <a:p>
            <a:pPr algn="ctr"/>
            <a:r>
              <a:rPr lang="it-IT" sz="1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Foglie</a:t>
            </a:r>
            <a:endParaRPr lang="it-IT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019251" y="2267238"/>
            <a:ext cx="504056" cy="200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bIns="0" rtlCol="0" anchor="b">
            <a:spAutoFit/>
          </a:bodyPr>
          <a:lstStyle/>
          <a:p>
            <a:pPr algn="r"/>
            <a:r>
              <a:rPr lang="it-IT" sz="1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Rami</a:t>
            </a:r>
            <a:endParaRPr lang="it-IT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025601" y="2757357"/>
            <a:ext cx="504056" cy="200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bIns="0" rtlCol="0" anchor="b">
            <a:spAutoFit/>
          </a:bodyPr>
          <a:lstStyle/>
          <a:p>
            <a:pPr algn="ctr"/>
            <a:r>
              <a:rPr lang="it-IT" sz="1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Fusti</a:t>
            </a:r>
            <a:endParaRPr lang="it-IT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013830" y="1937550"/>
            <a:ext cx="720080" cy="2011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46800" rtlCol="0" anchor="t">
            <a:spAutoFit/>
          </a:bodyPr>
          <a:lstStyle/>
          <a:p>
            <a:pPr algn="ctr"/>
            <a:r>
              <a:rPr lang="it-IT" sz="1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Radici sottili</a:t>
            </a:r>
            <a:endParaRPr lang="it-IT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019131" y="2517330"/>
            <a:ext cx="714779" cy="2011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46800" rtlCol="0" anchor="t">
            <a:spAutoFit/>
          </a:bodyPr>
          <a:lstStyle/>
          <a:p>
            <a:pPr algn="ctr"/>
            <a:r>
              <a:rPr lang="it-IT" sz="1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Radici spesse</a:t>
            </a:r>
            <a:endParaRPr lang="it-IT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>
            <a:off x="7092280" y="3148919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6493608" y="3364943"/>
            <a:ext cx="122413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Diversi tipi di residui</a:t>
            </a:r>
            <a:endParaRPr lang="it-IT" sz="1400" dirty="0"/>
          </a:p>
        </p:txBody>
      </p:sp>
      <p:sp>
        <p:nvSpPr>
          <p:cNvPr id="16" name="Rettangolo 15"/>
          <p:cNvSpPr/>
          <p:nvPr/>
        </p:nvSpPr>
        <p:spPr>
          <a:xfrm>
            <a:off x="6029935" y="2493297"/>
            <a:ext cx="58567" cy="50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7879504" y="1766924"/>
            <a:ext cx="504056" cy="332399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it-IT" sz="700" dirty="0" smtClean="0"/>
              <a:t>Composti da tecniche estrattive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879504" y="2389696"/>
            <a:ext cx="504056" cy="138499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r>
              <a:rPr lang="it-IT" sz="900" dirty="0" smtClean="0"/>
              <a:t>Cellulosa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7874640" y="2813839"/>
            <a:ext cx="504056" cy="323165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it-IT" sz="700" dirty="0" smtClean="0"/>
              <a:t>Composti simili a lignina</a:t>
            </a:r>
            <a:endParaRPr lang="it-IT" sz="700" dirty="0"/>
          </a:p>
        </p:txBody>
      </p:sp>
    </p:spTree>
    <p:extLst>
      <p:ext uri="{BB962C8B-B14F-4D97-AF65-F5344CB8AC3E}">
        <p14:creationId xmlns:p14="http://schemas.microsoft.com/office/powerpoint/2010/main" val="181155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61256" y="4446992"/>
            <a:ext cx="8659216" cy="2232247"/>
          </a:xfrm>
        </p:spPr>
        <p:txBody>
          <a:bodyPr>
            <a:noAutofit/>
          </a:bodyPr>
          <a:lstStyle/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Modulo </a:t>
            </a:r>
            <a:r>
              <a:rPr lang="it-IT" sz="1400" b="1" dirty="0">
                <a:solidFill>
                  <a:schemeClr val="tx1"/>
                </a:solidFill>
              </a:rPr>
              <a:t>di Accreditamento del Carbonio: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smtClean="0">
                <a:solidFill>
                  <a:schemeClr val="tx1"/>
                </a:solidFill>
              </a:rPr>
              <a:t>alla conferenza </a:t>
            </a:r>
            <a:r>
              <a:rPr lang="it-IT" sz="1400" b="1" dirty="0" smtClean="0">
                <a:solidFill>
                  <a:schemeClr val="tx1"/>
                </a:solidFill>
              </a:rPr>
              <a:t>CoP9</a:t>
            </a:r>
            <a:r>
              <a:rPr lang="it-IT" sz="1400" dirty="0" smtClean="0">
                <a:solidFill>
                  <a:schemeClr val="tx1"/>
                </a:solidFill>
              </a:rPr>
              <a:t> del 2003, sono stati definiti i metodi di scambio dei </a:t>
            </a:r>
            <a:r>
              <a:rPr lang="it-IT" sz="1400" b="1" dirty="0" smtClean="0">
                <a:solidFill>
                  <a:schemeClr val="tx1"/>
                </a:solidFill>
              </a:rPr>
              <a:t>crediti di carbonio </a:t>
            </a:r>
            <a:r>
              <a:rPr lang="it-IT" sz="1400" dirty="0" smtClean="0">
                <a:solidFill>
                  <a:schemeClr val="tx1"/>
                </a:solidFill>
              </a:rPr>
              <a:t>(CER), quantità di emissioni climalteranti non utilizzate rispetto agli accordi sul clima. CO2Fix consente di simulare tenendone conto, inserendo l’anno di inizio rispetto alla simulazione, la durata del periodo di scambio e l’anno di prima verifica. Il </a:t>
            </a:r>
            <a:r>
              <a:rPr lang="it-IT" sz="1400" b="1" dirty="0">
                <a:solidFill>
                  <a:schemeClr val="tx1"/>
                </a:solidFill>
              </a:rPr>
              <a:t>P</a:t>
            </a:r>
            <a:r>
              <a:rPr lang="it-IT" sz="1400" b="1" dirty="0" smtClean="0">
                <a:solidFill>
                  <a:schemeClr val="tx1"/>
                </a:solidFill>
              </a:rPr>
              <a:t>rotocollo di Kyoto </a:t>
            </a:r>
            <a:r>
              <a:rPr lang="it-IT" sz="1400" dirty="0" smtClean="0">
                <a:solidFill>
                  <a:schemeClr val="tx1"/>
                </a:solidFill>
              </a:rPr>
              <a:t>prevede la presa in considerazione della cosiddetta «</a:t>
            </a:r>
            <a:r>
              <a:rPr lang="it-IT" sz="1400" b="1" dirty="0" smtClean="0">
                <a:solidFill>
                  <a:schemeClr val="tx1"/>
                </a:solidFill>
              </a:rPr>
              <a:t>Alternativa 0</a:t>
            </a:r>
            <a:r>
              <a:rPr lang="it-IT" sz="1400" dirty="0" smtClean="0">
                <a:solidFill>
                  <a:schemeClr val="tx1"/>
                </a:solidFill>
              </a:rPr>
              <a:t>» ovvero lo scenario di non intervento, e pone dei requisiti di idoneità per i programmi di gestione del territorio. Il modello permette di tenere in considerazione l’alternativa di non intervento e di stabilire l’idoneità del programma di gestione che l’utente intende simulare.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modello</a:t>
            </a:r>
            <a:br>
              <a:rPr lang="it-IT" dirty="0" smtClean="0"/>
            </a:br>
            <a:r>
              <a:rPr lang="it-IT" sz="2000" dirty="0" smtClean="0"/>
              <a:t>C</a:t>
            </a:r>
            <a:r>
              <a:rPr lang="it-IT" sz="2000" cap="none" dirty="0" smtClean="0"/>
              <a:t>omponenti Ambientali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28"/>
          <a:stretch/>
        </p:blipFill>
        <p:spPr>
          <a:xfrm>
            <a:off x="3572105" y="1587855"/>
            <a:ext cx="5414378" cy="2249665"/>
          </a:xfrm>
          <a:prstGeom prst="rect">
            <a:avLst/>
          </a:prstGeom>
        </p:spPr>
      </p:pic>
      <p:sp>
        <p:nvSpPr>
          <p:cNvPr id="5" name="Segnaposto contenuto 1"/>
          <p:cNvSpPr txBox="1">
            <a:spLocks/>
          </p:cNvSpPr>
          <p:nvPr/>
        </p:nvSpPr>
        <p:spPr>
          <a:xfrm>
            <a:off x="161256" y="1700808"/>
            <a:ext cx="3258616" cy="244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Modulo Finanziario:</a:t>
            </a:r>
            <a:r>
              <a:rPr lang="it-IT" sz="1400" dirty="0" smtClean="0">
                <a:solidFill>
                  <a:schemeClr val="tx1"/>
                </a:solidFill>
              </a:rPr>
              <a:t> questo semplice modulo permette di valutare i </a:t>
            </a:r>
            <a:r>
              <a:rPr lang="it-IT" sz="1400" b="1" dirty="0" smtClean="0">
                <a:solidFill>
                  <a:schemeClr val="tx1"/>
                </a:solidFill>
              </a:rPr>
              <a:t>costi</a:t>
            </a:r>
            <a:r>
              <a:rPr lang="it-IT" sz="1400" dirty="0" smtClean="0">
                <a:solidFill>
                  <a:schemeClr val="tx1"/>
                </a:solidFill>
              </a:rPr>
              <a:t> e i </a:t>
            </a:r>
            <a:r>
              <a:rPr lang="it-IT" sz="1400" b="1" dirty="0" smtClean="0">
                <a:solidFill>
                  <a:schemeClr val="tx1"/>
                </a:solidFill>
              </a:rPr>
              <a:t>benefici</a:t>
            </a:r>
            <a:r>
              <a:rPr lang="it-IT" sz="1400" dirty="0" smtClean="0">
                <a:solidFill>
                  <a:schemeClr val="tx1"/>
                </a:solidFill>
              </a:rPr>
              <a:t> derivanti dalla gestione della foresta. Per ogni scenario, è possibile inserire </a:t>
            </a:r>
            <a:r>
              <a:rPr lang="it-IT" sz="1400" b="1" dirty="0" smtClean="0">
                <a:solidFill>
                  <a:schemeClr val="tx1"/>
                </a:solidFill>
              </a:rPr>
              <a:t>costi fissi</a:t>
            </a:r>
            <a:r>
              <a:rPr lang="it-IT" sz="1400" dirty="0" smtClean="0">
                <a:solidFill>
                  <a:schemeClr val="tx1"/>
                </a:solidFill>
              </a:rPr>
              <a:t> e </a:t>
            </a:r>
            <a:r>
              <a:rPr lang="it-IT" sz="1400" b="1" dirty="0" smtClean="0">
                <a:solidFill>
                  <a:schemeClr val="tx1"/>
                </a:solidFill>
              </a:rPr>
              <a:t>costi ricorrenti</a:t>
            </a:r>
            <a:r>
              <a:rPr lang="it-IT" sz="1400" dirty="0" smtClean="0">
                <a:solidFill>
                  <a:schemeClr val="tx1"/>
                </a:solidFill>
              </a:rPr>
              <a:t> legati all’età di ogni coorte, come pure i </a:t>
            </a:r>
            <a:r>
              <a:rPr lang="it-IT" sz="1400" b="1" dirty="0" smtClean="0">
                <a:solidFill>
                  <a:schemeClr val="tx1"/>
                </a:solidFill>
              </a:rPr>
              <a:t>benefici</a:t>
            </a:r>
            <a:r>
              <a:rPr lang="it-IT" sz="1400" dirty="0" smtClean="0">
                <a:solidFill>
                  <a:schemeClr val="tx1"/>
                </a:solidFill>
              </a:rPr>
              <a:t> per la vendita del legname (anche questi </a:t>
            </a:r>
            <a:r>
              <a:rPr lang="it-IT" sz="1400" b="1" dirty="0" smtClean="0">
                <a:solidFill>
                  <a:schemeClr val="tx1"/>
                </a:solidFill>
              </a:rPr>
              <a:t>fissi</a:t>
            </a:r>
            <a:r>
              <a:rPr lang="it-IT" sz="1400" dirty="0" smtClean="0">
                <a:solidFill>
                  <a:schemeClr val="tx1"/>
                </a:solidFill>
              </a:rPr>
              <a:t> o con </a:t>
            </a:r>
            <a:r>
              <a:rPr lang="it-IT" sz="1400" b="1" dirty="0" smtClean="0">
                <a:solidFill>
                  <a:schemeClr val="tx1"/>
                </a:solidFill>
              </a:rPr>
              <a:t>ricorrenza</a:t>
            </a:r>
            <a:r>
              <a:rPr lang="it-IT" sz="1400" dirty="0" smtClean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7" name="Rettangolo 6"/>
          <p:cNvSpPr/>
          <p:nvPr/>
        </p:nvSpPr>
        <p:spPr>
          <a:xfrm>
            <a:off x="3635896" y="1813981"/>
            <a:ext cx="1800200" cy="144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/>
          <p:cNvCxnSpPr/>
          <p:nvPr/>
        </p:nvCxnSpPr>
        <p:spPr>
          <a:xfrm>
            <a:off x="3635896" y="1985293"/>
            <a:ext cx="0" cy="1856436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580339" y="3839765"/>
            <a:ext cx="352839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Costi e benefici derivanti dalla silvicoltura: non si tiene conto della vendita dei prodotti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0140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Caso di studio</a:t>
            </a:r>
            <a:br>
              <a:rPr lang="it-IT" dirty="0" smtClean="0"/>
            </a:br>
            <a:r>
              <a:rPr lang="it-IT" sz="2000" dirty="0" smtClean="0"/>
              <a:t>F</a:t>
            </a:r>
            <a:r>
              <a:rPr lang="it-IT" sz="2000" cap="none" dirty="0" smtClean="0"/>
              <a:t>oresta mista di Pini e Querce in Messico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64266"/>
            <a:ext cx="8407400" cy="3943677"/>
          </a:xfrm>
        </p:spPr>
      </p:pic>
      <p:sp>
        <p:nvSpPr>
          <p:cNvPr id="6" name="CasellaDiTesto 5"/>
          <p:cNvSpPr txBox="1"/>
          <p:nvPr/>
        </p:nvSpPr>
        <p:spPr>
          <a:xfrm>
            <a:off x="179512" y="5690888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In questa simulazione di orizzonte 100 anni, relativa ad un </a:t>
            </a:r>
            <a:r>
              <a:rPr lang="it-IT" u="heavy" dirty="0" smtClean="0">
                <a:uFill>
                  <a:solidFill>
                    <a:srgbClr val="FF0000"/>
                  </a:solidFill>
                </a:uFill>
              </a:rPr>
              <a:t>particolare scenario</a:t>
            </a:r>
            <a:r>
              <a:rPr lang="it-IT" dirty="0" smtClean="0"/>
              <a:t>, sono rappresentati gli stock di carbonio contenuti nelle componenti Biomassa, Suolo, Prodotti e Bioenergia. È anche possibile confrontare vari scenari in un unico grafico.</a:t>
            </a:r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4211960" y="1858472"/>
            <a:ext cx="13681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1403648" y="2728084"/>
            <a:ext cx="0" cy="20690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2123728" y="2728084"/>
            <a:ext cx="0" cy="170902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2843808" y="2728084"/>
            <a:ext cx="0" cy="13489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971600" y="2204864"/>
            <a:ext cx="201622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Interventi decennali di sfoltimento</a:t>
            </a:r>
            <a:endParaRPr lang="it-IT" sz="1400" dirty="0"/>
          </a:p>
        </p:txBody>
      </p:sp>
      <p:cxnSp>
        <p:nvCxnSpPr>
          <p:cNvPr id="18" name="Connettore 2 17"/>
          <p:cNvCxnSpPr/>
          <p:nvPr/>
        </p:nvCxnSpPr>
        <p:spPr>
          <a:xfrm flipV="1">
            <a:off x="4326286" y="2728084"/>
            <a:ext cx="0" cy="2069068"/>
          </a:xfrm>
          <a:prstGeom prst="straightConnector1">
            <a:avLst/>
          </a:prstGeom>
          <a:ln w="19050">
            <a:solidFill>
              <a:srgbClr val="00206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3779912" y="1988840"/>
            <a:ext cx="1800200" cy="738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Fine primo ciclo: minimo stock in Biomassa forestale</a:t>
            </a:r>
            <a:endParaRPr lang="it-IT" sz="1400" dirty="0"/>
          </a:p>
        </p:txBody>
      </p:sp>
      <p:cxnSp>
        <p:nvCxnSpPr>
          <p:cNvPr id="22" name="Connettore 2 21"/>
          <p:cNvCxnSpPr/>
          <p:nvPr/>
        </p:nvCxnSpPr>
        <p:spPr>
          <a:xfrm>
            <a:off x="5796136" y="3883400"/>
            <a:ext cx="0" cy="913752"/>
          </a:xfrm>
          <a:prstGeom prst="straightConnector1">
            <a:avLst/>
          </a:prstGeom>
          <a:ln w="19050">
            <a:solidFill>
              <a:srgbClr val="00924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6532136" y="3883400"/>
            <a:ext cx="11376" cy="871475"/>
          </a:xfrm>
          <a:prstGeom prst="straightConnector1">
            <a:avLst/>
          </a:prstGeom>
          <a:ln w="19050">
            <a:solidFill>
              <a:srgbClr val="00924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5076056" y="3971171"/>
            <a:ext cx="0" cy="936104"/>
          </a:xfrm>
          <a:prstGeom prst="straightConnector1">
            <a:avLst/>
          </a:prstGeom>
          <a:ln w="19050">
            <a:solidFill>
              <a:srgbClr val="00924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6538074" y="3883400"/>
            <a:ext cx="0" cy="587139"/>
          </a:xfrm>
          <a:prstGeom prst="straightConnector1">
            <a:avLst/>
          </a:prstGeom>
          <a:ln w="19050">
            <a:solidFill>
              <a:srgbClr val="00924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5796136" y="3883400"/>
            <a:ext cx="2272" cy="629416"/>
          </a:xfrm>
          <a:prstGeom prst="straightConnector1">
            <a:avLst/>
          </a:prstGeom>
          <a:ln w="19050">
            <a:solidFill>
              <a:srgbClr val="00924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5078328" y="3883400"/>
            <a:ext cx="0" cy="644003"/>
          </a:xfrm>
          <a:prstGeom prst="straightConnector1">
            <a:avLst/>
          </a:prstGeom>
          <a:ln w="19050">
            <a:solidFill>
              <a:srgbClr val="00924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4871336" y="3144736"/>
            <a:ext cx="2016224" cy="738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Suolo e Prodotti ricevono flussi di C a seguito degli interventi</a:t>
            </a:r>
            <a:endParaRPr lang="it-IT" sz="14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7479616" y="168716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Oak</a:t>
            </a:r>
            <a:r>
              <a:rPr lang="it-IT" sz="1400" dirty="0" smtClean="0"/>
              <a:t> = Quercia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08284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 fontScale="85000" lnSpcReduction="20000"/>
          </a:bodyPr>
          <a:lstStyle/>
          <a:p>
            <a:pPr marL="45720" indent="0" algn="just">
              <a:buNone/>
            </a:pPr>
            <a:r>
              <a:rPr lang="it-IT" dirty="0" smtClean="0">
                <a:solidFill>
                  <a:schemeClr val="tx1"/>
                </a:solidFill>
              </a:rPr>
              <a:t>Il modello risulta di </a:t>
            </a:r>
            <a:r>
              <a:rPr lang="it-IT" b="1" dirty="0" smtClean="0">
                <a:solidFill>
                  <a:schemeClr val="tx1"/>
                </a:solidFill>
              </a:rPr>
              <a:t>semplice utilizzo </a:t>
            </a:r>
            <a:r>
              <a:rPr lang="it-IT" dirty="0" smtClean="0">
                <a:solidFill>
                  <a:schemeClr val="tx1"/>
                </a:solidFill>
              </a:rPr>
              <a:t>dopo aver consultato il manuale, che illustra in modo approfondito ma chiaro sia il funzionamento </a:t>
            </a:r>
            <a:r>
              <a:rPr lang="it-IT" b="1" dirty="0" smtClean="0">
                <a:solidFill>
                  <a:schemeClr val="tx1"/>
                </a:solidFill>
              </a:rPr>
              <a:t>pratico</a:t>
            </a:r>
            <a:r>
              <a:rPr lang="it-IT" dirty="0" smtClean="0">
                <a:solidFill>
                  <a:schemeClr val="tx1"/>
                </a:solidFill>
              </a:rPr>
              <a:t> che il ragionamento </a:t>
            </a:r>
            <a:r>
              <a:rPr lang="it-IT" b="1" dirty="0" smtClean="0">
                <a:solidFill>
                  <a:schemeClr val="tx1"/>
                </a:solidFill>
              </a:rPr>
              <a:t>teorico</a:t>
            </a:r>
            <a:r>
              <a:rPr lang="it-IT" dirty="0" smtClean="0">
                <a:solidFill>
                  <a:schemeClr val="tx1"/>
                </a:solidFill>
              </a:rPr>
              <a:t> di ogni modulo del programma.</a:t>
            </a:r>
          </a:p>
          <a:p>
            <a:pPr marL="45720" indent="0" algn="just">
              <a:buNone/>
            </a:pPr>
            <a:r>
              <a:rPr lang="it-IT" dirty="0" smtClean="0">
                <a:solidFill>
                  <a:schemeClr val="tx1"/>
                </a:solidFill>
              </a:rPr>
              <a:t>Il software è stato progettato per valutare l’impatto di politiche di </a:t>
            </a:r>
            <a:r>
              <a:rPr lang="it-IT" b="1" dirty="0" smtClean="0">
                <a:solidFill>
                  <a:schemeClr val="tx1"/>
                </a:solidFill>
              </a:rPr>
              <a:t>gestione forestale </a:t>
            </a:r>
            <a:r>
              <a:rPr lang="it-IT" dirty="0" smtClean="0">
                <a:solidFill>
                  <a:schemeClr val="tx1"/>
                </a:solidFill>
              </a:rPr>
              <a:t>e sviluppo di tecnologie a basse emissioni. Tuttavia il team di sviluppatori suggerisce che, con le dovute accortezze, si possono fare simulazioni attendibili anche su </a:t>
            </a:r>
            <a:r>
              <a:rPr lang="it-IT" b="1" dirty="0" smtClean="0">
                <a:solidFill>
                  <a:schemeClr val="tx1"/>
                </a:solidFill>
              </a:rPr>
              <a:t>diversi tipi di ecosistemi </a:t>
            </a:r>
            <a:r>
              <a:rPr lang="it-IT" dirty="0" smtClean="0">
                <a:solidFill>
                  <a:schemeClr val="tx1"/>
                </a:solidFill>
              </a:rPr>
              <a:t>(terreni erbosi, terreni coltivati…).</a:t>
            </a:r>
          </a:p>
          <a:p>
            <a:pPr marL="45720" indent="0" algn="just">
              <a:buNone/>
            </a:pPr>
            <a:r>
              <a:rPr lang="it-IT" dirty="0" smtClean="0">
                <a:solidFill>
                  <a:schemeClr val="tx1"/>
                </a:solidFill>
              </a:rPr>
              <a:t>Di sicuro aiuto sono </a:t>
            </a:r>
            <a:r>
              <a:rPr lang="it-IT" b="1" dirty="0" smtClean="0">
                <a:solidFill>
                  <a:schemeClr val="tx1"/>
                </a:solidFill>
              </a:rPr>
              <a:t>i parametri preimpostati </a:t>
            </a:r>
            <a:r>
              <a:rPr lang="it-IT" dirty="0" smtClean="0">
                <a:solidFill>
                  <a:schemeClr val="tx1"/>
                </a:solidFill>
              </a:rPr>
              <a:t>nel modulo dei </a:t>
            </a:r>
            <a:r>
              <a:rPr lang="it-IT" b="1" dirty="0" smtClean="0">
                <a:solidFill>
                  <a:schemeClr val="tx1"/>
                </a:solidFill>
              </a:rPr>
              <a:t>Prodotti</a:t>
            </a:r>
            <a:r>
              <a:rPr lang="it-IT" dirty="0" smtClean="0">
                <a:solidFill>
                  <a:schemeClr val="tx1"/>
                </a:solidFill>
              </a:rPr>
              <a:t> e il </a:t>
            </a:r>
            <a:r>
              <a:rPr lang="it-IT" b="1" dirty="0" smtClean="0">
                <a:solidFill>
                  <a:schemeClr val="tx1"/>
                </a:solidFill>
              </a:rPr>
              <a:t>database </a:t>
            </a:r>
            <a:r>
              <a:rPr lang="it-IT" b="1" dirty="0" err="1" smtClean="0">
                <a:solidFill>
                  <a:schemeClr val="tx1"/>
                </a:solidFill>
              </a:rPr>
              <a:t>built</a:t>
            </a:r>
            <a:r>
              <a:rPr lang="it-IT" b="1" dirty="0" smtClean="0">
                <a:solidFill>
                  <a:schemeClr val="tx1"/>
                </a:solidFill>
              </a:rPr>
              <a:t>-in </a:t>
            </a:r>
            <a:r>
              <a:rPr lang="it-IT" dirty="0" smtClean="0">
                <a:solidFill>
                  <a:schemeClr val="tx1"/>
                </a:solidFill>
              </a:rPr>
              <a:t>relativo alle caratteristiche delle </a:t>
            </a:r>
            <a:r>
              <a:rPr lang="it-IT" b="1" dirty="0" smtClean="0">
                <a:solidFill>
                  <a:schemeClr val="tx1"/>
                </a:solidFill>
              </a:rPr>
              <a:t>tecnologie di bioenergia</a:t>
            </a:r>
            <a:r>
              <a:rPr lang="it-IT" dirty="0" smtClean="0">
                <a:solidFill>
                  <a:schemeClr val="tx1"/>
                </a:solidFill>
              </a:rPr>
              <a:t>. Il confronto </a:t>
            </a:r>
            <a:r>
              <a:rPr lang="it-IT" b="1" dirty="0" smtClean="0">
                <a:solidFill>
                  <a:schemeClr val="tx1"/>
                </a:solidFill>
              </a:rPr>
              <a:t>grafico</a:t>
            </a:r>
            <a:r>
              <a:rPr lang="it-IT" dirty="0" smtClean="0">
                <a:solidFill>
                  <a:schemeClr val="tx1"/>
                </a:solidFill>
              </a:rPr>
              <a:t> tra componenti o tra scenari è di facile lettura.</a:t>
            </a:r>
          </a:p>
          <a:p>
            <a:pPr marL="45720" indent="0" algn="just">
              <a:buNone/>
            </a:pPr>
            <a:r>
              <a:rPr lang="it-IT" dirty="0" smtClean="0">
                <a:solidFill>
                  <a:schemeClr val="tx1"/>
                </a:solidFill>
              </a:rPr>
              <a:t>Nel modulo del suolo </a:t>
            </a:r>
            <a:r>
              <a:rPr lang="it-IT" b="1" dirty="0" smtClean="0">
                <a:solidFill>
                  <a:schemeClr val="tx1"/>
                </a:solidFill>
              </a:rPr>
              <a:t>non si tiene conto </a:t>
            </a:r>
            <a:r>
              <a:rPr lang="it-IT" dirty="0" smtClean="0">
                <a:solidFill>
                  <a:schemeClr val="tx1"/>
                </a:solidFill>
              </a:rPr>
              <a:t>di alcuna stratificazione del terreno, uniformando il contenuto di carbonio.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Il modello </a:t>
            </a:r>
            <a:r>
              <a:rPr lang="it-IT" b="1" dirty="0" err="1" smtClean="0">
                <a:solidFill>
                  <a:schemeClr val="tx1"/>
                </a:solidFill>
              </a:rPr>
              <a:t>Yasso</a:t>
            </a:r>
            <a:r>
              <a:rPr lang="it-IT" dirty="0" smtClean="0">
                <a:solidFill>
                  <a:schemeClr val="tx1"/>
                </a:solidFill>
              </a:rPr>
              <a:t> è relativo a terreni </a:t>
            </a:r>
            <a:r>
              <a:rPr lang="it-IT" b="1" dirty="0" smtClean="0">
                <a:solidFill>
                  <a:schemeClr val="tx1"/>
                </a:solidFill>
              </a:rPr>
              <a:t>ben drenati</a:t>
            </a:r>
            <a:r>
              <a:rPr lang="it-IT" dirty="0" smtClean="0">
                <a:solidFill>
                  <a:schemeClr val="tx1"/>
                </a:solidFill>
              </a:rPr>
              <a:t>, ma il team di CO2Fix assicura che è stato testato su una grande varietà di ecosistemi.</a:t>
            </a:r>
          </a:p>
          <a:p>
            <a:pPr marL="45720" indent="0" algn="just">
              <a:buNone/>
            </a:pPr>
            <a:r>
              <a:rPr lang="it-IT" dirty="0" smtClean="0">
                <a:solidFill>
                  <a:schemeClr val="tx1"/>
                </a:solidFill>
              </a:rPr>
              <a:t>Una </a:t>
            </a:r>
            <a:r>
              <a:rPr lang="it-IT" b="1" dirty="0" smtClean="0">
                <a:solidFill>
                  <a:schemeClr val="tx1"/>
                </a:solidFill>
              </a:rPr>
              <a:t>innovazione</a:t>
            </a:r>
            <a:r>
              <a:rPr lang="it-IT" dirty="0" smtClean="0">
                <a:solidFill>
                  <a:schemeClr val="tx1"/>
                </a:solidFill>
              </a:rPr>
              <a:t> delle versioni V3.1 e V3.2 è l’uso dei </a:t>
            </a:r>
            <a:r>
              <a:rPr lang="it-IT" b="1" dirty="0" smtClean="0">
                <a:solidFill>
                  <a:schemeClr val="tx1"/>
                </a:solidFill>
              </a:rPr>
              <a:t>gradi-giorno</a:t>
            </a:r>
            <a:r>
              <a:rPr lang="it-IT" dirty="0" smtClean="0">
                <a:solidFill>
                  <a:schemeClr val="tx1"/>
                </a:solidFill>
              </a:rPr>
              <a:t> nel modulo del Suolo, </a:t>
            </a:r>
            <a:r>
              <a:rPr lang="it-IT" b="1" dirty="0" smtClean="0">
                <a:solidFill>
                  <a:schemeClr val="tx1"/>
                </a:solidFill>
              </a:rPr>
              <a:t>più efficaci </a:t>
            </a:r>
            <a:r>
              <a:rPr lang="it-IT" dirty="0" smtClean="0">
                <a:solidFill>
                  <a:schemeClr val="tx1"/>
                </a:solidFill>
              </a:rPr>
              <a:t>della temperatura media nel descrivere l’effetto sui processi decompostivi e le dinamiche del carbonio.</a:t>
            </a:r>
          </a:p>
          <a:p>
            <a:pPr marL="45720" indent="0" algn="just">
              <a:buNone/>
            </a:pPr>
            <a:endParaRPr lang="it-IT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it-IT" dirty="0" smtClean="0">
                <a:solidFill>
                  <a:schemeClr val="tx1"/>
                </a:solidFill>
              </a:rPr>
              <a:t>Il software è disponibile </a:t>
            </a:r>
            <a:r>
              <a:rPr lang="it-IT" b="1" dirty="0" smtClean="0">
                <a:solidFill>
                  <a:schemeClr val="tx1"/>
                </a:solidFill>
              </a:rPr>
              <a:t>solo</a:t>
            </a:r>
            <a:r>
              <a:rPr lang="it-IT" dirty="0" smtClean="0">
                <a:solidFill>
                  <a:schemeClr val="tx1"/>
                </a:solidFill>
              </a:rPr>
              <a:t> per sistemi operativi Windows.</a:t>
            </a:r>
          </a:p>
          <a:p>
            <a:pPr marL="45720" indent="0" algn="just">
              <a:buNone/>
            </a:pPr>
            <a:endParaRPr lang="it-IT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it-IT" dirty="0" smtClean="0">
              <a:solidFill>
                <a:schemeClr val="tx1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Giudizio sulla sua semplicità di utilizzo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819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Il </a:t>
            </a:r>
            <a:r>
              <a:rPr lang="en-US" dirty="0" err="1" smtClean="0">
                <a:solidFill>
                  <a:schemeClr val="tx1"/>
                </a:solidFill>
              </a:rPr>
              <a:t>modello</a:t>
            </a:r>
            <a:r>
              <a:rPr lang="en-US" dirty="0" smtClean="0">
                <a:solidFill>
                  <a:schemeClr val="tx1"/>
                </a:solidFill>
              </a:rPr>
              <a:t> CO2Fix è </a:t>
            </a:r>
            <a:r>
              <a:rPr lang="en-US" dirty="0" err="1" smtClean="0">
                <a:solidFill>
                  <a:schemeClr val="tx1"/>
                </a:solidFill>
              </a:rPr>
              <a:t>stato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realizzato</a:t>
            </a:r>
            <a:r>
              <a:rPr lang="en-US" dirty="0" smtClean="0">
                <a:solidFill>
                  <a:schemeClr val="tx1"/>
                </a:solidFill>
              </a:rPr>
              <a:t> dal </a:t>
            </a:r>
            <a:r>
              <a:rPr lang="en-US" dirty="0" err="1" smtClean="0">
                <a:solidFill>
                  <a:schemeClr val="tx1"/>
                </a:solidFill>
              </a:rPr>
              <a:t>dipartimento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ricerca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ambientale</a:t>
            </a: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Alterra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della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Wageningen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Agricultural </a:t>
            </a:r>
            <a:r>
              <a:rPr lang="en-US" i="1" dirty="0" smtClean="0">
                <a:solidFill>
                  <a:schemeClr val="tx1"/>
                </a:solidFill>
              </a:rPr>
              <a:t>University</a:t>
            </a:r>
            <a:r>
              <a:rPr lang="en-US" dirty="0" smtClean="0">
                <a:solidFill>
                  <a:schemeClr val="tx1"/>
                </a:solidFill>
              </a:rPr>
              <a:t> in </a:t>
            </a:r>
            <a:r>
              <a:rPr lang="en-US" dirty="0" err="1" smtClean="0">
                <a:solidFill>
                  <a:schemeClr val="tx1"/>
                </a:solidFill>
              </a:rPr>
              <a:t>Olanda</a:t>
            </a:r>
            <a:r>
              <a:rPr lang="en-US" dirty="0" smtClean="0">
                <a:solidFill>
                  <a:schemeClr val="tx1"/>
                </a:solidFill>
              </a:rPr>
              <a:t>, in </a:t>
            </a:r>
            <a:r>
              <a:rPr lang="en-US" dirty="0" err="1" smtClean="0">
                <a:solidFill>
                  <a:schemeClr val="tx1"/>
                </a:solidFill>
              </a:rPr>
              <a:t>collaborazione</a:t>
            </a:r>
            <a:r>
              <a:rPr lang="en-US" dirty="0" smtClean="0">
                <a:solidFill>
                  <a:schemeClr val="tx1"/>
                </a:solidFill>
              </a:rPr>
              <a:t> con:</a:t>
            </a:r>
          </a:p>
          <a:p>
            <a:pPr algn="just"/>
            <a:r>
              <a:rPr lang="es-ES" i="1" dirty="0">
                <a:solidFill>
                  <a:schemeClr val="tx1"/>
                </a:solidFill>
              </a:rPr>
              <a:t>European Forest </a:t>
            </a:r>
            <a:r>
              <a:rPr lang="es-ES" i="1" dirty="0" smtClean="0">
                <a:solidFill>
                  <a:schemeClr val="tx1"/>
                </a:solidFill>
              </a:rPr>
              <a:t>Institute (EFI)</a:t>
            </a:r>
            <a:r>
              <a:rPr lang="es-ES" dirty="0" smtClean="0">
                <a:solidFill>
                  <a:schemeClr val="tx1"/>
                </a:solidFill>
              </a:rPr>
              <a:t>;</a:t>
            </a:r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es-ES" i="1" dirty="0" smtClean="0">
                <a:solidFill>
                  <a:schemeClr val="tx1"/>
                </a:solidFill>
              </a:rPr>
              <a:t>Universidad </a:t>
            </a:r>
            <a:r>
              <a:rPr lang="es-ES" i="1" dirty="0">
                <a:solidFill>
                  <a:schemeClr val="tx1"/>
                </a:solidFill>
              </a:rPr>
              <a:t>Nacional Autónoma de México (UNAM)</a:t>
            </a:r>
            <a:r>
              <a:rPr lang="es-ES" dirty="0">
                <a:solidFill>
                  <a:schemeClr val="tx1"/>
                </a:solidFill>
              </a:rPr>
              <a:t> in </a:t>
            </a:r>
            <a:r>
              <a:rPr lang="es-ES" dirty="0" smtClean="0">
                <a:solidFill>
                  <a:schemeClr val="tx1"/>
                </a:solidFill>
              </a:rPr>
              <a:t>Messico; </a:t>
            </a:r>
          </a:p>
          <a:p>
            <a:pPr algn="just"/>
            <a:r>
              <a:rPr lang="es-ES" i="1" dirty="0" smtClean="0">
                <a:solidFill>
                  <a:schemeClr val="tx1"/>
                </a:solidFill>
              </a:rPr>
              <a:t>Centro </a:t>
            </a:r>
            <a:r>
              <a:rPr lang="es-ES" i="1" dirty="0">
                <a:solidFill>
                  <a:schemeClr val="tx1"/>
                </a:solidFill>
              </a:rPr>
              <a:t>Agronómico Tropical de Investigación y Enseñanza (</a:t>
            </a:r>
            <a:r>
              <a:rPr lang="es-ES" i="1" dirty="0" smtClean="0">
                <a:solidFill>
                  <a:schemeClr val="tx1"/>
                </a:solidFill>
              </a:rPr>
              <a:t>CATIE) </a:t>
            </a:r>
            <a:r>
              <a:rPr lang="es-ES" dirty="0" smtClean="0">
                <a:solidFill>
                  <a:schemeClr val="tx1"/>
                </a:solidFill>
              </a:rPr>
              <a:t>in Costa Rica.</a:t>
            </a:r>
          </a:p>
          <a:p>
            <a:pPr marL="4572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Il </a:t>
            </a:r>
            <a:r>
              <a:rPr lang="en-US" dirty="0" err="1" smtClean="0">
                <a:solidFill>
                  <a:schemeClr val="tx1"/>
                </a:solidFill>
              </a:rPr>
              <a:t>modello</a:t>
            </a:r>
            <a:r>
              <a:rPr lang="en-US" dirty="0" smtClean="0">
                <a:solidFill>
                  <a:schemeClr val="tx1"/>
                </a:solidFill>
              </a:rPr>
              <a:t> CO2Fix è </a:t>
            </a:r>
            <a:r>
              <a:rPr lang="en-US" dirty="0" err="1" smtClean="0">
                <a:solidFill>
                  <a:schemeClr val="tx1"/>
                </a:solidFill>
              </a:rPr>
              <a:t>stato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sviluppato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nel</a:t>
            </a:r>
            <a:r>
              <a:rPr lang="en-US" dirty="0" smtClean="0">
                <a:solidFill>
                  <a:schemeClr val="tx1"/>
                </a:solidFill>
              </a:rPr>
              <a:t> 2002 </a:t>
            </a:r>
            <a:r>
              <a:rPr lang="en-US" dirty="0" err="1" smtClean="0">
                <a:solidFill>
                  <a:schemeClr val="tx1"/>
                </a:solidFill>
              </a:rPr>
              <a:t>all’interno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progetto</a:t>
            </a:r>
            <a:r>
              <a:rPr lang="en-US" dirty="0" smtClean="0">
                <a:solidFill>
                  <a:schemeClr val="tx1"/>
                </a:solidFill>
              </a:rPr>
              <a:t> CASFOR-II. </a:t>
            </a:r>
            <a:r>
              <a:rPr lang="en-US" dirty="0">
                <a:solidFill>
                  <a:schemeClr val="tx1"/>
                </a:solidFill>
              </a:rPr>
              <a:t>CASFOR-II </a:t>
            </a:r>
            <a:r>
              <a:rPr lang="en-US" dirty="0" smtClean="0">
                <a:solidFill>
                  <a:schemeClr val="tx1"/>
                </a:solidFill>
              </a:rPr>
              <a:t>è </a:t>
            </a:r>
            <a:r>
              <a:rPr lang="en-US" dirty="0" err="1" smtClean="0">
                <a:solidFill>
                  <a:schemeClr val="tx1"/>
                </a:solidFill>
              </a:rPr>
              <a:t>stato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finanziato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dall’UE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all’interno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programma</a:t>
            </a:r>
            <a:r>
              <a:rPr lang="en-US" dirty="0" smtClean="0">
                <a:solidFill>
                  <a:schemeClr val="tx1"/>
                </a:solidFill>
              </a:rPr>
              <a:t> INCO2.</a:t>
            </a:r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La </a:t>
            </a:r>
            <a:r>
              <a:rPr lang="en-US" dirty="0" err="1" smtClean="0">
                <a:solidFill>
                  <a:schemeClr val="tx1"/>
                </a:solidFill>
              </a:rPr>
              <a:t>presentazione</a:t>
            </a:r>
            <a:r>
              <a:rPr lang="en-US" dirty="0" smtClean="0">
                <a:solidFill>
                  <a:schemeClr val="tx1"/>
                </a:solidFill>
              </a:rPr>
              <a:t> fa </a:t>
            </a:r>
            <a:r>
              <a:rPr lang="en-US" dirty="0" err="1" smtClean="0">
                <a:solidFill>
                  <a:schemeClr val="tx1"/>
                </a:solidFill>
              </a:rPr>
              <a:t>riferimento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versione</a:t>
            </a:r>
            <a:r>
              <a:rPr lang="en-US" dirty="0" smtClean="0">
                <a:solidFill>
                  <a:schemeClr val="tx1"/>
                </a:solidFill>
              </a:rPr>
              <a:t> 3.2 </a:t>
            </a:r>
            <a:r>
              <a:rPr lang="en-US" dirty="0" err="1" smtClean="0">
                <a:solidFill>
                  <a:schemeClr val="tx1"/>
                </a:solidFill>
              </a:rPr>
              <a:t>rilasciata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nel</a:t>
            </a:r>
            <a:r>
              <a:rPr lang="en-US" dirty="0" smtClean="0">
                <a:solidFill>
                  <a:schemeClr val="tx1"/>
                </a:solidFill>
              </a:rPr>
              <a:t> 2009, </a:t>
            </a:r>
            <a:r>
              <a:rPr lang="en-US" dirty="0" err="1" smtClean="0">
                <a:solidFill>
                  <a:schemeClr val="tx1"/>
                </a:solidFill>
              </a:rPr>
              <a:t>scaricabile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gratuitamente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previa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registrazione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dataservices.efi.int/casfor/models.htm</a:t>
            </a:r>
            <a:endParaRPr lang="en-US" dirty="0" smtClean="0"/>
          </a:p>
          <a:p>
            <a:pPr marL="4572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Il team di CO2Fix non ha </a:t>
            </a:r>
            <a:r>
              <a:rPr lang="en-US" dirty="0" err="1" smtClean="0">
                <a:solidFill>
                  <a:schemeClr val="tx1"/>
                </a:solidFill>
              </a:rPr>
              <a:t>rilasciato</a:t>
            </a:r>
            <a:r>
              <a:rPr lang="en-US" dirty="0" smtClean="0">
                <a:solidFill>
                  <a:schemeClr val="tx1"/>
                </a:solidFill>
              </a:rPr>
              <a:t> un </a:t>
            </a:r>
            <a:r>
              <a:rPr lang="en-US" dirty="0" err="1" smtClean="0">
                <a:solidFill>
                  <a:schemeClr val="tx1"/>
                </a:solidFill>
              </a:rPr>
              <a:t>manuale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dedicato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questa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versione</a:t>
            </a:r>
            <a:r>
              <a:rPr lang="en-US" dirty="0" smtClean="0">
                <a:solidFill>
                  <a:schemeClr val="tx1"/>
                </a:solidFill>
              </a:rPr>
              <a:t>, ho per cui </a:t>
            </a:r>
            <a:r>
              <a:rPr lang="en-US" dirty="0" err="1" smtClean="0">
                <a:solidFill>
                  <a:schemeClr val="tx1"/>
                </a:solidFill>
              </a:rPr>
              <a:t>utilizzato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quello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relativo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alla</a:t>
            </a:r>
            <a:r>
              <a:rPr lang="en-US" dirty="0" smtClean="0">
                <a:solidFill>
                  <a:schemeClr val="tx1"/>
                </a:solidFill>
              </a:rPr>
              <a:t> V3.1, non </a:t>
            </a:r>
            <a:r>
              <a:rPr lang="en-US" dirty="0" err="1" smtClean="0">
                <a:solidFill>
                  <a:schemeClr val="tx1"/>
                </a:solidFill>
              </a:rPr>
              <a:t>riscontrando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alcuna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differenza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sviluppatori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39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I requisiti minimi per installare il programma CO2Fix V3.2 sono: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Processore Intel 80386 o superiore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4 MB RAM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4 MB ROM liberi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Microsoft Windows Win32 o superiore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Specifiche hardware e software</a:t>
            </a:r>
          </a:p>
        </p:txBody>
      </p:sp>
    </p:spTree>
    <p:extLst>
      <p:ext uri="{BB962C8B-B14F-4D97-AF65-F5344CB8AC3E}">
        <p14:creationId xmlns:p14="http://schemas.microsoft.com/office/powerpoint/2010/main" val="33948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glia">
  <a:themeElements>
    <a:clrScheme name="Grigli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gli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gli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13506</TotalTime>
  <Words>1245</Words>
  <Application>Microsoft Office PowerPoint</Application>
  <PresentationFormat>Presentazione su schermo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Griglia</vt:lpstr>
      <vt:lpstr>CO2fIX Quantificare il bilancio del carbonio negli ecosistemi forestali</vt:lpstr>
      <vt:lpstr>Il modello</vt:lpstr>
      <vt:lpstr>Il modello Parametri generali e Componenti Ambientali</vt:lpstr>
      <vt:lpstr>Il modello Componenti Ambientali</vt:lpstr>
      <vt:lpstr>Il modello Componenti Ambientali</vt:lpstr>
      <vt:lpstr>Caso di studio Foresta mista di Pini e Querce in Messico</vt:lpstr>
      <vt:lpstr>Giudizio sulla sua semplicità di utilizzo</vt:lpstr>
      <vt:lpstr>sviluppatori</vt:lpstr>
      <vt:lpstr>Specifiche hardware e software</vt:lpstr>
      <vt:lpstr>Bibliografia e sitografia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</dc:creator>
  <cp:lastModifiedBy>Giorgio Guariso</cp:lastModifiedBy>
  <cp:revision>72</cp:revision>
  <dcterms:created xsi:type="dcterms:W3CDTF">2016-10-24T15:44:05Z</dcterms:created>
  <dcterms:modified xsi:type="dcterms:W3CDTF">2017-01-30T15:57:14Z</dcterms:modified>
</cp:coreProperties>
</file>