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sldIdLst>
    <p:sldId id="256" r:id="rId2"/>
    <p:sldId id="266" r:id="rId3"/>
    <p:sldId id="257" r:id="rId4"/>
    <p:sldId id="259" r:id="rId5"/>
    <p:sldId id="260" r:id="rId6"/>
    <p:sldId id="261" r:id="rId7"/>
    <p:sldId id="262" r:id="rId8"/>
    <p:sldId id="263" r:id="rId9"/>
    <p:sldId id="265"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0170B68-C572-44E6-96DC-ADFC3B950298}" type="datetimeFigureOut">
              <a:rPr lang="it-IT" smtClean="0"/>
              <a:t>12/07/2018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DFB0CF1-62FA-4406-900A-A84CA8CAD554}" type="slidenum">
              <a:rPr lang="it-IT" smtClean="0"/>
              <a:t>‹N›</a:t>
            </a:fld>
            <a:endParaRPr lang="it-IT"/>
          </a:p>
        </p:txBody>
      </p:sp>
    </p:spTree>
    <p:extLst>
      <p:ext uri="{BB962C8B-B14F-4D97-AF65-F5344CB8AC3E}">
        <p14:creationId xmlns:p14="http://schemas.microsoft.com/office/powerpoint/2010/main" val="203565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70170B68-C572-44E6-96DC-ADFC3B950298}" type="datetimeFigureOut">
              <a:rPr lang="it-IT" smtClean="0"/>
              <a:t>12/07/2018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DFB0CF1-62FA-4406-900A-A84CA8CAD554}" type="slidenum">
              <a:rPr lang="it-IT" smtClean="0"/>
              <a:t>‹N›</a:t>
            </a:fld>
            <a:endParaRPr lang="it-IT"/>
          </a:p>
        </p:txBody>
      </p:sp>
    </p:spTree>
    <p:extLst>
      <p:ext uri="{BB962C8B-B14F-4D97-AF65-F5344CB8AC3E}">
        <p14:creationId xmlns:p14="http://schemas.microsoft.com/office/powerpoint/2010/main" val="428232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70170B68-C572-44E6-96DC-ADFC3B950298}" type="datetimeFigureOut">
              <a:rPr lang="it-IT" smtClean="0"/>
              <a:t>12/07/2018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DFB0CF1-62FA-4406-900A-A84CA8CAD554}" type="slidenum">
              <a:rPr lang="it-IT" smtClean="0"/>
              <a:t>‹N›</a:t>
            </a:fld>
            <a:endParaRPr lang="it-I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30081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70170B68-C572-44E6-96DC-ADFC3B950298}" type="datetimeFigureOut">
              <a:rPr lang="it-IT" smtClean="0"/>
              <a:t>12/07/2018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DFB0CF1-62FA-4406-900A-A84CA8CAD554}" type="slidenum">
              <a:rPr lang="it-IT" smtClean="0"/>
              <a:t>‹N›</a:t>
            </a:fld>
            <a:endParaRPr lang="it-IT"/>
          </a:p>
        </p:txBody>
      </p:sp>
    </p:spTree>
    <p:extLst>
      <p:ext uri="{BB962C8B-B14F-4D97-AF65-F5344CB8AC3E}">
        <p14:creationId xmlns:p14="http://schemas.microsoft.com/office/powerpoint/2010/main" val="476992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70170B68-C572-44E6-96DC-ADFC3B950298}" type="datetimeFigureOut">
              <a:rPr lang="it-IT" smtClean="0"/>
              <a:t>12/07/2018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DFB0CF1-62FA-4406-900A-A84CA8CAD554}" type="slidenum">
              <a:rPr lang="it-IT" smtClean="0"/>
              <a:t>‹N›</a:t>
            </a:fld>
            <a:endParaRPr lang="it-I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36388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70170B68-C572-44E6-96DC-ADFC3B950298}" type="datetimeFigureOut">
              <a:rPr lang="it-IT" smtClean="0"/>
              <a:t>12/07/2018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DFB0CF1-62FA-4406-900A-A84CA8CAD554}" type="slidenum">
              <a:rPr lang="it-IT" smtClean="0"/>
              <a:t>‹N›</a:t>
            </a:fld>
            <a:endParaRPr lang="it-IT"/>
          </a:p>
        </p:txBody>
      </p:sp>
    </p:spTree>
    <p:extLst>
      <p:ext uri="{BB962C8B-B14F-4D97-AF65-F5344CB8AC3E}">
        <p14:creationId xmlns:p14="http://schemas.microsoft.com/office/powerpoint/2010/main" val="2912977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0170B68-C572-44E6-96DC-ADFC3B950298}" type="datetimeFigureOut">
              <a:rPr lang="it-IT" smtClean="0"/>
              <a:t>12/07/2018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DFB0CF1-62FA-4406-900A-A84CA8CAD554}" type="slidenum">
              <a:rPr lang="it-IT" smtClean="0"/>
              <a:t>‹N›</a:t>
            </a:fld>
            <a:endParaRPr lang="it-IT"/>
          </a:p>
        </p:txBody>
      </p:sp>
    </p:spTree>
    <p:extLst>
      <p:ext uri="{BB962C8B-B14F-4D97-AF65-F5344CB8AC3E}">
        <p14:creationId xmlns:p14="http://schemas.microsoft.com/office/powerpoint/2010/main" val="3811136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0170B68-C572-44E6-96DC-ADFC3B950298}" type="datetimeFigureOut">
              <a:rPr lang="it-IT" smtClean="0"/>
              <a:t>12/07/2018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DFB0CF1-62FA-4406-900A-A84CA8CAD554}" type="slidenum">
              <a:rPr lang="it-IT" smtClean="0"/>
              <a:t>‹N›</a:t>
            </a:fld>
            <a:endParaRPr lang="it-IT"/>
          </a:p>
        </p:txBody>
      </p:sp>
    </p:spTree>
    <p:extLst>
      <p:ext uri="{BB962C8B-B14F-4D97-AF65-F5344CB8AC3E}">
        <p14:creationId xmlns:p14="http://schemas.microsoft.com/office/powerpoint/2010/main" val="3075388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0170B68-C572-44E6-96DC-ADFC3B950298}" type="datetimeFigureOut">
              <a:rPr lang="it-IT" smtClean="0"/>
              <a:t>12/07/2018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DFB0CF1-62FA-4406-900A-A84CA8CAD554}" type="slidenum">
              <a:rPr lang="it-IT" smtClean="0"/>
              <a:t>‹N›</a:t>
            </a:fld>
            <a:endParaRPr lang="it-IT"/>
          </a:p>
        </p:txBody>
      </p:sp>
    </p:spTree>
    <p:extLst>
      <p:ext uri="{BB962C8B-B14F-4D97-AF65-F5344CB8AC3E}">
        <p14:creationId xmlns:p14="http://schemas.microsoft.com/office/powerpoint/2010/main" val="41953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70170B68-C572-44E6-96DC-ADFC3B950298}" type="datetimeFigureOut">
              <a:rPr lang="it-IT" smtClean="0"/>
              <a:t>12/07/2018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DFB0CF1-62FA-4406-900A-A84CA8CAD554}" type="slidenum">
              <a:rPr lang="it-IT" smtClean="0"/>
              <a:t>‹N›</a:t>
            </a:fld>
            <a:endParaRPr lang="it-IT"/>
          </a:p>
        </p:txBody>
      </p:sp>
    </p:spTree>
    <p:extLst>
      <p:ext uri="{BB962C8B-B14F-4D97-AF65-F5344CB8AC3E}">
        <p14:creationId xmlns:p14="http://schemas.microsoft.com/office/powerpoint/2010/main" val="2510809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70170B68-C572-44E6-96DC-ADFC3B950298}" type="datetimeFigureOut">
              <a:rPr lang="it-IT" smtClean="0"/>
              <a:t>12/07/2018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DFB0CF1-62FA-4406-900A-A84CA8CAD554}" type="slidenum">
              <a:rPr lang="it-IT" smtClean="0"/>
              <a:t>‹N›</a:t>
            </a:fld>
            <a:endParaRPr lang="it-IT"/>
          </a:p>
        </p:txBody>
      </p:sp>
    </p:spTree>
    <p:extLst>
      <p:ext uri="{BB962C8B-B14F-4D97-AF65-F5344CB8AC3E}">
        <p14:creationId xmlns:p14="http://schemas.microsoft.com/office/powerpoint/2010/main" val="3728568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70170B68-C572-44E6-96DC-ADFC3B950298}" type="datetimeFigureOut">
              <a:rPr lang="it-IT" smtClean="0"/>
              <a:t>12/07/2018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DDFB0CF1-62FA-4406-900A-A84CA8CAD554}" type="slidenum">
              <a:rPr lang="it-IT" smtClean="0"/>
              <a:t>‹N›</a:t>
            </a:fld>
            <a:endParaRPr lang="it-IT"/>
          </a:p>
        </p:txBody>
      </p:sp>
    </p:spTree>
    <p:extLst>
      <p:ext uri="{BB962C8B-B14F-4D97-AF65-F5344CB8AC3E}">
        <p14:creationId xmlns:p14="http://schemas.microsoft.com/office/powerpoint/2010/main" val="1770184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70170B68-C572-44E6-96DC-ADFC3B950298}" type="datetimeFigureOut">
              <a:rPr lang="it-IT" smtClean="0"/>
              <a:t>12/07/2018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DDFB0CF1-62FA-4406-900A-A84CA8CAD554}" type="slidenum">
              <a:rPr lang="it-IT" smtClean="0"/>
              <a:t>‹N›</a:t>
            </a:fld>
            <a:endParaRPr lang="it-IT"/>
          </a:p>
        </p:txBody>
      </p:sp>
    </p:spTree>
    <p:extLst>
      <p:ext uri="{BB962C8B-B14F-4D97-AF65-F5344CB8AC3E}">
        <p14:creationId xmlns:p14="http://schemas.microsoft.com/office/powerpoint/2010/main" val="1259018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170B68-C572-44E6-96DC-ADFC3B950298}" type="datetimeFigureOut">
              <a:rPr lang="it-IT" smtClean="0"/>
              <a:t>12/07/2018</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DDFB0CF1-62FA-4406-900A-A84CA8CAD554}" type="slidenum">
              <a:rPr lang="it-IT" smtClean="0"/>
              <a:t>‹N›</a:t>
            </a:fld>
            <a:endParaRPr lang="it-IT"/>
          </a:p>
        </p:txBody>
      </p:sp>
    </p:spTree>
    <p:extLst>
      <p:ext uri="{BB962C8B-B14F-4D97-AF65-F5344CB8AC3E}">
        <p14:creationId xmlns:p14="http://schemas.microsoft.com/office/powerpoint/2010/main" val="616383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70170B68-C572-44E6-96DC-ADFC3B950298}" type="datetimeFigureOut">
              <a:rPr lang="it-IT" smtClean="0"/>
              <a:t>12/07/2018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DFB0CF1-62FA-4406-900A-A84CA8CAD554}" type="slidenum">
              <a:rPr lang="it-IT" smtClean="0"/>
              <a:t>‹N›</a:t>
            </a:fld>
            <a:endParaRPr lang="it-IT"/>
          </a:p>
        </p:txBody>
      </p:sp>
    </p:spTree>
    <p:extLst>
      <p:ext uri="{BB962C8B-B14F-4D97-AF65-F5344CB8AC3E}">
        <p14:creationId xmlns:p14="http://schemas.microsoft.com/office/powerpoint/2010/main" val="2946514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DFB0CF1-62FA-4406-900A-A84CA8CAD554}" type="slidenum">
              <a:rPr lang="it-IT" smtClean="0"/>
              <a:t>‹N›</a:t>
            </a:fld>
            <a:endParaRPr lang="it-IT"/>
          </a:p>
        </p:txBody>
      </p:sp>
      <p:sp>
        <p:nvSpPr>
          <p:cNvPr id="5" name="Date Placeholder 4"/>
          <p:cNvSpPr>
            <a:spLocks noGrp="1"/>
          </p:cNvSpPr>
          <p:nvPr>
            <p:ph type="dt" sz="half" idx="10"/>
          </p:nvPr>
        </p:nvSpPr>
        <p:spPr/>
        <p:txBody>
          <a:bodyPr/>
          <a:lstStyle/>
          <a:p>
            <a:fld id="{70170B68-C572-44E6-96DC-ADFC3B950298}" type="datetimeFigureOut">
              <a:rPr lang="it-IT" smtClean="0"/>
              <a:t>12/07/2018</a:t>
            </a:fld>
            <a:endParaRPr lang="it-IT"/>
          </a:p>
        </p:txBody>
      </p:sp>
    </p:spTree>
    <p:extLst>
      <p:ext uri="{BB962C8B-B14F-4D97-AF65-F5344CB8AC3E}">
        <p14:creationId xmlns:p14="http://schemas.microsoft.com/office/powerpoint/2010/main" val="2075489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0170B68-C572-44E6-96DC-ADFC3B950298}" type="datetimeFigureOut">
              <a:rPr lang="it-IT" smtClean="0"/>
              <a:t>12/07/2018</a:t>
            </a:fld>
            <a:endParaRPr lang="it-IT"/>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DFB0CF1-62FA-4406-900A-A84CA8CAD554}" type="slidenum">
              <a:rPr lang="it-IT" smtClean="0"/>
              <a:t>‹N›</a:t>
            </a:fld>
            <a:endParaRPr lang="it-IT"/>
          </a:p>
        </p:txBody>
      </p:sp>
    </p:spTree>
    <p:extLst>
      <p:ext uri="{BB962C8B-B14F-4D97-AF65-F5344CB8AC3E}">
        <p14:creationId xmlns:p14="http://schemas.microsoft.com/office/powerpoint/2010/main" val="51887362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99C8D9-2879-4330-A6D6-B60ED374E7F6}"/>
              </a:ext>
            </a:extLst>
          </p:cNvPr>
          <p:cNvSpPr>
            <a:spLocks noGrp="1"/>
          </p:cNvSpPr>
          <p:nvPr>
            <p:ph type="ctrTitle"/>
          </p:nvPr>
        </p:nvSpPr>
        <p:spPr>
          <a:xfrm>
            <a:off x="967409" y="2756452"/>
            <a:ext cx="9607826" cy="994953"/>
          </a:xfrm>
        </p:spPr>
        <p:txBody>
          <a:bodyPr>
            <a:normAutofit/>
          </a:bodyPr>
          <a:lstStyle/>
          <a:p>
            <a:r>
              <a:rPr lang="it-IT" b="1" dirty="0">
                <a:solidFill>
                  <a:schemeClr val="tx1"/>
                </a:solidFill>
                <a:latin typeface="Calibri" panose="020F0502020204030204" pitchFamily="34" charset="0"/>
                <a:cs typeface="Calibri" panose="020F0502020204030204" pitchFamily="34" charset="0"/>
              </a:rPr>
              <a:t>Cell Transmission Model (CTM)</a:t>
            </a:r>
          </a:p>
        </p:txBody>
      </p:sp>
      <p:sp>
        <p:nvSpPr>
          <p:cNvPr id="3" name="Sottotitolo 2">
            <a:extLst>
              <a:ext uri="{FF2B5EF4-FFF2-40B4-BE49-F238E27FC236}">
                <a16:creationId xmlns:a16="http://schemas.microsoft.com/office/drawing/2014/main" id="{9AEF70D9-E129-4291-BFB4-65020F6166A2}"/>
              </a:ext>
            </a:extLst>
          </p:cNvPr>
          <p:cNvSpPr>
            <a:spLocks noGrp="1"/>
          </p:cNvSpPr>
          <p:nvPr>
            <p:ph type="subTitle" idx="1"/>
          </p:nvPr>
        </p:nvSpPr>
        <p:spPr>
          <a:xfrm>
            <a:off x="705423" y="4258957"/>
            <a:ext cx="8889152" cy="1841006"/>
          </a:xfrm>
        </p:spPr>
        <p:txBody>
          <a:bodyPr>
            <a:normAutofit/>
          </a:bodyPr>
          <a:lstStyle/>
          <a:p>
            <a:pPr algn="l"/>
            <a:r>
              <a:rPr lang="it-IT" sz="2200" b="1" dirty="0">
                <a:solidFill>
                  <a:schemeClr val="tx1"/>
                </a:solidFill>
                <a:latin typeface="Calibri" panose="020F0502020204030204" pitchFamily="34" charset="0"/>
                <a:cs typeface="Calibri" panose="020F0502020204030204" pitchFamily="34" charset="0"/>
              </a:rPr>
              <a:t>SOFTWARE DI INNOVAZIONE E TRASPORTO (TIS)</a:t>
            </a:r>
          </a:p>
          <a:p>
            <a:pPr algn="l"/>
            <a:br>
              <a:rPr lang="it-IT" sz="2200" dirty="0">
                <a:solidFill>
                  <a:schemeClr val="tx1"/>
                </a:solidFill>
                <a:latin typeface="Calibri" panose="020F0502020204030204" pitchFamily="34" charset="0"/>
                <a:cs typeface="Calibri" panose="020F0502020204030204" pitchFamily="34" charset="0"/>
              </a:rPr>
            </a:br>
            <a:r>
              <a:rPr lang="it-IT" sz="2200" u="sng" dirty="0">
                <a:solidFill>
                  <a:schemeClr val="tx1"/>
                </a:solidFill>
                <a:latin typeface="Calibri" panose="020F0502020204030204" pitchFamily="34" charset="0"/>
                <a:cs typeface="Calibri" panose="020F0502020204030204" pitchFamily="34" charset="0"/>
              </a:rPr>
              <a:t>Autore</a:t>
            </a:r>
            <a:r>
              <a:rPr lang="it-IT" sz="2200" dirty="0">
                <a:solidFill>
                  <a:schemeClr val="tx1"/>
                </a:solidFill>
                <a:latin typeface="Calibri" panose="020F0502020204030204" pitchFamily="34" charset="0"/>
                <a:cs typeface="Calibri" panose="020F0502020204030204" pitchFamily="34" charset="0"/>
              </a:rPr>
              <a:t>: Ing. </a:t>
            </a:r>
            <a:r>
              <a:rPr lang="it-IT" sz="2200" dirty="0" err="1">
                <a:solidFill>
                  <a:schemeClr val="tx1"/>
                </a:solidFill>
                <a:latin typeface="Calibri" panose="020F0502020204030204" pitchFamily="34" charset="0"/>
                <a:cs typeface="Calibri" panose="020F0502020204030204" pitchFamily="34" charset="0"/>
              </a:rPr>
              <a:t>Giofre</a:t>
            </a:r>
            <a:r>
              <a:rPr lang="it-IT" sz="2200" dirty="0">
                <a:solidFill>
                  <a:schemeClr val="tx1"/>
                </a:solidFill>
                <a:latin typeface="Calibri" panose="020F0502020204030204" pitchFamily="34" charset="0"/>
                <a:cs typeface="Calibri" panose="020F0502020204030204" pitchFamily="34" charset="0"/>
              </a:rPr>
              <a:t>’ Vincenzo Pasquale</a:t>
            </a:r>
          </a:p>
          <a:p>
            <a:pPr algn="l"/>
            <a:r>
              <a:rPr lang="it-IT" sz="2200" u="sng" dirty="0">
                <a:solidFill>
                  <a:schemeClr val="tx1"/>
                </a:solidFill>
                <a:latin typeface="Calibri" panose="020F0502020204030204" pitchFamily="34" charset="0"/>
                <a:cs typeface="Calibri" panose="020F0502020204030204" pitchFamily="34" charset="0"/>
              </a:rPr>
              <a:t>Sito</a:t>
            </a:r>
            <a:r>
              <a:rPr lang="it-IT" sz="2200" dirty="0">
                <a:solidFill>
                  <a:schemeClr val="tx1"/>
                </a:solidFill>
                <a:latin typeface="Calibri" panose="020F0502020204030204" pitchFamily="34" charset="0"/>
                <a:cs typeface="Calibri" panose="020F0502020204030204" pitchFamily="34" charset="0"/>
              </a:rPr>
              <a:t>: http://tis.unical.it/index.php/development/software-educational/</a:t>
            </a:r>
          </a:p>
        </p:txBody>
      </p:sp>
      <p:sp>
        <p:nvSpPr>
          <p:cNvPr id="4" name="CasellaDiTesto 3">
            <a:extLst>
              <a:ext uri="{FF2B5EF4-FFF2-40B4-BE49-F238E27FC236}">
                <a16:creationId xmlns:a16="http://schemas.microsoft.com/office/drawing/2014/main" id="{168607DC-3503-4D0F-9128-5618326F91C0}"/>
              </a:ext>
            </a:extLst>
          </p:cNvPr>
          <p:cNvSpPr txBox="1"/>
          <p:nvPr/>
        </p:nvSpPr>
        <p:spPr>
          <a:xfrm>
            <a:off x="705423" y="480185"/>
            <a:ext cx="7934994" cy="707886"/>
          </a:xfrm>
          <a:prstGeom prst="rect">
            <a:avLst/>
          </a:prstGeom>
          <a:noFill/>
        </p:spPr>
        <p:txBody>
          <a:bodyPr wrap="square" rtlCol="0">
            <a:spAutoFit/>
          </a:bodyPr>
          <a:lstStyle/>
          <a:p>
            <a:r>
              <a:rPr lang="it-IT" sz="2000" dirty="0">
                <a:latin typeface="Calibri" panose="020F0502020204030204" pitchFamily="34" charset="0"/>
                <a:cs typeface="Calibri" panose="020F0502020204030204" pitchFamily="34" charset="0"/>
              </a:rPr>
              <a:t>Corso di Modellistica e Simulazione – Anno Accademico 2017/2018</a:t>
            </a:r>
          </a:p>
          <a:p>
            <a:r>
              <a:rPr lang="it-IT" sz="2000" dirty="0">
                <a:latin typeface="Calibri" panose="020F0502020204030204" pitchFamily="34" charset="0"/>
                <a:cs typeface="Calibri" panose="020F0502020204030204" pitchFamily="34" charset="0"/>
              </a:rPr>
              <a:t>Laurea Magistrale in Ingegneria Civile - Infrastrutture di Trasporto</a:t>
            </a:r>
          </a:p>
        </p:txBody>
      </p:sp>
      <p:sp>
        <p:nvSpPr>
          <p:cNvPr id="5" name="CasellaDiTesto 4">
            <a:extLst>
              <a:ext uri="{FF2B5EF4-FFF2-40B4-BE49-F238E27FC236}">
                <a16:creationId xmlns:a16="http://schemas.microsoft.com/office/drawing/2014/main" id="{862632B6-01B3-47A3-929A-BC1EB6E8C9B8}"/>
              </a:ext>
            </a:extLst>
          </p:cNvPr>
          <p:cNvSpPr txBox="1"/>
          <p:nvPr/>
        </p:nvSpPr>
        <p:spPr>
          <a:xfrm>
            <a:off x="705423" y="1341680"/>
            <a:ext cx="2425148" cy="707886"/>
          </a:xfrm>
          <a:prstGeom prst="rect">
            <a:avLst/>
          </a:prstGeom>
          <a:noFill/>
        </p:spPr>
        <p:txBody>
          <a:bodyPr wrap="square" rtlCol="0">
            <a:spAutoFit/>
          </a:bodyPr>
          <a:lstStyle/>
          <a:p>
            <a:r>
              <a:rPr lang="it-IT" sz="2000" dirty="0">
                <a:latin typeface="Calibri" panose="020F0502020204030204" pitchFamily="34" charset="0"/>
                <a:cs typeface="Calibri" panose="020F0502020204030204" pitchFamily="34" charset="0"/>
              </a:rPr>
              <a:t>Matteo Pezzullo</a:t>
            </a:r>
          </a:p>
          <a:p>
            <a:r>
              <a:rPr lang="it-IT" sz="2000" dirty="0">
                <a:latin typeface="Calibri" panose="020F0502020204030204" pitchFamily="34" charset="0"/>
                <a:cs typeface="Calibri" panose="020F0502020204030204" pitchFamily="34" charset="0"/>
              </a:rPr>
              <a:t>Matricola: 893676</a:t>
            </a:r>
          </a:p>
        </p:txBody>
      </p:sp>
      <p:pic>
        <p:nvPicPr>
          <p:cNvPr id="6" name="Immagine 5" descr="Macintosh HD:Users:marazzi:Desktop:logo-polimi.jpg">
            <a:extLst>
              <a:ext uri="{FF2B5EF4-FFF2-40B4-BE49-F238E27FC236}">
                <a16:creationId xmlns:a16="http://schemas.microsoft.com/office/drawing/2014/main" id="{F3D82703-B0FD-4A1A-AEF5-F9161BEB7C9E}"/>
              </a:ext>
            </a:extLst>
          </p:cNvPr>
          <p:cNvPicPr/>
          <p:nvPr/>
        </p:nvPicPr>
        <p:blipFill rotWithShape="1">
          <a:blip r:embed="rId2" cstate="print">
            <a:extLst>
              <a:ext uri="{28A0092B-C50C-407E-A947-70E740481C1C}">
                <a14:useLocalDpi xmlns:a14="http://schemas.microsoft.com/office/drawing/2010/main" val="0"/>
              </a:ext>
            </a:extLst>
          </a:blip>
          <a:srcRect l="21199" r="23327"/>
          <a:stretch/>
        </p:blipFill>
        <p:spPr bwMode="auto">
          <a:xfrm>
            <a:off x="8971870" y="381075"/>
            <a:ext cx="1908017" cy="157883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34523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9F8E31-01A6-4FCC-AA4C-FE0E89977B53}"/>
              </a:ext>
            </a:extLst>
          </p:cNvPr>
          <p:cNvSpPr>
            <a:spLocks noGrp="1"/>
          </p:cNvSpPr>
          <p:nvPr>
            <p:ph type="title"/>
          </p:nvPr>
        </p:nvSpPr>
        <p:spPr>
          <a:xfrm>
            <a:off x="677335" y="225286"/>
            <a:ext cx="8596668" cy="728870"/>
          </a:xfrm>
        </p:spPr>
        <p:txBody>
          <a:bodyPr>
            <a:normAutofit/>
          </a:bodyPr>
          <a:lstStyle/>
          <a:p>
            <a:r>
              <a:rPr lang="it-IT" sz="2600" b="1" dirty="0">
                <a:solidFill>
                  <a:schemeClr val="tx1"/>
                </a:solidFill>
                <a:latin typeface="Calibri" panose="020F0502020204030204" pitchFamily="34" charset="0"/>
                <a:cs typeface="Calibri" panose="020F0502020204030204" pitchFamily="34" charset="0"/>
              </a:rPr>
              <a:t>CONCLUSIONI e SVILUPPI FUTURI</a:t>
            </a:r>
          </a:p>
        </p:txBody>
      </p:sp>
      <p:sp>
        <p:nvSpPr>
          <p:cNvPr id="3" name="Segnaposto contenuto 2">
            <a:extLst>
              <a:ext uri="{FF2B5EF4-FFF2-40B4-BE49-F238E27FC236}">
                <a16:creationId xmlns:a16="http://schemas.microsoft.com/office/drawing/2014/main" id="{BB148296-BDC6-4A89-8042-7DD20BE14DB0}"/>
              </a:ext>
            </a:extLst>
          </p:cNvPr>
          <p:cNvSpPr>
            <a:spLocks noGrp="1"/>
          </p:cNvSpPr>
          <p:nvPr>
            <p:ph idx="1"/>
          </p:nvPr>
        </p:nvSpPr>
        <p:spPr>
          <a:xfrm>
            <a:off x="677335" y="768626"/>
            <a:ext cx="10573762" cy="3880773"/>
          </a:xfrm>
        </p:spPr>
        <p:txBody>
          <a:bodyPr>
            <a:noAutofit/>
          </a:bodyPr>
          <a:lstStyle/>
          <a:p>
            <a:pPr marL="0" indent="0" algn="just">
              <a:buNone/>
            </a:pPr>
            <a:r>
              <a:rPr lang="it-IT" sz="2200" dirty="0">
                <a:solidFill>
                  <a:schemeClr val="tx1"/>
                </a:solidFill>
                <a:latin typeface="Calibri" panose="020F0502020204030204" pitchFamily="34" charset="0"/>
                <a:cs typeface="Calibri" panose="020F0502020204030204" pitchFamily="34" charset="0"/>
              </a:rPr>
              <a:t>Il programma è di semplice utilizzo in quanto il modello che sta dietro è basato su un’</a:t>
            </a:r>
            <a:r>
              <a:rPr lang="it-IT" sz="2200" u="sng" dirty="0">
                <a:solidFill>
                  <a:schemeClr val="tx1"/>
                </a:solidFill>
                <a:latin typeface="Calibri" panose="020F0502020204030204" pitchFamily="34" charset="0"/>
                <a:cs typeface="Calibri" panose="020F0502020204030204" pitchFamily="34" charset="0"/>
              </a:rPr>
              <a:t>analogia idrodinamica</a:t>
            </a:r>
            <a:r>
              <a:rPr lang="it-IT" sz="2200" dirty="0">
                <a:solidFill>
                  <a:schemeClr val="tx1"/>
                </a:solidFill>
                <a:latin typeface="Calibri" panose="020F0502020204030204" pitchFamily="34" charset="0"/>
                <a:cs typeface="Calibri" panose="020F0502020204030204" pitchFamily="34" charset="0"/>
              </a:rPr>
              <a:t>, paragonando il flusso veicolare in un corridoio stradale a quello dell’acqua in un tubo di flusso. Inoltre, il modello si basa su un’ipotesi molto forte riguardante il </a:t>
            </a:r>
            <a:r>
              <a:rPr lang="it-IT" sz="2200" u="sng" dirty="0">
                <a:solidFill>
                  <a:schemeClr val="tx1"/>
                </a:solidFill>
                <a:latin typeface="Calibri" panose="020F0502020204030204" pitchFamily="34" charset="0"/>
                <a:cs typeface="Calibri" panose="020F0502020204030204" pitchFamily="34" charset="0"/>
              </a:rPr>
              <a:t>comportamento degli utenti</a:t>
            </a:r>
            <a:r>
              <a:rPr lang="it-IT" sz="2200" dirty="0">
                <a:solidFill>
                  <a:schemeClr val="tx1"/>
                </a:solidFill>
                <a:latin typeface="Calibri" panose="020F0502020204030204" pitchFamily="34" charset="0"/>
                <a:cs typeface="Calibri" panose="020F0502020204030204" pitchFamily="34" charset="0"/>
              </a:rPr>
              <a:t>, considerato </a:t>
            </a:r>
            <a:r>
              <a:rPr lang="it-IT" sz="2200" u="sng" dirty="0">
                <a:solidFill>
                  <a:schemeClr val="tx1"/>
                </a:solidFill>
                <a:latin typeface="Calibri" panose="020F0502020204030204" pitchFamily="34" charset="0"/>
                <a:cs typeface="Calibri" panose="020F0502020204030204" pitchFamily="34" charset="0"/>
              </a:rPr>
              <a:t>uniforme</a:t>
            </a:r>
            <a:r>
              <a:rPr lang="it-IT" sz="2200" dirty="0">
                <a:solidFill>
                  <a:schemeClr val="tx1"/>
                </a:solidFill>
                <a:latin typeface="Calibri" panose="020F0502020204030204" pitchFamily="34" charset="0"/>
                <a:cs typeface="Calibri" panose="020F0502020204030204" pitchFamily="34" charset="0"/>
              </a:rPr>
              <a:t>, sebbene nella realtà risulti variabile. Altra ipotesi alla base è che gli elementi di </a:t>
            </a:r>
            <a:r>
              <a:rPr lang="it-IT" sz="2200" u="sng" dirty="0">
                <a:solidFill>
                  <a:schemeClr val="tx1"/>
                </a:solidFill>
                <a:latin typeface="Calibri" panose="020F0502020204030204" pitchFamily="34" charset="0"/>
                <a:cs typeface="Calibri" panose="020F0502020204030204" pitchFamily="34" charset="0"/>
              </a:rPr>
              <a:t>disturbo</a:t>
            </a:r>
            <a:r>
              <a:rPr lang="it-IT" sz="2200" dirty="0">
                <a:solidFill>
                  <a:schemeClr val="tx1"/>
                </a:solidFill>
                <a:latin typeface="Calibri" panose="020F0502020204030204" pitchFamily="34" charset="0"/>
                <a:cs typeface="Calibri" panose="020F0502020204030204" pitchFamily="34" charset="0"/>
              </a:rPr>
              <a:t> siano dati </a:t>
            </a:r>
            <a:r>
              <a:rPr lang="it-IT" sz="2200" u="sng" dirty="0">
                <a:solidFill>
                  <a:schemeClr val="tx1"/>
                </a:solidFill>
                <a:latin typeface="Calibri" panose="020F0502020204030204" pitchFamily="34" charset="0"/>
                <a:cs typeface="Calibri" panose="020F0502020204030204" pitchFamily="34" charset="0"/>
              </a:rPr>
              <a:t>solamente dai restringimenti</a:t>
            </a:r>
            <a:r>
              <a:rPr lang="it-IT" sz="2200" dirty="0">
                <a:solidFill>
                  <a:schemeClr val="tx1"/>
                </a:solidFill>
                <a:latin typeface="Calibri" panose="020F0502020204030204" pitchFamily="34" charset="0"/>
                <a:cs typeface="Calibri" panose="020F0502020204030204" pitchFamily="34" charset="0"/>
              </a:rPr>
              <a:t>.</a:t>
            </a:r>
          </a:p>
          <a:p>
            <a:pPr marL="0" indent="0" algn="just">
              <a:buNone/>
            </a:pPr>
            <a:r>
              <a:rPr lang="it-IT" sz="2200" dirty="0">
                <a:solidFill>
                  <a:schemeClr val="tx1"/>
                </a:solidFill>
                <a:latin typeface="Calibri" panose="020F0502020204030204" pitchFamily="34" charset="0"/>
                <a:cs typeface="Calibri" panose="020F0502020204030204" pitchFamily="34" charset="0"/>
              </a:rPr>
              <a:t>Questo software permette di avere una visione nel tempo di variabili macroscopiche significative quali densità veicolare, flusso veicolare e velocità, e permette di individuare sia come sia quali  restringimenti potrebbero inficiare la circolazione nel tempo. A fronte dei risultati ottenuti dalle simulazioni è possibile tenere </a:t>
            </a:r>
            <a:r>
              <a:rPr lang="it-IT" sz="2200" u="sng" dirty="0">
                <a:solidFill>
                  <a:schemeClr val="tx1"/>
                </a:solidFill>
                <a:latin typeface="Calibri" panose="020F0502020204030204" pitchFamily="34" charset="0"/>
                <a:cs typeface="Calibri" panose="020F0502020204030204" pitchFamily="34" charset="0"/>
              </a:rPr>
              <a:t>sotto controllo l’effetto dei restringimenti</a:t>
            </a:r>
            <a:r>
              <a:rPr lang="it-IT" sz="2200" dirty="0">
                <a:solidFill>
                  <a:schemeClr val="tx1"/>
                </a:solidFill>
                <a:latin typeface="Calibri" panose="020F0502020204030204" pitchFamily="34" charset="0"/>
                <a:cs typeface="Calibri" panose="020F0502020204030204" pitchFamily="34" charset="0"/>
              </a:rPr>
              <a:t> e prendere provvedimenti qualora la situazione di congestione stradale risulti inaccettabile. </a:t>
            </a:r>
          </a:p>
          <a:p>
            <a:pPr marL="0" indent="0" algn="just">
              <a:buNone/>
            </a:pPr>
            <a:r>
              <a:rPr lang="it-IT" sz="2200" dirty="0">
                <a:solidFill>
                  <a:schemeClr val="tx1"/>
                </a:solidFill>
                <a:latin typeface="Calibri" panose="020F0502020204030204" pitchFamily="34" charset="0"/>
                <a:cs typeface="Calibri" panose="020F0502020204030204" pitchFamily="34" charset="0"/>
              </a:rPr>
              <a:t>Un possibile sviluppo futuro del programma potrebbe essere quella di andare a valutare per i diversi intervalli di simulazione il </a:t>
            </a:r>
            <a:r>
              <a:rPr lang="it-IT" sz="2200" b="1" dirty="0">
                <a:solidFill>
                  <a:schemeClr val="tx1"/>
                </a:solidFill>
                <a:latin typeface="Calibri" panose="020F0502020204030204" pitchFamily="34" charset="0"/>
                <a:cs typeface="Calibri" panose="020F0502020204030204" pitchFamily="34" charset="0"/>
              </a:rPr>
              <a:t>ritardo medio </a:t>
            </a:r>
            <a:r>
              <a:rPr lang="it-IT" sz="2200" dirty="0">
                <a:solidFill>
                  <a:schemeClr val="tx1"/>
                </a:solidFill>
                <a:latin typeface="Calibri" panose="020F0502020204030204" pitchFamily="34" charset="0"/>
                <a:cs typeface="Calibri" panose="020F0502020204030204" pitchFamily="34" charset="0"/>
              </a:rPr>
              <a:t>provocato dalla congestione e il corrispondente </a:t>
            </a:r>
            <a:r>
              <a:rPr lang="it-IT" sz="2200" b="1" dirty="0">
                <a:solidFill>
                  <a:schemeClr val="tx1"/>
                </a:solidFill>
                <a:latin typeface="Calibri" panose="020F0502020204030204" pitchFamily="34" charset="0"/>
                <a:cs typeface="Calibri" panose="020F0502020204030204" pitchFamily="34" charset="0"/>
              </a:rPr>
              <a:t>livello di servizio </a:t>
            </a:r>
            <a:r>
              <a:rPr lang="it-IT" sz="2200" dirty="0">
                <a:solidFill>
                  <a:schemeClr val="tx1"/>
                </a:solidFill>
                <a:latin typeface="Calibri" panose="020F0502020204030204" pitchFamily="34" charset="0"/>
                <a:cs typeface="Calibri" panose="020F0502020204030204" pitchFamily="34" charset="0"/>
              </a:rPr>
              <a:t>(LOS) secondo la </a:t>
            </a:r>
            <a:r>
              <a:rPr lang="it-IT" sz="2200" u="sng" dirty="0">
                <a:solidFill>
                  <a:schemeClr val="tx1"/>
                </a:solidFill>
                <a:latin typeface="Calibri" panose="020F0502020204030204" pitchFamily="34" charset="0"/>
                <a:cs typeface="Calibri" panose="020F0502020204030204" pitchFamily="34" charset="0"/>
              </a:rPr>
              <a:t>metodologia HCM 2000</a:t>
            </a:r>
            <a:r>
              <a:rPr lang="it-IT" sz="2200" dirty="0">
                <a:solidFill>
                  <a:schemeClr val="tx1"/>
                </a:solidFill>
                <a:latin typeface="Calibri" panose="020F0502020204030204" pitchFamily="34" charset="0"/>
                <a:cs typeface="Calibri" panose="020F0502020204030204" pitchFamily="34" charset="0"/>
              </a:rPr>
              <a:t>, la quale permette di assegnare un giudizio (da A </a:t>
            </a:r>
            <a:r>
              <a:rPr lang="it-IT" sz="2200" dirty="0" err="1">
                <a:solidFill>
                  <a:schemeClr val="tx1"/>
                </a:solidFill>
                <a:latin typeface="Calibri" panose="020F0502020204030204" pitchFamily="34" charset="0"/>
                <a:cs typeface="Calibri" panose="020F0502020204030204" pitchFamily="34" charset="0"/>
              </a:rPr>
              <a:t>a</a:t>
            </a:r>
            <a:r>
              <a:rPr lang="it-IT" sz="2200" dirty="0">
                <a:solidFill>
                  <a:schemeClr val="tx1"/>
                </a:solidFill>
                <a:latin typeface="Calibri" panose="020F0502020204030204" pitchFamily="34" charset="0"/>
                <a:cs typeface="Calibri" panose="020F0502020204030204" pitchFamily="34" charset="0"/>
              </a:rPr>
              <a:t> F) in base al ritardo medio generato dal traffico, con maggiore comprensione del fenomeno.</a:t>
            </a:r>
          </a:p>
        </p:txBody>
      </p:sp>
    </p:spTree>
    <p:extLst>
      <p:ext uri="{BB962C8B-B14F-4D97-AF65-F5344CB8AC3E}">
        <p14:creationId xmlns:p14="http://schemas.microsoft.com/office/powerpoint/2010/main" val="3275211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D1CC7C5-3100-4F37-A9DD-FEF0DBCFB7B1}"/>
              </a:ext>
            </a:extLst>
          </p:cNvPr>
          <p:cNvSpPr>
            <a:spLocks noGrp="1"/>
          </p:cNvSpPr>
          <p:nvPr>
            <p:ph idx="1"/>
          </p:nvPr>
        </p:nvSpPr>
        <p:spPr>
          <a:xfrm>
            <a:off x="624325" y="1285946"/>
            <a:ext cx="10043675" cy="4849811"/>
          </a:xfrm>
        </p:spPr>
        <p:txBody>
          <a:bodyPr>
            <a:normAutofit/>
          </a:bodyPr>
          <a:lstStyle/>
          <a:p>
            <a:pPr marL="0" indent="0" algn="just">
              <a:buNone/>
            </a:pPr>
            <a:r>
              <a:rPr lang="it-IT" sz="2200" b="1" dirty="0">
                <a:solidFill>
                  <a:schemeClr val="tx1"/>
                </a:solidFill>
                <a:latin typeface="Calibri" panose="020F0502020204030204" pitchFamily="34" charset="0"/>
                <a:cs typeface="Calibri" panose="020F0502020204030204" pitchFamily="34" charset="0"/>
              </a:rPr>
              <a:t>TIS</a:t>
            </a:r>
            <a:r>
              <a:rPr lang="it-IT" sz="2200" dirty="0">
                <a:solidFill>
                  <a:schemeClr val="tx1"/>
                </a:solidFill>
                <a:latin typeface="Calibri" panose="020F0502020204030204" pitchFamily="34" charset="0"/>
                <a:cs typeface="Calibri" panose="020F0502020204030204" pitchFamily="34" charset="0"/>
              </a:rPr>
              <a:t> (Software per Trasporti Innovativi ) è un’</a:t>
            </a:r>
            <a:r>
              <a:rPr lang="it-IT" sz="2200" u="sng" dirty="0">
                <a:solidFill>
                  <a:schemeClr val="tx1"/>
                </a:solidFill>
                <a:latin typeface="Calibri" panose="020F0502020204030204" pitchFamily="34" charset="0"/>
                <a:cs typeface="Calibri" panose="020F0502020204030204" pitchFamily="34" charset="0"/>
              </a:rPr>
              <a:t>organizzazione</a:t>
            </a:r>
            <a:r>
              <a:rPr lang="it-IT" sz="2200" dirty="0">
                <a:solidFill>
                  <a:schemeClr val="tx1"/>
                </a:solidFill>
                <a:latin typeface="Calibri" panose="020F0502020204030204" pitchFamily="34" charset="0"/>
                <a:cs typeface="Calibri" panose="020F0502020204030204" pitchFamily="34" charset="0"/>
              </a:rPr>
              <a:t> che si occupa di sviluppare software e sistemi intelligenti e semplici per la risoluzione di problemi legati ai trasporti. I sistemi sviluppati sono in continua evoluzione, tenendo conto delle nuove tecnologie emergenti sul mercato.</a:t>
            </a:r>
          </a:p>
          <a:p>
            <a:pPr marL="0" indent="0" algn="just">
              <a:buNone/>
            </a:pPr>
            <a:r>
              <a:rPr lang="it-IT" sz="2200" b="1" dirty="0">
                <a:solidFill>
                  <a:schemeClr val="tx1"/>
                </a:solidFill>
                <a:latin typeface="Calibri" panose="020F0502020204030204" pitchFamily="34" charset="0"/>
                <a:cs typeface="Calibri" panose="020F0502020204030204" pitchFamily="34" charset="0"/>
              </a:rPr>
              <a:t>CTM</a:t>
            </a:r>
            <a:r>
              <a:rPr lang="it-IT" sz="2200" dirty="0">
                <a:solidFill>
                  <a:schemeClr val="tx1"/>
                </a:solidFill>
                <a:latin typeface="Calibri" panose="020F0502020204030204" pitchFamily="34" charset="0"/>
                <a:cs typeface="Calibri" panose="020F0502020204030204" pitchFamily="34" charset="0"/>
              </a:rPr>
              <a:t>, ovvero il software preso in considerazione, è gratuito, occupa uno spazio di 7,29 MB e non richiede grandi capacità di scheda grafica. Questo programma permette la risoluzione di un </a:t>
            </a:r>
            <a:r>
              <a:rPr lang="it-IT" sz="2200" u="sng" dirty="0">
                <a:solidFill>
                  <a:schemeClr val="tx1"/>
                </a:solidFill>
                <a:latin typeface="Calibri" panose="020F0502020204030204" pitchFamily="34" charset="0"/>
                <a:cs typeface="Calibri" panose="020F0502020204030204" pitchFamily="34" charset="0"/>
              </a:rPr>
              <a:t>problema di congestione stradale</a:t>
            </a:r>
            <a:r>
              <a:rPr lang="it-IT" sz="2200" dirty="0">
                <a:solidFill>
                  <a:schemeClr val="tx1"/>
                </a:solidFill>
                <a:latin typeface="Calibri" panose="020F0502020204030204" pitchFamily="34" charset="0"/>
                <a:cs typeface="Calibri" panose="020F0502020204030204" pitchFamily="34" charset="0"/>
              </a:rPr>
              <a:t> dovuta alla presenza di </a:t>
            </a:r>
            <a:r>
              <a:rPr lang="it-IT" sz="2200" u="sng" dirty="0">
                <a:solidFill>
                  <a:schemeClr val="tx1"/>
                </a:solidFill>
                <a:latin typeface="Calibri" panose="020F0502020204030204" pitchFamily="34" charset="0"/>
                <a:cs typeface="Calibri" panose="020F0502020204030204" pitchFamily="34" charset="0"/>
              </a:rPr>
              <a:t>restringimenti</a:t>
            </a:r>
            <a:r>
              <a:rPr lang="it-IT" sz="2200" dirty="0">
                <a:solidFill>
                  <a:schemeClr val="tx1"/>
                </a:solidFill>
                <a:latin typeface="Calibri" panose="020F0502020204030204" pitchFamily="34" charset="0"/>
                <a:cs typeface="Calibri" panose="020F0502020204030204" pitchFamily="34" charset="0"/>
              </a:rPr>
              <a:t> lungo una strada.</a:t>
            </a:r>
          </a:p>
          <a:p>
            <a:pPr marL="0" indent="0" algn="just">
              <a:buNone/>
            </a:pPr>
            <a:r>
              <a:rPr lang="it-IT" sz="2200" dirty="0">
                <a:solidFill>
                  <a:schemeClr val="tx1"/>
                </a:solidFill>
                <a:latin typeface="Calibri" panose="020F0502020204030204" pitchFamily="34" charset="0"/>
                <a:cs typeface="Calibri" panose="020F0502020204030204" pitchFamily="34" charset="0"/>
              </a:rPr>
              <a:t>Il software si basa sulla risoluzione tramite un </a:t>
            </a:r>
            <a:r>
              <a:rPr lang="it-IT" sz="2200" u="sng" dirty="0">
                <a:solidFill>
                  <a:schemeClr val="tx1"/>
                </a:solidFill>
                <a:latin typeface="Calibri" panose="020F0502020204030204" pitchFamily="34" charset="0"/>
                <a:cs typeface="Calibri" panose="020F0502020204030204" pitchFamily="34" charset="0"/>
              </a:rPr>
              <a:t>modello numerico</a:t>
            </a:r>
            <a:r>
              <a:rPr lang="it-IT" sz="2200" dirty="0">
                <a:solidFill>
                  <a:schemeClr val="tx1"/>
                </a:solidFill>
                <a:latin typeface="Calibri" panose="020F0502020204030204" pitchFamily="34" charset="0"/>
                <a:cs typeface="Calibri" panose="020F0502020204030204" pitchFamily="34" charset="0"/>
              </a:rPr>
              <a:t> formulato dallo studioso Carlos </a:t>
            </a:r>
            <a:r>
              <a:rPr lang="it-IT" sz="2200" b="1" dirty="0" err="1">
                <a:solidFill>
                  <a:schemeClr val="tx1"/>
                </a:solidFill>
                <a:latin typeface="Calibri" panose="020F0502020204030204" pitchFamily="34" charset="0"/>
                <a:cs typeface="Calibri" panose="020F0502020204030204" pitchFamily="34" charset="0"/>
              </a:rPr>
              <a:t>Daganzo</a:t>
            </a:r>
            <a:r>
              <a:rPr lang="it-IT" sz="2200" dirty="0">
                <a:solidFill>
                  <a:schemeClr val="tx1"/>
                </a:solidFill>
                <a:latin typeface="Calibri" panose="020F0502020204030204" pitchFamily="34" charset="0"/>
                <a:cs typeface="Calibri" panose="020F0502020204030204" pitchFamily="34" charset="0"/>
              </a:rPr>
              <a:t>, detto </a:t>
            </a:r>
            <a:r>
              <a:rPr lang="it-IT" sz="2200" b="1" dirty="0">
                <a:solidFill>
                  <a:schemeClr val="tx1"/>
                </a:solidFill>
                <a:latin typeface="Calibri" panose="020F0502020204030204" pitchFamily="34" charset="0"/>
                <a:cs typeface="Calibri" panose="020F0502020204030204" pitchFamily="34" charset="0"/>
              </a:rPr>
              <a:t>Modello di Trasmissione Cellulare </a:t>
            </a:r>
            <a:r>
              <a:rPr lang="it-IT" sz="2200" dirty="0">
                <a:solidFill>
                  <a:schemeClr val="tx1"/>
                </a:solidFill>
                <a:latin typeface="Calibri" panose="020F0502020204030204" pitchFamily="34" charset="0"/>
                <a:cs typeface="Calibri" panose="020F0502020204030204" pitchFamily="34" charset="0"/>
              </a:rPr>
              <a:t>(</a:t>
            </a:r>
            <a:r>
              <a:rPr lang="it-IT" sz="2200" b="1" dirty="0">
                <a:solidFill>
                  <a:schemeClr val="tx1"/>
                </a:solidFill>
                <a:latin typeface="Calibri" panose="020F0502020204030204" pitchFamily="34" charset="0"/>
                <a:cs typeface="Calibri" panose="020F0502020204030204" pitchFamily="34" charset="0"/>
              </a:rPr>
              <a:t>CTM</a:t>
            </a:r>
            <a:r>
              <a:rPr lang="it-IT" sz="2200" dirty="0">
                <a:solidFill>
                  <a:schemeClr val="tx1"/>
                </a:solidFill>
                <a:latin typeface="Calibri" panose="020F0502020204030204" pitchFamily="34" charset="0"/>
                <a:cs typeface="Calibri" panose="020F0502020204030204" pitchFamily="34" charset="0"/>
              </a:rPr>
              <a:t>), il quale permette di determinare il </a:t>
            </a:r>
            <a:r>
              <a:rPr lang="it-IT" sz="2200" u="sng" dirty="0">
                <a:solidFill>
                  <a:schemeClr val="tx1"/>
                </a:solidFill>
                <a:latin typeface="Calibri" panose="020F0502020204030204" pitchFamily="34" charset="0"/>
                <a:cs typeface="Calibri" panose="020F0502020204030204" pitchFamily="34" charset="0"/>
              </a:rPr>
              <a:t>comportamento macroscopico del traffico</a:t>
            </a:r>
            <a:r>
              <a:rPr lang="it-IT" sz="2200" dirty="0">
                <a:solidFill>
                  <a:schemeClr val="tx1"/>
                </a:solidFill>
                <a:latin typeface="Calibri" panose="020F0502020204030204" pitchFamily="34" charset="0"/>
                <a:cs typeface="Calibri" panose="020F0502020204030204" pitchFamily="34" charset="0"/>
              </a:rPr>
              <a:t> in un determinato corridoio, valutando flusso e densità per un numero finito di intervalli di tempo e fasi temporali differenti.</a:t>
            </a:r>
            <a:endParaRPr lang="it-IT" sz="2200" dirty="0">
              <a:latin typeface="Calibri" panose="020F0502020204030204" pitchFamily="34" charset="0"/>
              <a:cs typeface="Calibri" panose="020F0502020204030204" pitchFamily="34" charset="0"/>
            </a:endParaRPr>
          </a:p>
          <a:p>
            <a:endParaRPr lang="it-IT" dirty="0"/>
          </a:p>
        </p:txBody>
      </p:sp>
      <p:sp>
        <p:nvSpPr>
          <p:cNvPr id="4" name="CasellaDiTesto 3">
            <a:extLst>
              <a:ext uri="{FF2B5EF4-FFF2-40B4-BE49-F238E27FC236}">
                <a16:creationId xmlns:a16="http://schemas.microsoft.com/office/drawing/2014/main" id="{BE79ED64-AC8B-437C-B69C-4F0FFD890042}"/>
              </a:ext>
            </a:extLst>
          </p:cNvPr>
          <p:cNvSpPr txBox="1"/>
          <p:nvPr/>
        </p:nvSpPr>
        <p:spPr>
          <a:xfrm>
            <a:off x="624325" y="583095"/>
            <a:ext cx="8786191" cy="492443"/>
          </a:xfrm>
          <a:prstGeom prst="rect">
            <a:avLst/>
          </a:prstGeom>
          <a:noFill/>
        </p:spPr>
        <p:txBody>
          <a:bodyPr wrap="square" rtlCol="0">
            <a:spAutoFit/>
          </a:bodyPr>
          <a:lstStyle/>
          <a:p>
            <a:r>
              <a:rPr lang="it-IT" sz="2600" b="1" dirty="0">
                <a:latin typeface="Calibri" panose="020F0502020204030204" pitchFamily="34" charset="0"/>
                <a:cs typeface="Calibri" panose="020F0502020204030204" pitchFamily="34" charset="0"/>
              </a:rPr>
              <a:t>INTRODUZIONE</a:t>
            </a:r>
          </a:p>
        </p:txBody>
      </p:sp>
    </p:spTree>
    <p:extLst>
      <p:ext uri="{BB962C8B-B14F-4D97-AF65-F5344CB8AC3E}">
        <p14:creationId xmlns:p14="http://schemas.microsoft.com/office/powerpoint/2010/main" val="2512239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E492D95-277F-46CC-9C71-C46662B2E36A}"/>
              </a:ext>
            </a:extLst>
          </p:cNvPr>
          <p:cNvSpPr>
            <a:spLocks noGrp="1"/>
          </p:cNvSpPr>
          <p:nvPr>
            <p:ph idx="1"/>
          </p:nvPr>
        </p:nvSpPr>
        <p:spPr>
          <a:xfrm>
            <a:off x="559903" y="400458"/>
            <a:ext cx="11247784" cy="3143939"/>
          </a:xfrm>
        </p:spPr>
        <p:txBody>
          <a:bodyPr>
            <a:normAutofit/>
          </a:bodyPr>
          <a:lstStyle/>
          <a:p>
            <a:pPr marL="0" indent="0" algn="just">
              <a:buNone/>
            </a:pPr>
            <a:r>
              <a:rPr lang="it-IT" sz="2200" dirty="0">
                <a:solidFill>
                  <a:schemeClr val="tx1"/>
                </a:solidFill>
                <a:latin typeface="Calibri" panose="020F0502020204030204" pitchFamily="34" charset="0"/>
                <a:cs typeface="Calibri" panose="020F0502020204030204" pitchFamily="34" charset="0"/>
              </a:rPr>
              <a:t>Le </a:t>
            </a:r>
            <a:r>
              <a:rPr lang="it-IT" sz="2200" u="sng" dirty="0">
                <a:solidFill>
                  <a:schemeClr val="tx1"/>
                </a:solidFill>
                <a:latin typeface="Calibri" panose="020F0502020204030204" pitchFamily="34" charset="0"/>
                <a:cs typeface="Calibri" panose="020F0502020204030204" pitchFamily="34" charset="0"/>
              </a:rPr>
              <a:t>variabili d’interesse</a:t>
            </a:r>
            <a:r>
              <a:rPr lang="it-IT" sz="2200" dirty="0">
                <a:solidFill>
                  <a:schemeClr val="tx1"/>
                </a:solidFill>
                <a:latin typeface="Calibri" panose="020F0502020204030204" pitchFamily="34" charset="0"/>
                <a:cs typeface="Calibri" panose="020F0502020204030204" pitchFamily="34" charset="0"/>
              </a:rPr>
              <a:t> sono le seguenti:</a:t>
            </a:r>
          </a:p>
          <a:p>
            <a:pPr marL="0" indent="0" algn="just">
              <a:buNone/>
            </a:pPr>
            <a:endParaRPr lang="it-IT" dirty="0"/>
          </a:p>
        </p:txBody>
      </p:sp>
      <p:sp>
        <p:nvSpPr>
          <p:cNvPr id="8" name="CasellaDiTesto 7">
            <a:extLst>
              <a:ext uri="{FF2B5EF4-FFF2-40B4-BE49-F238E27FC236}">
                <a16:creationId xmlns:a16="http://schemas.microsoft.com/office/drawing/2014/main" id="{C4F64A8A-E9DE-4EBB-955E-D98467C687F2}"/>
              </a:ext>
            </a:extLst>
          </p:cNvPr>
          <p:cNvSpPr txBox="1"/>
          <p:nvPr/>
        </p:nvSpPr>
        <p:spPr>
          <a:xfrm>
            <a:off x="533400" y="2933507"/>
            <a:ext cx="9287482" cy="400110"/>
          </a:xfrm>
          <a:prstGeom prst="rect">
            <a:avLst/>
          </a:prstGeom>
          <a:noFill/>
        </p:spPr>
        <p:txBody>
          <a:bodyPr wrap="square" rtlCol="0">
            <a:spAutoFit/>
          </a:bodyPr>
          <a:lstStyle/>
          <a:p>
            <a:r>
              <a:rPr lang="it-IT" sz="2000" dirty="0">
                <a:latin typeface="Calibri" panose="020F0502020204030204" pitchFamily="34" charset="0"/>
                <a:cs typeface="Calibri" panose="020F0502020204030204" pitchFamily="34" charset="0"/>
              </a:rPr>
              <a:t>N.B.: k nel software è chiamata R.</a:t>
            </a:r>
          </a:p>
        </p:txBody>
      </p:sp>
      <p:sp>
        <p:nvSpPr>
          <p:cNvPr id="9" name="CasellaDiTesto 8">
            <a:extLst>
              <a:ext uri="{FF2B5EF4-FFF2-40B4-BE49-F238E27FC236}">
                <a16:creationId xmlns:a16="http://schemas.microsoft.com/office/drawing/2014/main" id="{2A8B0831-98C0-4BD9-80AA-69FA57982B3F}"/>
              </a:ext>
            </a:extLst>
          </p:cNvPr>
          <p:cNvSpPr txBox="1"/>
          <p:nvPr/>
        </p:nvSpPr>
        <p:spPr>
          <a:xfrm>
            <a:off x="559903" y="1894186"/>
            <a:ext cx="10585175" cy="1107996"/>
          </a:xfrm>
          <a:prstGeom prst="rect">
            <a:avLst/>
          </a:prstGeom>
          <a:noFill/>
        </p:spPr>
        <p:txBody>
          <a:bodyPr wrap="square" rtlCol="0">
            <a:spAutoFit/>
          </a:bodyPr>
          <a:lstStyle/>
          <a:p>
            <a:pPr algn="just"/>
            <a:r>
              <a:rPr lang="it-IT" sz="2200" dirty="0">
                <a:latin typeface="Calibri" panose="020F0502020204030204" pitchFamily="34" charset="0"/>
                <a:cs typeface="Calibri" panose="020F0502020204030204" pitchFamily="34" charset="0"/>
              </a:rPr>
              <a:t>Per la </a:t>
            </a:r>
            <a:r>
              <a:rPr lang="it-IT" sz="2200" u="sng" dirty="0">
                <a:latin typeface="Calibri" panose="020F0502020204030204" pitchFamily="34" charset="0"/>
                <a:cs typeface="Calibri" panose="020F0502020204030204" pitchFamily="34" charset="0"/>
              </a:rPr>
              <a:t>densità veicolare</a:t>
            </a:r>
            <a:r>
              <a:rPr lang="it-IT" sz="2200" dirty="0">
                <a:latin typeface="Calibri" panose="020F0502020204030204" pitchFamily="34" charset="0"/>
                <a:cs typeface="Calibri" panose="020F0502020204030204" pitchFamily="34" charset="0"/>
              </a:rPr>
              <a:t> n è il numero di veicoli presenti in un determinato tratto all’istante t, per il </a:t>
            </a:r>
            <a:r>
              <a:rPr lang="it-IT" sz="2200" u="sng" dirty="0">
                <a:latin typeface="Calibri" panose="020F0502020204030204" pitchFamily="34" charset="0"/>
                <a:cs typeface="Calibri" panose="020F0502020204030204" pitchFamily="34" charset="0"/>
              </a:rPr>
              <a:t>flusso veicolare</a:t>
            </a:r>
            <a:r>
              <a:rPr lang="it-IT" sz="2200" dirty="0">
                <a:latin typeface="Calibri" panose="020F0502020204030204" pitchFamily="34" charset="0"/>
                <a:cs typeface="Calibri" panose="020F0502020204030204" pitchFamily="34" charset="0"/>
              </a:rPr>
              <a:t> n è il numero di veicoli che transitano in un determinato intervallo di tempo nella sezione y.</a:t>
            </a:r>
          </a:p>
        </p:txBody>
      </p:sp>
      <mc:AlternateContent xmlns:mc="http://schemas.openxmlformats.org/markup-compatibility/2006">
        <mc:Choice xmlns:a14="http://schemas.microsoft.com/office/drawing/2010/main" Requires="a14">
          <p:sp>
            <p:nvSpPr>
              <p:cNvPr id="12" name="CasellaDiTesto 11">
                <a:extLst>
                  <a:ext uri="{FF2B5EF4-FFF2-40B4-BE49-F238E27FC236}">
                    <a16:creationId xmlns:a16="http://schemas.microsoft.com/office/drawing/2014/main" id="{29AD5FBE-323E-4067-8C09-D948DD550419}"/>
                  </a:ext>
                </a:extLst>
              </p:cNvPr>
              <p:cNvSpPr txBox="1"/>
              <p:nvPr/>
            </p:nvSpPr>
            <p:spPr>
              <a:xfrm>
                <a:off x="559903" y="919526"/>
                <a:ext cx="3402498" cy="857158"/>
              </a:xfrm>
              <a:prstGeom prst="rect">
                <a:avLst/>
              </a:prstGeom>
              <a:noFill/>
            </p:spPr>
            <p:txBody>
              <a:bodyPr wrap="square" rtlCol="0">
                <a:spAutoFit/>
              </a:bodyPr>
              <a:lstStyle/>
              <a:p>
                <a:r>
                  <a:rPr lang="it-IT" sz="2000" b="1" dirty="0">
                    <a:latin typeface="Calibri" panose="020F0502020204030204" pitchFamily="34" charset="0"/>
                    <a:cs typeface="Calibri" panose="020F0502020204030204" pitchFamily="34" charset="0"/>
                  </a:rPr>
                  <a:t>Densità veicolare</a:t>
                </a:r>
                <a:r>
                  <a:rPr lang="it-IT" sz="2000" dirty="0">
                    <a:latin typeface="Calibri" panose="020F0502020204030204" pitchFamily="34" charset="0"/>
                    <a:cs typeface="Calibri" panose="020F0502020204030204" pitchFamily="34" charset="0"/>
                  </a:rPr>
                  <a:t>:</a:t>
                </a:r>
              </a:p>
              <a:p>
                <a:r>
                  <a:rPr lang="it-IT" sz="2000" b="0" dirty="0">
                    <a:latin typeface="Calibri" panose="020F0502020204030204" pitchFamily="34" charset="0"/>
                    <a:cs typeface="Calibri" panose="020F0502020204030204" pitchFamily="34" charset="0"/>
                  </a:rPr>
                  <a:t>k</a:t>
                </a:r>
                <a14:m>
                  <m:oMath xmlns:m="http://schemas.openxmlformats.org/officeDocument/2006/math">
                    <m:d>
                      <m:dPr>
                        <m:ctrlPr>
                          <a:rPr lang="it-IT" sz="2000" b="0" i="1" smtClean="0">
                            <a:latin typeface="Cambria Math" panose="02040503050406030204" pitchFamily="18" charset="0"/>
                          </a:rPr>
                        </m:ctrlPr>
                      </m:dPr>
                      <m:e>
                        <m:r>
                          <a:rPr lang="it-IT" sz="2000" b="0" i="0" smtClean="0">
                            <a:latin typeface="Cambria Math" panose="02040503050406030204" pitchFamily="18" charset="0"/>
                          </a:rPr>
                          <m:t> </m:t>
                        </m:r>
                        <m:r>
                          <m:rPr>
                            <m:sty m:val="p"/>
                          </m:rPr>
                          <a:rPr lang="it-IT" sz="2000" b="0" i="0" smtClean="0">
                            <a:latin typeface="Cambria Math" panose="02040503050406030204" pitchFamily="18" charset="0"/>
                          </a:rPr>
                          <m:t>t</m:t>
                        </m:r>
                        <m:r>
                          <a:rPr lang="it-IT" sz="2000" b="0" i="0" smtClean="0">
                            <a:latin typeface="Cambria Math" panose="02040503050406030204" pitchFamily="18" charset="0"/>
                          </a:rPr>
                          <m:t>;</m:t>
                        </m:r>
                        <m:r>
                          <m:rPr>
                            <m:sty m:val="p"/>
                          </m:rPr>
                          <a:rPr lang="it-IT" sz="2000" b="0" i="0" smtClean="0">
                            <a:latin typeface="Cambria Math" panose="02040503050406030204" pitchFamily="18" charset="0"/>
                          </a:rPr>
                          <m:t>y</m:t>
                        </m:r>
                        <m:r>
                          <a:rPr lang="it-IT" sz="2000" b="0" i="0" smtClean="0">
                            <a:latin typeface="Cambria Math" panose="02040503050406030204" pitchFamily="18" charset="0"/>
                          </a:rPr>
                          <m:t>, </m:t>
                        </m:r>
                        <m:r>
                          <m:rPr>
                            <m:sty m:val="p"/>
                          </m:rPr>
                          <a:rPr lang="it-IT" sz="2000" b="0" i="0" smtClean="0">
                            <a:latin typeface="Cambria Math" panose="02040503050406030204" pitchFamily="18" charset="0"/>
                          </a:rPr>
                          <m:t>y</m:t>
                        </m:r>
                        <m:r>
                          <a:rPr lang="it-IT" sz="2000" b="0" i="0" smtClean="0">
                            <a:latin typeface="Cambria Math" panose="02040503050406030204" pitchFamily="18" charset="0"/>
                          </a:rPr>
                          <m:t>+</m:t>
                        </m:r>
                        <m:r>
                          <m:rPr>
                            <m:sty m:val="p"/>
                          </m:rPr>
                          <a:rPr lang="el-GR" sz="2000" b="0" i="0" smtClean="0">
                            <a:latin typeface="Cambria Math" panose="02040503050406030204" pitchFamily="18" charset="0"/>
                          </a:rPr>
                          <m:t>Δ</m:t>
                        </m:r>
                        <m:r>
                          <m:rPr>
                            <m:sty m:val="p"/>
                          </m:rPr>
                          <a:rPr lang="it-IT" sz="2000" b="0" i="0" smtClean="0">
                            <a:latin typeface="Cambria Math" panose="02040503050406030204" pitchFamily="18" charset="0"/>
                          </a:rPr>
                          <m:t>Y</m:t>
                        </m:r>
                      </m:e>
                    </m:d>
                    <m:r>
                      <a:rPr lang="it-IT" sz="2000" b="0" i="0" smtClean="0">
                        <a:latin typeface="Cambria Math" panose="02040503050406030204" pitchFamily="18" charset="0"/>
                      </a:rPr>
                      <m:t>=</m:t>
                    </m:r>
                    <m:f>
                      <m:fPr>
                        <m:ctrlPr>
                          <a:rPr lang="it-IT" sz="2000" b="0" i="1" smtClean="0">
                            <a:latin typeface="Cambria Math" panose="02040503050406030204" pitchFamily="18" charset="0"/>
                          </a:rPr>
                        </m:ctrlPr>
                      </m:fPr>
                      <m:num>
                        <m:r>
                          <m:rPr>
                            <m:sty m:val="p"/>
                          </m:rPr>
                          <a:rPr lang="it-IT" sz="2000" b="0" i="0" smtClean="0">
                            <a:latin typeface="Cambria Math" panose="02040503050406030204" pitchFamily="18" charset="0"/>
                          </a:rPr>
                          <m:t>n</m:t>
                        </m:r>
                        <m:d>
                          <m:dPr>
                            <m:ctrlPr>
                              <a:rPr lang="it-IT" sz="2000" i="1">
                                <a:latin typeface="Cambria Math" panose="02040503050406030204" pitchFamily="18" charset="0"/>
                              </a:rPr>
                            </m:ctrlPr>
                          </m:dPr>
                          <m:e>
                            <m:r>
                              <a:rPr lang="it-IT" sz="2000" i="0" smtClean="0">
                                <a:latin typeface="Cambria Math" panose="02040503050406030204" pitchFamily="18" charset="0"/>
                              </a:rPr>
                              <m:t> </m:t>
                            </m:r>
                            <m:r>
                              <m:rPr>
                                <m:sty m:val="p"/>
                              </m:rPr>
                              <a:rPr lang="it-IT" sz="2000" i="0" smtClean="0">
                                <a:latin typeface="Cambria Math" panose="02040503050406030204" pitchFamily="18" charset="0"/>
                              </a:rPr>
                              <m:t>t</m:t>
                            </m:r>
                            <m:r>
                              <a:rPr lang="it-IT" sz="2000" b="0" i="0" smtClean="0">
                                <a:latin typeface="Cambria Math" panose="02040503050406030204" pitchFamily="18" charset="0"/>
                              </a:rPr>
                              <m:t>;</m:t>
                            </m:r>
                            <m:r>
                              <m:rPr>
                                <m:sty m:val="p"/>
                              </m:rPr>
                              <a:rPr lang="it-IT" sz="2000" i="0" smtClean="0">
                                <a:latin typeface="Cambria Math" panose="02040503050406030204" pitchFamily="18" charset="0"/>
                              </a:rPr>
                              <m:t>y</m:t>
                            </m:r>
                            <m:r>
                              <a:rPr lang="it-IT" sz="2000" i="0" smtClean="0">
                                <a:latin typeface="Cambria Math" panose="02040503050406030204" pitchFamily="18" charset="0"/>
                              </a:rPr>
                              <m:t>, </m:t>
                            </m:r>
                            <m:r>
                              <m:rPr>
                                <m:sty m:val="p"/>
                              </m:rPr>
                              <a:rPr lang="it-IT" sz="2000" i="0" smtClean="0">
                                <a:latin typeface="Cambria Math" panose="02040503050406030204" pitchFamily="18" charset="0"/>
                              </a:rPr>
                              <m:t>y</m:t>
                            </m:r>
                            <m:r>
                              <a:rPr lang="it-IT" sz="2000" i="0" smtClean="0">
                                <a:latin typeface="Cambria Math" panose="02040503050406030204" pitchFamily="18" charset="0"/>
                              </a:rPr>
                              <m:t>+</m:t>
                            </m:r>
                            <m:r>
                              <m:rPr>
                                <m:sty m:val="p"/>
                              </m:rPr>
                              <a:rPr lang="el-GR" sz="2000" i="0" smtClean="0">
                                <a:latin typeface="Cambria Math" panose="02040503050406030204" pitchFamily="18" charset="0"/>
                              </a:rPr>
                              <m:t>Δ</m:t>
                            </m:r>
                            <m:r>
                              <m:rPr>
                                <m:sty m:val="p"/>
                              </m:rPr>
                              <a:rPr lang="it-IT" sz="2000" i="0" smtClean="0">
                                <a:latin typeface="Cambria Math" panose="02040503050406030204" pitchFamily="18" charset="0"/>
                              </a:rPr>
                              <m:t>Y</m:t>
                            </m:r>
                          </m:e>
                        </m:d>
                      </m:num>
                      <m:den>
                        <m:r>
                          <m:rPr>
                            <m:sty m:val="p"/>
                          </m:rPr>
                          <a:rPr lang="el-GR" sz="2000" i="0" smtClean="0">
                            <a:latin typeface="Cambria Math" panose="02040503050406030204" pitchFamily="18" charset="0"/>
                          </a:rPr>
                          <m:t>Δ</m:t>
                        </m:r>
                        <m:r>
                          <m:rPr>
                            <m:sty m:val="p"/>
                          </m:rPr>
                          <a:rPr lang="it-IT" sz="2000" i="0" smtClean="0">
                            <a:latin typeface="Cambria Math" panose="02040503050406030204" pitchFamily="18" charset="0"/>
                          </a:rPr>
                          <m:t>Y</m:t>
                        </m:r>
                      </m:den>
                    </m:f>
                  </m:oMath>
                </a14:m>
                <a:r>
                  <a:rPr lang="it-IT" sz="2000" dirty="0">
                    <a:latin typeface="Calibri" panose="020F0502020204030204" pitchFamily="34" charset="0"/>
                    <a:cs typeface="Calibri" panose="020F0502020204030204" pitchFamily="34" charset="0"/>
                  </a:rPr>
                  <a:t> </a:t>
                </a:r>
              </a:p>
            </p:txBody>
          </p:sp>
        </mc:Choice>
        <mc:Fallback>
          <p:sp>
            <p:nvSpPr>
              <p:cNvPr id="12" name="CasellaDiTesto 11">
                <a:extLst>
                  <a:ext uri="{FF2B5EF4-FFF2-40B4-BE49-F238E27FC236}">
                    <a16:creationId xmlns:a16="http://schemas.microsoft.com/office/drawing/2014/main" id="{29AD5FBE-323E-4067-8C09-D948DD550419}"/>
                  </a:ext>
                </a:extLst>
              </p:cNvPr>
              <p:cNvSpPr txBox="1">
                <a:spLocks noRot="1" noChangeAspect="1" noMove="1" noResize="1" noEditPoints="1" noAdjustHandles="1" noChangeArrowheads="1" noChangeShapeType="1" noTextEdit="1"/>
              </p:cNvSpPr>
              <p:nvPr/>
            </p:nvSpPr>
            <p:spPr>
              <a:xfrm>
                <a:off x="559903" y="919526"/>
                <a:ext cx="3402498" cy="857158"/>
              </a:xfrm>
              <a:prstGeom prst="rect">
                <a:avLst/>
              </a:prstGeom>
              <a:blipFill>
                <a:blip r:embed="rId2"/>
                <a:stretch>
                  <a:fillRect l="-1971" t="-4286" b="-50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3" name="CasellaDiTesto 12">
                <a:extLst>
                  <a:ext uri="{FF2B5EF4-FFF2-40B4-BE49-F238E27FC236}">
                    <a16:creationId xmlns:a16="http://schemas.microsoft.com/office/drawing/2014/main" id="{D71630AE-94CC-4BB9-9A14-C17F947E1263}"/>
                  </a:ext>
                </a:extLst>
              </p:cNvPr>
              <p:cNvSpPr txBox="1"/>
              <p:nvPr/>
            </p:nvSpPr>
            <p:spPr>
              <a:xfrm>
                <a:off x="4098233" y="903981"/>
                <a:ext cx="3538330" cy="858825"/>
              </a:xfrm>
              <a:prstGeom prst="rect">
                <a:avLst/>
              </a:prstGeom>
              <a:noFill/>
            </p:spPr>
            <p:txBody>
              <a:bodyPr wrap="square" rtlCol="0">
                <a:spAutoFit/>
              </a:bodyPr>
              <a:lstStyle/>
              <a:p>
                <a:r>
                  <a:rPr lang="it-IT" sz="2000" b="1" dirty="0">
                    <a:latin typeface="Calibri" panose="020F0502020204030204" pitchFamily="34" charset="0"/>
                    <a:cs typeface="Calibri" panose="020F0502020204030204" pitchFamily="34" charset="0"/>
                  </a:rPr>
                  <a:t>Flusso veicolare</a:t>
                </a:r>
                <a:r>
                  <a:rPr lang="it-IT" sz="2000" dirty="0">
                    <a:latin typeface="Calibri" panose="020F0502020204030204" pitchFamily="34" charset="0"/>
                    <a:cs typeface="Calibri" panose="020F0502020204030204" pitchFamily="34" charset="0"/>
                  </a:rPr>
                  <a:t>:</a:t>
                </a:r>
              </a:p>
              <a:p>
                <a:r>
                  <a:rPr lang="it-IT" sz="2000" b="0" dirty="0">
                    <a:latin typeface="Calibri" panose="020F0502020204030204" pitchFamily="34" charset="0"/>
                    <a:cs typeface="Calibri" panose="020F0502020204030204" pitchFamily="34" charset="0"/>
                  </a:rPr>
                  <a:t>q</a:t>
                </a:r>
                <a14:m>
                  <m:oMath xmlns:m="http://schemas.openxmlformats.org/officeDocument/2006/math">
                    <m:d>
                      <m:dPr>
                        <m:ctrlPr>
                          <a:rPr lang="it-IT" sz="2000" b="0" i="1" smtClean="0">
                            <a:latin typeface="Cambria Math" panose="02040503050406030204" pitchFamily="18" charset="0"/>
                          </a:rPr>
                        </m:ctrlPr>
                      </m:dPr>
                      <m:e>
                        <m:r>
                          <a:rPr lang="it-IT" sz="2000" b="0" i="0" smtClean="0">
                            <a:latin typeface="Cambria Math" panose="02040503050406030204" pitchFamily="18" charset="0"/>
                          </a:rPr>
                          <m:t> </m:t>
                        </m:r>
                        <m:r>
                          <m:rPr>
                            <m:sty m:val="p"/>
                          </m:rPr>
                          <a:rPr lang="it-IT" sz="2000" b="0" i="0" smtClean="0">
                            <a:latin typeface="Cambria Math" panose="02040503050406030204" pitchFamily="18" charset="0"/>
                          </a:rPr>
                          <m:t>y</m:t>
                        </m:r>
                        <m:r>
                          <a:rPr lang="it-IT" sz="2000" b="0" i="0" smtClean="0">
                            <a:latin typeface="Cambria Math" panose="02040503050406030204" pitchFamily="18" charset="0"/>
                          </a:rPr>
                          <m:t>;</m:t>
                        </m:r>
                        <m:r>
                          <m:rPr>
                            <m:sty m:val="p"/>
                          </m:rPr>
                          <a:rPr lang="it-IT" sz="2000" b="0" i="0" smtClean="0">
                            <a:latin typeface="Cambria Math" panose="02040503050406030204" pitchFamily="18" charset="0"/>
                          </a:rPr>
                          <m:t>t</m:t>
                        </m:r>
                        <m:r>
                          <a:rPr lang="it-IT" sz="2000" b="0" i="0" smtClean="0">
                            <a:latin typeface="Cambria Math" panose="02040503050406030204" pitchFamily="18" charset="0"/>
                          </a:rPr>
                          <m:t>, </m:t>
                        </m:r>
                        <m:r>
                          <m:rPr>
                            <m:sty m:val="p"/>
                          </m:rPr>
                          <a:rPr lang="it-IT" sz="2000" b="0" i="0" smtClean="0">
                            <a:latin typeface="Cambria Math" panose="02040503050406030204" pitchFamily="18" charset="0"/>
                          </a:rPr>
                          <m:t>t</m:t>
                        </m:r>
                        <m:r>
                          <a:rPr lang="it-IT" sz="2000" b="0" i="0" smtClean="0">
                            <a:latin typeface="Cambria Math" panose="02040503050406030204" pitchFamily="18" charset="0"/>
                          </a:rPr>
                          <m:t>+</m:t>
                        </m:r>
                        <m:r>
                          <m:rPr>
                            <m:sty m:val="p"/>
                          </m:rPr>
                          <a:rPr lang="el-GR" sz="2000" b="0" i="0" smtClean="0">
                            <a:latin typeface="Cambria Math" panose="02040503050406030204" pitchFamily="18" charset="0"/>
                          </a:rPr>
                          <m:t>Δ</m:t>
                        </m:r>
                        <m:r>
                          <m:rPr>
                            <m:sty m:val="p"/>
                          </m:rPr>
                          <a:rPr lang="it-IT" sz="2000" b="0" i="0" smtClean="0">
                            <a:latin typeface="Cambria Math" panose="02040503050406030204" pitchFamily="18" charset="0"/>
                          </a:rPr>
                          <m:t>t</m:t>
                        </m:r>
                      </m:e>
                    </m:d>
                    <m:r>
                      <a:rPr lang="it-IT" sz="2000" b="0" i="0" smtClean="0">
                        <a:latin typeface="Cambria Math" panose="02040503050406030204" pitchFamily="18" charset="0"/>
                      </a:rPr>
                      <m:t>=</m:t>
                    </m:r>
                    <m:f>
                      <m:fPr>
                        <m:ctrlPr>
                          <a:rPr lang="it-IT" sz="2000" b="0" i="1" smtClean="0">
                            <a:latin typeface="Cambria Math" panose="02040503050406030204" pitchFamily="18" charset="0"/>
                          </a:rPr>
                        </m:ctrlPr>
                      </m:fPr>
                      <m:num>
                        <m:r>
                          <m:rPr>
                            <m:sty m:val="p"/>
                          </m:rPr>
                          <a:rPr lang="it-IT" sz="2000" b="0" i="0" smtClean="0">
                            <a:latin typeface="Cambria Math" panose="02040503050406030204" pitchFamily="18" charset="0"/>
                          </a:rPr>
                          <m:t>n</m:t>
                        </m:r>
                        <m:d>
                          <m:dPr>
                            <m:ctrlPr>
                              <a:rPr lang="it-IT" sz="2000" i="1">
                                <a:latin typeface="Cambria Math" panose="02040503050406030204" pitchFamily="18" charset="0"/>
                              </a:rPr>
                            </m:ctrlPr>
                          </m:dPr>
                          <m:e>
                            <m:r>
                              <a:rPr lang="it-IT" sz="2000" i="0" smtClean="0">
                                <a:latin typeface="Cambria Math" panose="02040503050406030204" pitchFamily="18" charset="0"/>
                              </a:rPr>
                              <m:t> </m:t>
                            </m:r>
                            <m:r>
                              <m:rPr>
                                <m:sty m:val="p"/>
                              </m:rPr>
                              <a:rPr lang="it-IT" sz="2000" b="0" i="0" smtClean="0">
                                <a:latin typeface="Cambria Math" panose="02040503050406030204" pitchFamily="18" charset="0"/>
                              </a:rPr>
                              <m:t>y</m:t>
                            </m:r>
                            <m:r>
                              <a:rPr lang="it-IT" sz="2000" b="0" i="0" smtClean="0">
                                <a:latin typeface="Cambria Math" panose="02040503050406030204" pitchFamily="18" charset="0"/>
                              </a:rPr>
                              <m:t>;</m:t>
                            </m:r>
                            <m:r>
                              <m:rPr>
                                <m:sty m:val="p"/>
                              </m:rPr>
                              <a:rPr lang="it-IT" sz="2000" b="0" i="0" smtClean="0">
                                <a:latin typeface="Cambria Math" panose="02040503050406030204" pitchFamily="18" charset="0"/>
                              </a:rPr>
                              <m:t>t</m:t>
                            </m:r>
                            <m:r>
                              <a:rPr lang="it-IT" sz="2000" i="0" smtClean="0">
                                <a:latin typeface="Cambria Math" panose="02040503050406030204" pitchFamily="18" charset="0"/>
                              </a:rPr>
                              <m:t>, </m:t>
                            </m:r>
                            <m:r>
                              <m:rPr>
                                <m:sty m:val="p"/>
                              </m:rPr>
                              <a:rPr lang="it-IT" sz="2000" b="0" i="0" smtClean="0">
                                <a:latin typeface="Cambria Math" panose="02040503050406030204" pitchFamily="18" charset="0"/>
                              </a:rPr>
                              <m:t>t</m:t>
                            </m:r>
                            <m:r>
                              <a:rPr lang="it-IT" sz="2000" i="0" smtClean="0">
                                <a:latin typeface="Cambria Math" panose="02040503050406030204" pitchFamily="18" charset="0"/>
                              </a:rPr>
                              <m:t>+</m:t>
                            </m:r>
                            <m:r>
                              <m:rPr>
                                <m:sty m:val="p"/>
                              </m:rPr>
                              <a:rPr lang="el-GR" sz="2000" i="0" smtClean="0">
                                <a:latin typeface="Cambria Math" panose="02040503050406030204" pitchFamily="18" charset="0"/>
                              </a:rPr>
                              <m:t>Δ</m:t>
                            </m:r>
                            <m:r>
                              <m:rPr>
                                <m:sty m:val="p"/>
                              </m:rPr>
                              <a:rPr lang="it-IT" sz="2000" b="0" i="0" smtClean="0">
                                <a:latin typeface="Cambria Math" panose="02040503050406030204" pitchFamily="18" charset="0"/>
                              </a:rPr>
                              <m:t>t</m:t>
                            </m:r>
                          </m:e>
                        </m:d>
                      </m:num>
                      <m:den>
                        <m:r>
                          <m:rPr>
                            <m:sty m:val="p"/>
                          </m:rPr>
                          <a:rPr lang="el-GR" sz="2000" i="0" smtClean="0">
                            <a:latin typeface="Cambria Math" panose="02040503050406030204" pitchFamily="18" charset="0"/>
                          </a:rPr>
                          <m:t>Δ</m:t>
                        </m:r>
                        <m:r>
                          <m:rPr>
                            <m:sty m:val="p"/>
                          </m:rPr>
                          <a:rPr lang="it-IT" sz="2000" b="0" i="0" smtClean="0">
                            <a:latin typeface="Cambria Math" panose="02040503050406030204" pitchFamily="18" charset="0"/>
                          </a:rPr>
                          <m:t>t</m:t>
                        </m:r>
                      </m:den>
                    </m:f>
                  </m:oMath>
                </a14:m>
                <a:endParaRPr lang="it-IT" sz="2000" dirty="0">
                  <a:latin typeface="Calibri" panose="020F0502020204030204" pitchFamily="34" charset="0"/>
                  <a:cs typeface="Calibri" panose="020F0502020204030204" pitchFamily="34" charset="0"/>
                </a:endParaRPr>
              </a:p>
            </p:txBody>
          </p:sp>
        </mc:Choice>
        <mc:Fallback xmlns="">
          <p:sp>
            <p:nvSpPr>
              <p:cNvPr id="13" name="CasellaDiTesto 12">
                <a:extLst>
                  <a:ext uri="{FF2B5EF4-FFF2-40B4-BE49-F238E27FC236}">
                    <a16:creationId xmlns:a16="http://schemas.microsoft.com/office/drawing/2014/main" id="{D71630AE-94CC-4BB9-9A14-C17F947E1263}"/>
                  </a:ext>
                </a:extLst>
              </p:cNvPr>
              <p:cNvSpPr txBox="1">
                <a:spLocks noRot="1" noChangeAspect="1" noMove="1" noResize="1" noEditPoints="1" noAdjustHandles="1" noChangeArrowheads="1" noChangeShapeType="1" noTextEdit="1"/>
              </p:cNvSpPr>
              <p:nvPr/>
            </p:nvSpPr>
            <p:spPr>
              <a:xfrm>
                <a:off x="4098233" y="903981"/>
                <a:ext cx="3538330" cy="858825"/>
              </a:xfrm>
              <a:prstGeom prst="rect">
                <a:avLst/>
              </a:prstGeom>
              <a:blipFill>
                <a:blip r:embed="rId3"/>
                <a:stretch>
                  <a:fillRect l="-1721" t="-3546" b="-4255"/>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5B5885E4-75DE-40F9-84E3-B15E09B4C425}"/>
                  </a:ext>
                </a:extLst>
              </p:cNvPr>
              <p:cNvSpPr txBox="1"/>
              <p:nvPr/>
            </p:nvSpPr>
            <p:spPr>
              <a:xfrm>
                <a:off x="8030818" y="919526"/>
                <a:ext cx="2875721" cy="707886"/>
              </a:xfrm>
              <a:prstGeom prst="rect">
                <a:avLst/>
              </a:prstGeom>
              <a:noFill/>
            </p:spPr>
            <p:txBody>
              <a:bodyPr wrap="square" rtlCol="0">
                <a:spAutoFit/>
              </a:bodyPr>
              <a:lstStyle/>
              <a:p>
                <a:r>
                  <a:rPr lang="it-IT" sz="2000" b="1" u="sng" dirty="0">
                    <a:latin typeface="Calibri" panose="020F0502020204030204" pitchFamily="34" charset="0"/>
                    <a:cs typeface="Calibri" panose="020F0502020204030204" pitchFamily="34" charset="0"/>
                  </a:rPr>
                  <a:t>Equazione di deflusso</a:t>
                </a:r>
                <a:r>
                  <a:rPr lang="it-IT" sz="2000" dirty="0">
                    <a:latin typeface="Calibri" panose="020F0502020204030204" pitchFamily="34" charset="0"/>
                    <a:cs typeface="Calibri" panose="020F0502020204030204" pitchFamily="34" charset="0"/>
                  </a:rPr>
                  <a:t>:</a:t>
                </a:r>
              </a:p>
              <a:p>
                <a:pPr/>
                <a14:m>
                  <m:oMathPara xmlns:m="http://schemas.openxmlformats.org/officeDocument/2006/math">
                    <m:oMathParaPr>
                      <m:jc m:val="centerGroup"/>
                    </m:oMathParaPr>
                    <m:oMath xmlns:m="http://schemas.openxmlformats.org/officeDocument/2006/math">
                      <m:r>
                        <m:rPr>
                          <m:sty m:val="p"/>
                        </m:rPr>
                        <a:rPr lang="it-IT" sz="2000" b="0" i="0" smtClean="0">
                          <a:latin typeface="Cambria Math" panose="02040503050406030204" pitchFamily="18" charset="0"/>
                        </a:rPr>
                        <m:t>q</m:t>
                      </m:r>
                      <m:r>
                        <a:rPr lang="it-IT" sz="2000" b="0" i="0" smtClean="0">
                          <a:latin typeface="Cambria Math" panose="02040503050406030204" pitchFamily="18" charset="0"/>
                        </a:rPr>
                        <m:t>=</m:t>
                      </m:r>
                      <m:r>
                        <m:rPr>
                          <m:sty m:val="p"/>
                        </m:rPr>
                        <a:rPr lang="it-IT" sz="2000" b="0" i="0" smtClean="0">
                          <a:latin typeface="Cambria Math" panose="02040503050406030204" pitchFamily="18" charset="0"/>
                        </a:rPr>
                        <m:t>k</m:t>
                      </m:r>
                      <m:r>
                        <a:rPr lang="it-IT" sz="2000" b="0" i="0" smtClean="0">
                          <a:latin typeface="Cambria Math" panose="02040503050406030204" pitchFamily="18" charset="0"/>
                          <a:ea typeface="Cambria Math" panose="02040503050406030204" pitchFamily="18" charset="0"/>
                        </a:rPr>
                        <m:t>∙</m:t>
                      </m:r>
                      <m:r>
                        <m:rPr>
                          <m:sty m:val="p"/>
                        </m:rPr>
                        <a:rPr lang="it-IT" sz="2000" b="0" i="0" smtClean="0">
                          <a:latin typeface="Cambria Math" panose="02040503050406030204" pitchFamily="18" charset="0"/>
                          <a:ea typeface="Cambria Math" panose="02040503050406030204" pitchFamily="18" charset="0"/>
                        </a:rPr>
                        <m:t>v</m:t>
                      </m:r>
                    </m:oMath>
                  </m:oMathPara>
                </a14:m>
                <a:endParaRPr lang="it-IT" sz="2000" dirty="0">
                  <a:latin typeface="Calibri" panose="020F0502020204030204" pitchFamily="34" charset="0"/>
                  <a:cs typeface="Calibri" panose="020F0502020204030204" pitchFamily="34" charset="0"/>
                </a:endParaRPr>
              </a:p>
            </p:txBody>
          </p:sp>
        </mc:Choice>
        <mc:Fallback xmlns="">
          <p:sp>
            <p:nvSpPr>
              <p:cNvPr id="14" name="CasellaDiTesto 13">
                <a:extLst>
                  <a:ext uri="{FF2B5EF4-FFF2-40B4-BE49-F238E27FC236}">
                    <a16:creationId xmlns:a16="http://schemas.microsoft.com/office/drawing/2014/main" id="{5B5885E4-75DE-40F9-84E3-B15E09B4C425}"/>
                  </a:ext>
                </a:extLst>
              </p:cNvPr>
              <p:cNvSpPr txBox="1">
                <a:spLocks noRot="1" noChangeAspect="1" noMove="1" noResize="1" noEditPoints="1" noAdjustHandles="1" noChangeArrowheads="1" noChangeShapeType="1" noTextEdit="1"/>
              </p:cNvSpPr>
              <p:nvPr/>
            </p:nvSpPr>
            <p:spPr>
              <a:xfrm>
                <a:off x="8030818" y="919526"/>
                <a:ext cx="2875721" cy="707886"/>
              </a:xfrm>
              <a:prstGeom prst="rect">
                <a:avLst/>
              </a:prstGeom>
              <a:blipFill>
                <a:blip r:embed="rId4"/>
                <a:stretch>
                  <a:fillRect l="-2119" t="-5172" b="-3448"/>
                </a:stretch>
              </a:blipFill>
            </p:spPr>
            <p:txBody>
              <a:bodyPr/>
              <a:lstStyle/>
              <a:p>
                <a:r>
                  <a:rPr lang="it-IT">
                    <a:noFill/>
                  </a:rPr>
                  <a:t> </a:t>
                </a:r>
              </a:p>
            </p:txBody>
          </p:sp>
        </mc:Fallback>
      </mc:AlternateContent>
      <p:sp>
        <p:nvSpPr>
          <p:cNvPr id="15" name="Freccia a destra 14">
            <a:extLst>
              <a:ext uri="{FF2B5EF4-FFF2-40B4-BE49-F238E27FC236}">
                <a16:creationId xmlns:a16="http://schemas.microsoft.com/office/drawing/2014/main" id="{FD64F8F6-190F-465A-BA24-86AD6D30418E}"/>
              </a:ext>
            </a:extLst>
          </p:cNvPr>
          <p:cNvSpPr/>
          <p:nvPr/>
        </p:nvSpPr>
        <p:spPr>
          <a:xfrm>
            <a:off x="7298632" y="1273126"/>
            <a:ext cx="675861" cy="2940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Segnaposto contenuto 2">
            <a:extLst>
              <a:ext uri="{FF2B5EF4-FFF2-40B4-BE49-F238E27FC236}">
                <a16:creationId xmlns:a16="http://schemas.microsoft.com/office/drawing/2014/main" id="{861D2DD9-A6B2-4B8A-8B4F-F794A59BA216}"/>
              </a:ext>
            </a:extLst>
          </p:cNvPr>
          <p:cNvSpPr txBox="1">
            <a:spLocks/>
          </p:cNvSpPr>
          <p:nvPr/>
        </p:nvSpPr>
        <p:spPr>
          <a:xfrm>
            <a:off x="559903" y="4094127"/>
            <a:ext cx="10982737" cy="1341845"/>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it-IT" sz="2400" dirty="0">
                <a:solidFill>
                  <a:schemeClr val="tx1"/>
                </a:solidFill>
                <a:latin typeface="Calibri" panose="020F0502020204030204" pitchFamily="34" charset="0"/>
                <a:cs typeface="Calibri" panose="020F0502020204030204" pitchFamily="34" charset="0"/>
              </a:rPr>
              <a:t>Lo scopo è capire come determinati restringimenti della sede viaria possano andare ad impattare sulle caratteristiche di circolazione. Nel seguente programma si ipotizzerà la presenza di </a:t>
            </a:r>
            <a:r>
              <a:rPr lang="it-IT" sz="2400" u="sng" dirty="0">
                <a:solidFill>
                  <a:schemeClr val="tx1"/>
                </a:solidFill>
                <a:latin typeface="Calibri" panose="020F0502020204030204" pitchFamily="34" charset="0"/>
                <a:cs typeface="Calibri" panose="020F0502020204030204" pitchFamily="34" charset="0"/>
              </a:rPr>
              <a:t>2 restringimenti</a:t>
            </a:r>
            <a:r>
              <a:rPr lang="it-IT" sz="2400" dirty="0">
                <a:solidFill>
                  <a:schemeClr val="tx1"/>
                </a:solidFill>
                <a:latin typeface="Calibri" panose="020F0502020204030204" pitchFamily="34" charset="0"/>
                <a:cs typeface="Calibri" panose="020F0502020204030204" pitchFamily="34" charset="0"/>
              </a:rPr>
              <a:t> consecutivi, come nella seguente immagine, tratta dal programma stesso:</a:t>
            </a:r>
          </a:p>
          <a:p>
            <a:pPr algn="just"/>
            <a:endParaRPr lang="it-IT" dirty="0"/>
          </a:p>
        </p:txBody>
      </p:sp>
      <p:sp>
        <p:nvSpPr>
          <p:cNvPr id="17" name="CasellaDiTesto 16">
            <a:extLst>
              <a:ext uri="{FF2B5EF4-FFF2-40B4-BE49-F238E27FC236}">
                <a16:creationId xmlns:a16="http://schemas.microsoft.com/office/drawing/2014/main" id="{133A749D-C573-4073-AAEE-3331B2A1DFF1}"/>
              </a:ext>
            </a:extLst>
          </p:cNvPr>
          <p:cNvSpPr txBox="1"/>
          <p:nvPr/>
        </p:nvSpPr>
        <p:spPr>
          <a:xfrm>
            <a:off x="559903" y="3568655"/>
            <a:ext cx="8531087" cy="492443"/>
          </a:xfrm>
          <a:prstGeom prst="rect">
            <a:avLst/>
          </a:prstGeom>
          <a:noFill/>
        </p:spPr>
        <p:txBody>
          <a:bodyPr wrap="square" rtlCol="0">
            <a:spAutoFit/>
          </a:bodyPr>
          <a:lstStyle/>
          <a:p>
            <a:r>
              <a:rPr lang="it-IT" sz="2600" b="1" dirty="0">
                <a:latin typeface="Calibri" panose="020F0502020204030204" pitchFamily="34" charset="0"/>
                <a:cs typeface="Calibri" panose="020F0502020204030204" pitchFamily="34" charset="0"/>
              </a:rPr>
              <a:t>SCOPO DEL SOFTWARE</a:t>
            </a:r>
          </a:p>
        </p:txBody>
      </p:sp>
      <p:pic>
        <p:nvPicPr>
          <p:cNvPr id="18" name="Immagine 17">
            <a:extLst>
              <a:ext uri="{FF2B5EF4-FFF2-40B4-BE49-F238E27FC236}">
                <a16:creationId xmlns:a16="http://schemas.microsoft.com/office/drawing/2014/main" id="{3E8279ED-914E-4A56-B36C-3BA382B097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109" y="5553153"/>
            <a:ext cx="10575988" cy="1149881"/>
          </a:xfrm>
          <a:prstGeom prst="rect">
            <a:avLst/>
          </a:prstGeom>
        </p:spPr>
      </p:pic>
    </p:spTree>
    <p:extLst>
      <p:ext uri="{BB962C8B-B14F-4D97-AF65-F5344CB8AC3E}">
        <p14:creationId xmlns:p14="http://schemas.microsoft.com/office/powerpoint/2010/main" val="2529036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4CAF72A8-2E7B-4A1E-A4EC-106149AD6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104" y="4575462"/>
            <a:ext cx="10681253" cy="1457738"/>
          </a:xfrm>
          <a:prstGeom prst="rect">
            <a:avLst/>
          </a:prstGeom>
        </p:spPr>
      </p:pic>
      <p:sp>
        <p:nvSpPr>
          <p:cNvPr id="13" name="CasellaDiTesto 12">
            <a:extLst>
              <a:ext uri="{FF2B5EF4-FFF2-40B4-BE49-F238E27FC236}">
                <a16:creationId xmlns:a16="http://schemas.microsoft.com/office/drawing/2014/main" id="{AE7D63B1-C5DE-47E3-BE23-609DF295FE88}"/>
              </a:ext>
            </a:extLst>
          </p:cNvPr>
          <p:cNvSpPr txBox="1"/>
          <p:nvPr/>
        </p:nvSpPr>
        <p:spPr>
          <a:xfrm>
            <a:off x="324677" y="1146931"/>
            <a:ext cx="10992680" cy="3139321"/>
          </a:xfrm>
          <a:prstGeom prst="rect">
            <a:avLst/>
          </a:prstGeom>
          <a:noFill/>
        </p:spPr>
        <p:txBody>
          <a:bodyPr wrap="square" rtlCol="0">
            <a:spAutoFit/>
          </a:bodyPr>
          <a:lstStyle/>
          <a:p>
            <a:pPr algn="just"/>
            <a:r>
              <a:rPr lang="it-IT" sz="2200" dirty="0">
                <a:latin typeface="Calibri" panose="020F0502020204030204" pitchFamily="34" charset="0"/>
                <a:cs typeface="Calibri" panose="020F0502020204030204" pitchFamily="34" charset="0"/>
              </a:rPr>
              <a:t>Per la simulazione del software occorre inserire i seguenti </a:t>
            </a:r>
            <a:r>
              <a:rPr lang="it-IT" sz="2200" u="sng" dirty="0">
                <a:latin typeface="Calibri" panose="020F0502020204030204" pitchFamily="34" charset="0"/>
                <a:cs typeface="Calibri" panose="020F0502020204030204" pitchFamily="34" charset="0"/>
              </a:rPr>
              <a:t>dati di input</a:t>
            </a:r>
            <a:r>
              <a:rPr lang="it-IT" sz="2200" dirty="0">
                <a:latin typeface="Calibri" panose="020F0502020204030204" pitchFamily="34" charset="0"/>
                <a:cs typeface="Calibri" panose="020F0502020204030204" pitchFamily="34" charset="0"/>
              </a:rPr>
              <a:t>:</a:t>
            </a:r>
          </a:p>
          <a:p>
            <a:pPr marL="342900" indent="-342900" algn="just">
              <a:buFont typeface="+mj-lt"/>
              <a:buAutoNum type="arabicPeriod"/>
            </a:pPr>
            <a:r>
              <a:rPr lang="it-IT" sz="2200" dirty="0">
                <a:latin typeface="Calibri" panose="020F0502020204030204" pitchFamily="34" charset="0"/>
                <a:cs typeface="Calibri" panose="020F0502020204030204" pitchFamily="34" charset="0"/>
              </a:rPr>
              <a:t>Parametri relativi al </a:t>
            </a:r>
            <a:r>
              <a:rPr lang="it-IT" sz="2200" b="1" dirty="0">
                <a:latin typeface="Calibri" panose="020F0502020204030204" pitchFamily="34" charset="0"/>
                <a:cs typeface="Calibri" panose="020F0502020204030204" pitchFamily="34" charset="0"/>
              </a:rPr>
              <a:t>flusso di base </a:t>
            </a:r>
            <a:r>
              <a:rPr lang="it-IT" sz="2200" dirty="0">
                <a:latin typeface="Calibri" panose="020F0502020204030204" pitchFamily="34" charset="0"/>
                <a:cs typeface="Calibri" panose="020F0502020204030204" pitchFamily="34" charset="0"/>
              </a:rPr>
              <a:t>Q</a:t>
            </a:r>
            <a:r>
              <a:rPr lang="it-IT" sz="2200" b="1" dirty="0">
                <a:latin typeface="Calibri" panose="020F0502020204030204" pitchFamily="34" charset="0"/>
                <a:cs typeface="Calibri" panose="020F0502020204030204" pitchFamily="34" charset="0"/>
              </a:rPr>
              <a:t> </a:t>
            </a:r>
            <a:r>
              <a:rPr lang="it-IT" sz="2200" dirty="0">
                <a:latin typeface="Calibri" panose="020F0502020204030204" pitchFamily="34" charset="0"/>
                <a:cs typeface="Calibri" panose="020F0502020204030204" pitchFamily="34" charset="0"/>
              </a:rPr>
              <a:t>e al </a:t>
            </a:r>
            <a:r>
              <a:rPr lang="it-IT" sz="2200" b="1" dirty="0">
                <a:latin typeface="Calibri" panose="020F0502020204030204" pitchFamily="34" charset="0"/>
                <a:cs typeface="Calibri" panose="020F0502020204030204" pitchFamily="34" charset="0"/>
              </a:rPr>
              <a:t>flusso aggiuntivo </a:t>
            </a:r>
            <a:r>
              <a:rPr lang="it-IT" sz="2200" dirty="0">
                <a:latin typeface="Calibri" panose="020F0502020204030204" pitchFamily="34" charset="0"/>
                <a:cs typeface="Calibri" panose="020F0502020204030204" pitchFamily="34" charset="0"/>
              </a:rPr>
              <a:t>Q’ (</a:t>
            </a:r>
            <a:r>
              <a:rPr lang="it-IT" sz="2200" u="sng" dirty="0">
                <a:latin typeface="Calibri" panose="020F0502020204030204" pitchFamily="34" charset="0"/>
                <a:cs typeface="Calibri" panose="020F0502020204030204" pitchFamily="34" charset="0"/>
              </a:rPr>
              <a:t>densità veicolare</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Roj</a:t>
            </a:r>
            <a:r>
              <a:rPr lang="it-IT" sz="2200" dirty="0">
                <a:latin typeface="Calibri" panose="020F0502020204030204" pitchFamily="34" charset="0"/>
                <a:cs typeface="Calibri" panose="020F0502020204030204" pitchFamily="34" charset="0"/>
              </a:rPr>
              <a:t>, </a:t>
            </a:r>
            <a:r>
              <a:rPr lang="it-IT" sz="2200" u="sng" dirty="0">
                <a:latin typeface="Calibri" panose="020F0502020204030204" pitchFamily="34" charset="0"/>
                <a:cs typeface="Calibri" panose="020F0502020204030204" pitchFamily="34" charset="0"/>
              </a:rPr>
              <a:t>velocità</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Voj</a:t>
            </a:r>
            <a:r>
              <a:rPr lang="it-IT" sz="2200" dirty="0">
                <a:latin typeface="Calibri" panose="020F0502020204030204" pitchFamily="34" charset="0"/>
                <a:cs typeface="Calibri" panose="020F0502020204030204" pitchFamily="34" charset="0"/>
              </a:rPr>
              <a:t>, </a:t>
            </a:r>
            <a:r>
              <a:rPr lang="it-IT" sz="2200" u="sng" dirty="0">
                <a:latin typeface="Calibri" panose="020F0502020204030204" pitchFamily="34" charset="0"/>
                <a:cs typeface="Calibri" panose="020F0502020204030204" pitchFamily="34" charset="0"/>
              </a:rPr>
              <a:t>flusso iniziale</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Qin</a:t>
            </a:r>
            <a:r>
              <a:rPr lang="it-IT" sz="2200" dirty="0">
                <a:latin typeface="Calibri" panose="020F0502020204030204" pitchFamily="34" charset="0"/>
                <a:cs typeface="Calibri" panose="020F0502020204030204" pitchFamily="34" charset="0"/>
              </a:rPr>
              <a:t>) </a:t>
            </a:r>
          </a:p>
          <a:p>
            <a:pPr marL="342900" indent="-342900" algn="just">
              <a:buFont typeface="+mj-lt"/>
              <a:buAutoNum type="arabicPeriod"/>
            </a:pPr>
            <a:r>
              <a:rPr lang="it-IT" sz="2200" dirty="0">
                <a:latin typeface="Calibri" panose="020F0502020204030204" pitchFamily="34" charset="0"/>
                <a:cs typeface="Calibri" panose="020F0502020204030204" pitchFamily="34" charset="0"/>
              </a:rPr>
              <a:t>Parametri relativi ai </a:t>
            </a:r>
            <a:r>
              <a:rPr lang="it-IT" sz="2200" b="1" dirty="0">
                <a:latin typeface="Calibri" panose="020F0502020204030204" pitchFamily="34" charset="0"/>
                <a:cs typeface="Calibri" panose="020F0502020204030204" pitchFamily="34" charset="0"/>
              </a:rPr>
              <a:t>restringimenti </a:t>
            </a:r>
            <a:r>
              <a:rPr lang="it-IT" sz="2200" dirty="0">
                <a:latin typeface="Calibri" panose="020F0502020204030204" pitchFamily="34" charset="0"/>
                <a:cs typeface="Calibri" panose="020F0502020204030204" pitchFamily="34" charset="0"/>
              </a:rPr>
              <a:t>(la loro </a:t>
            </a:r>
            <a:r>
              <a:rPr lang="it-IT" sz="2200" u="sng" dirty="0">
                <a:latin typeface="Calibri" panose="020F0502020204030204" pitchFamily="34" charset="0"/>
                <a:cs typeface="Calibri" panose="020F0502020204030204" pitchFamily="34" charset="0"/>
              </a:rPr>
              <a:t>posizione</a:t>
            </a:r>
            <a:r>
              <a:rPr lang="it-IT" sz="2200" dirty="0">
                <a:latin typeface="Calibri" panose="020F0502020204030204" pitchFamily="34" charset="0"/>
                <a:cs typeface="Calibri" panose="020F0502020204030204" pitchFamily="34" charset="0"/>
              </a:rPr>
              <a:t>, la loro </a:t>
            </a:r>
            <a:r>
              <a:rPr lang="it-IT" sz="2200" u="sng" dirty="0">
                <a:latin typeface="Calibri" panose="020F0502020204030204" pitchFamily="34" charset="0"/>
                <a:cs typeface="Calibri" panose="020F0502020204030204" pitchFamily="34" charset="0"/>
              </a:rPr>
              <a:t>densità veicolare</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Roj</a:t>
            </a:r>
            <a:r>
              <a:rPr lang="it-IT" sz="2200" dirty="0">
                <a:latin typeface="Calibri" panose="020F0502020204030204" pitchFamily="34" charset="0"/>
                <a:cs typeface="Calibri" panose="020F0502020204030204" pitchFamily="34" charset="0"/>
              </a:rPr>
              <a:t> e la loro </a:t>
            </a:r>
            <a:r>
              <a:rPr lang="it-IT" sz="2200" u="sng" dirty="0">
                <a:latin typeface="Calibri" panose="020F0502020204030204" pitchFamily="34" charset="0"/>
                <a:cs typeface="Calibri" panose="020F0502020204030204" pitchFamily="34" charset="0"/>
              </a:rPr>
              <a:t>velocità di percorrenza</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Voj</a:t>
            </a:r>
            <a:r>
              <a:rPr lang="it-IT" sz="2200" dirty="0">
                <a:latin typeface="Calibri" panose="020F0502020204030204" pitchFamily="34" charset="0"/>
                <a:cs typeface="Calibri" panose="020F0502020204030204" pitchFamily="34" charset="0"/>
              </a:rPr>
              <a:t>)</a:t>
            </a:r>
          </a:p>
          <a:p>
            <a:pPr marL="342900" indent="-342900" algn="just">
              <a:buFont typeface="+mj-lt"/>
              <a:buAutoNum type="arabicPeriod"/>
            </a:pPr>
            <a:r>
              <a:rPr lang="it-IT" sz="2200" dirty="0">
                <a:latin typeface="Calibri" panose="020F0502020204030204" pitchFamily="34" charset="0"/>
                <a:cs typeface="Calibri" panose="020F0502020204030204" pitchFamily="34" charset="0"/>
              </a:rPr>
              <a:t>Parametri della simulazione relativi alla </a:t>
            </a:r>
            <a:r>
              <a:rPr lang="it-IT" sz="2200" b="1" dirty="0">
                <a:latin typeface="Calibri" panose="020F0502020204030204" pitchFamily="34" charset="0"/>
                <a:cs typeface="Calibri" panose="020F0502020204030204" pitchFamily="34" charset="0"/>
              </a:rPr>
              <a:t>discretizzazione</a:t>
            </a:r>
            <a:r>
              <a:rPr lang="it-IT" sz="2200" dirty="0">
                <a:latin typeface="Calibri" panose="020F0502020204030204" pitchFamily="34" charset="0"/>
                <a:cs typeface="Calibri" panose="020F0502020204030204" pitchFamily="34" charset="0"/>
              </a:rPr>
              <a:t>, ovvero gli </a:t>
            </a:r>
            <a:r>
              <a:rPr lang="it-IT" sz="2200" u="sng" dirty="0">
                <a:latin typeface="Calibri" panose="020F0502020204030204" pitchFamily="34" charset="0"/>
                <a:cs typeface="Calibri" panose="020F0502020204030204" pitchFamily="34" charset="0"/>
              </a:rPr>
              <a:t>intervalli spaziali</a:t>
            </a:r>
            <a:r>
              <a:rPr lang="it-IT" sz="2200" dirty="0">
                <a:latin typeface="Calibri" panose="020F0502020204030204" pitchFamily="34" charset="0"/>
                <a:cs typeface="Calibri" panose="020F0502020204030204" pitchFamily="34" charset="0"/>
              </a:rPr>
              <a:t> (delta x) e gli </a:t>
            </a:r>
            <a:r>
              <a:rPr lang="it-IT" sz="2200" u="sng" dirty="0">
                <a:latin typeface="Calibri" panose="020F0502020204030204" pitchFamily="34" charset="0"/>
                <a:cs typeface="Calibri" panose="020F0502020204030204" pitchFamily="34" charset="0"/>
              </a:rPr>
              <a:t>intervalli temporali</a:t>
            </a:r>
            <a:r>
              <a:rPr lang="it-IT" sz="2200" dirty="0">
                <a:latin typeface="Calibri" panose="020F0502020204030204" pitchFamily="34" charset="0"/>
                <a:cs typeface="Calibri" panose="020F0502020204030204" pitchFamily="34" charset="0"/>
              </a:rPr>
              <a:t> (delta t), relativi rispettivamente ad una </a:t>
            </a:r>
            <a:r>
              <a:rPr lang="it-IT" sz="2200" u="sng" dirty="0">
                <a:latin typeface="Calibri" panose="020F0502020204030204" pitchFamily="34" charset="0"/>
                <a:cs typeface="Calibri" panose="020F0502020204030204" pitchFamily="34" charset="0"/>
              </a:rPr>
              <a:t>lunghezza</a:t>
            </a:r>
            <a:r>
              <a:rPr lang="it-IT" sz="2200" dirty="0">
                <a:latin typeface="Calibri" panose="020F0502020204030204" pitchFamily="34" charset="0"/>
                <a:cs typeface="Calibri" panose="020F0502020204030204" pitchFamily="34" charset="0"/>
              </a:rPr>
              <a:t> e ad un </a:t>
            </a:r>
            <a:r>
              <a:rPr lang="it-IT" sz="2200" u="sng" dirty="0">
                <a:latin typeface="Calibri" panose="020F0502020204030204" pitchFamily="34" charset="0"/>
                <a:cs typeface="Calibri" panose="020F0502020204030204" pitchFamily="34" charset="0"/>
              </a:rPr>
              <a:t>intervallo di simulazione</a:t>
            </a:r>
            <a:r>
              <a:rPr lang="it-IT" sz="2200" dirty="0">
                <a:latin typeface="Calibri" panose="020F0502020204030204" pitchFamily="34" charset="0"/>
                <a:cs typeface="Calibri" panose="020F0502020204030204" pitchFamily="34" charset="0"/>
              </a:rPr>
              <a:t> impostati dall’utente. Inoltre, bisogna inserire anche gli </a:t>
            </a:r>
            <a:r>
              <a:rPr lang="it-IT" sz="2200" u="sng" dirty="0">
                <a:latin typeface="Calibri" panose="020F0502020204030204" pitchFamily="34" charset="0"/>
                <a:cs typeface="Calibri" panose="020F0502020204030204" pitchFamily="34" charset="0"/>
              </a:rPr>
              <a:t>istanti iniziale e finale</a:t>
            </a:r>
            <a:r>
              <a:rPr lang="it-IT" sz="2200" dirty="0">
                <a:latin typeface="Calibri" panose="020F0502020204030204" pitchFamily="34" charset="0"/>
                <a:cs typeface="Calibri" panose="020F0502020204030204" pitchFamily="34" charset="0"/>
              </a:rPr>
              <a:t> per tener conto del flusso aggiuntivo (Ti[q’] e </a:t>
            </a:r>
            <a:r>
              <a:rPr lang="it-IT" sz="2200" dirty="0" err="1">
                <a:latin typeface="Calibri" panose="020F0502020204030204" pitchFamily="34" charset="0"/>
                <a:cs typeface="Calibri" panose="020F0502020204030204" pitchFamily="34" charset="0"/>
              </a:rPr>
              <a:t>Tf</a:t>
            </a:r>
            <a:r>
              <a:rPr lang="it-IT" sz="2200" dirty="0">
                <a:latin typeface="Calibri" panose="020F0502020204030204" pitchFamily="34" charset="0"/>
                <a:cs typeface="Calibri" panose="020F0502020204030204" pitchFamily="34" charset="0"/>
              </a:rPr>
              <a:t>[q’])</a:t>
            </a:r>
          </a:p>
        </p:txBody>
      </p:sp>
      <p:sp>
        <p:nvSpPr>
          <p:cNvPr id="16" name="CasellaDiTesto 15">
            <a:extLst>
              <a:ext uri="{FF2B5EF4-FFF2-40B4-BE49-F238E27FC236}">
                <a16:creationId xmlns:a16="http://schemas.microsoft.com/office/drawing/2014/main" id="{EBD6E86B-432A-4502-B3CE-08C87C3108C8}"/>
              </a:ext>
            </a:extLst>
          </p:cNvPr>
          <p:cNvSpPr txBox="1"/>
          <p:nvPr/>
        </p:nvSpPr>
        <p:spPr>
          <a:xfrm>
            <a:off x="2557669" y="4774243"/>
            <a:ext cx="874644" cy="369332"/>
          </a:xfrm>
          <a:prstGeom prst="rect">
            <a:avLst/>
          </a:prstGeom>
          <a:noFill/>
        </p:spPr>
        <p:txBody>
          <a:bodyPr wrap="square" rtlCol="0">
            <a:spAutoFit/>
          </a:bodyPr>
          <a:lstStyle/>
          <a:p>
            <a:r>
              <a:rPr lang="it-IT" dirty="0"/>
              <a:t>1</a:t>
            </a:r>
          </a:p>
        </p:txBody>
      </p:sp>
      <p:sp>
        <p:nvSpPr>
          <p:cNvPr id="17" name="CasellaDiTesto 16">
            <a:extLst>
              <a:ext uri="{FF2B5EF4-FFF2-40B4-BE49-F238E27FC236}">
                <a16:creationId xmlns:a16="http://schemas.microsoft.com/office/drawing/2014/main" id="{06A0F6D7-079B-40BF-818E-8AC42D170360}"/>
              </a:ext>
            </a:extLst>
          </p:cNvPr>
          <p:cNvSpPr txBox="1"/>
          <p:nvPr/>
        </p:nvSpPr>
        <p:spPr>
          <a:xfrm>
            <a:off x="6056243" y="4760991"/>
            <a:ext cx="622852" cy="369332"/>
          </a:xfrm>
          <a:prstGeom prst="rect">
            <a:avLst/>
          </a:prstGeom>
          <a:noFill/>
        </p:spPr>
        <p:txBody>
          <a:bodyPr wrap="square" rtlCol="0">
            <a:spAutoFit/>
          </a:bodyPr>
          <a:lstStyle/>
          <a:p>
            <a:r>
              <a:rPr lang="it-IT" dirty="0"/>
              <a:t>2</a:t>
            </a:r>
          </a:p>
        </p:txBody>
      </p:sp>
      <p:sp>
        <p:nvSpPr>
          <p:cNvPr id="18" name="CasellaDiTesto 17">
            <a:extLst>
              <a:ext uri="{FF2B5EF4-FFF2-40B4-BE49-F238E27FC236}">
                <a16:creationId xmlns:a16="http://schemas.microsoft.com/office/drawing/2014/main" id="{9920702A-5015-4D10-80CD-7CBBF7CF5A59}"/>
              </a:ext>
            </a:extLst>
          </p:cNvPr>
          <p:cNvSpPr txBox="1"/>
          <p:nvPr/>
        </p:nvSpPr>
        <p:spPr>
          <a:xfrm>
            <a:off x="9462051" y="4772513"/>
            <a:ext cx="675861" cy="369332"/>
          </a:xfrm>
          <a:prstGeom prst="rect">
            <a:avLst/>
          </a:prstGeom>
          <a:noFill/>
        </p:spPr>
        <p:txBody>
          <a:bodyPr wrap="square" rtlCol="0">
            <a:spAutoFit/>
          </a:bodyPr>
          <a:lstStyle/>
          <a:p>
            <a:r>
              <a:rPr lang="it-IT" dirty="0"/>
              <a:t>3</a:t>
            </a:r>
          </a:p>
        </p:txBody>
      </p:sp>
      <p:sp>
        <p:nvSpPr>
          <p:cNvPr id="20" name="CasellaDiTesto 19">
            <a:extLst>
              <a:ext uri="{FF2B5EF4-FFF2-40B4-BE49-F238E27FC236}">
                <a16:creationId xmlns:a16="http://schemas.microsoft.com/office/drawing/2014/main" id="{87A9918A-505D-45EB-9FF3-5D1C495C0900}"/>
              </a:ext>
            </a:extLst>
          </p:cNvPr>
          <p:cNvSpPr txBox="1"/>
          <p:nvPr/>
        </p:nvSpPr>
        <p:spPr>
          <a:xfrm>
            <a:off x="662608" y="500777"/>
            <a:ext cx="8600661" cy="492443"/>
          </a:xfrm>
          <a:prstGeom prst="rect">
            <a:avLst/>
          </a:prstGeom>
          <a:noFill/>
        </p:spPr>
        <p:txBody>
          <a:bodyPr wrap="square" rtlCol="0">
            <a:spAutoFit/>
          </a:bodyPr>
          <a:lstStyle/>
          <a:p>
            <a:r>
              <a:rPr lang="it-IT" sz="2600" b="1" dirty="0">
                <a:latin typeface="Calibri" panose="020F0502020204030204" pitchFamily="34" charset="0"/>
                <a:cs typeface="Calibri" panose="020F0502020204030204" pitchFamily="34" charset="0"/>
              </a:rPr>
              <a:t>DATI DI INPUT</a:t>
            </a:r>
          </a:p>
        </p:txBody>
      </p:sp>
    </p:spTree>
    <p:extLst>
      <p:ext uri="{BB962C8B-B14F-4D97-AF65-F5344CB8AC3E}">
        <p14:creationId xmlns:p14="http://schemas.microsoft.com/office/powerpoint/2010/main" val="699481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4DEF04-0E09-49BE-8A47-8435202A6B6A}"/>
              </a:ext>
            </a:extLst>
          </p:cNvPr>
          <p:cNvSpPr>
            <a:spLocks noGrp="1"/>
          </p:cNvSpPr>
          <p:nvPr>
            <p:ph type="title"/>
          </p:nvPr>
        </p:nvSpPr>
        <p:spPr>
          <a:xfrm>
            <a:off x="703836" y="329161"/>
            <a:ext cx="8596668" cy="483770"/>
          </a:xfrm>
        </p:spPr>
        <p:txBody>
          <a:bodyPr>
            <a:noAutofit/>
          </a:bodyPr>
          <a:lstStyle/>
          <a:p>
            <a:r>
              <a:rPr lang="it-IT" sz="2600" b="1" dirty="0">
                <a:solidFill>
                  <a:schemeClr val="tx1"/>
                </a:solidFill>
                <a:latin typeface="Calibri" panose="020F0502020204030204" pitchFamily="34" charset="0"/>
                <a:cs typeface="Calibri" panose="020F0502020204030204" pitchFamily="34" charset="0"/>
              </a:rPr>
              <a:t>SIMULAZIONE DEL SOFTWARE</a:t>
            </a:r>
          </a:p>
        </p:txBody>
      </p:sp>
      <p:sp>
        <p:nvSpPr>
          <p:cNvPr id="3" name="Segnaposto contenuto 2">
            <a:extLst>
              <a:ext uri="{FF2B5EF4-FFF2-40B4-BE49-F238E27FC236}">
                <a16:creationId xmlns:a16="http://schemas.microsoft.com/office/drawing/2014/main" id="{46603D28-FAEB-48E8-BB37-8728604EC4B4}"/>
              </a:ext>
            </a:extLst>
          </p:cNvPr>
          <p:cNvSpPr>
            <a:spLocks noGrp="1"/>
          </p:cNvSpPr>
          <p:nvPr>
            <p:ph idx="1"/>
          </p:nvPr>
        </p:nvSpPr>
        <p:spPr>
          <a:xfrm>
            <a:off x="677332" y="812931"/>
            <a:ext cx="10123190" cy="2288078"/>
          </a:xfrm>
        </p:spPr>
        <p:txBody>
          <a:bodyPr>
            <a:noAutofit/>
          </a:bodyPr>
          <a:lstStyle/>
          <a:p>
            <a:pPr marL="0" indent="0" algn="just">
              <a:buNone/>
            </a:pPr>
            <a:r>
              <a:rPr lang="it-IT" sz="2200" dirty="0">
                <a:solidFill>
                  <a:schemeClr val="tx1"/>
                </a:solidFill>
                <a:latin typeface="Calibri" panose="020F0502020204030204" pitchFamily="34" charset="0"/>
                <a:cs typeface="Calibri" panose="020F0502020204030204" pitchFamily="34" charset="0"/>
              </a:rPr>
              <a:t>Una volta inseriti i dati, in uscita si ottiene, al variare degli istanti temporali, un grafico che esprime l’</a:t>
            </a:r>
            <a:r>
              <a:rPr lang="it-IT" sz="2200" u="sng" dirty="0">
                <a:solidFill>
                  <a:schemeClr val="tx1"/>
                </a:solidFill>
                <a:latin typeface="Calibri" panose="020F0502020204030204" pitchFamily="34" charset="0"/>
                <a:cs typeface="Calibri" panose="020F0502020204030204" pitchFamily="34" charset="0"/>
              </a:rPr>
              <a:t>andamento delle densità veicolari y in funzione delle rispettive posizioni x</a:t>
            </a:r>
            <a:r>
              <a:rPr lang="it-IT" sz="2200" dirty="0">
                <a:solidFill>
                  <a:schemeClr val="tx1"/>
                </a:solidFill>
                <a:latin typeface="Calibri" panose="020F0502020204030204" pitchFamily="34" charset="0"/>
                <a:cs typeface="Calibri" panose="020F0502020204030204" pitchFamily="34" charset="0"/>
              </a:rPr>
              <a:t>. Simulando con i dati visti in precedenza si ottiene il grafico riportato, dove i valori più elevati di densità veicolare corrispondono a tratti in prossimità dei restringimenti. Partendo da 0, ogni curva rappresenta un determinato istante temporale. Dal grafico si nota, inoltre, quanto gli effetti dei restringimenti si ripercuotono significativamente sull’intero tratto stradale, con fenomeni di forte congestione che si esauriscono alla fine del secondo restringimento:</a:t>
            </a:r>
          </a:p>
        </p:txBody>
      </p:sp>
      <p:pic>
        <p:nvPicPr>
          <p:cNvPr id="6" name="Immagine 5">
            <a:extLst>
              <a:ext uri="{FF2B5EF4-FFF2-40B4-BE49-F238E27FC236}">
                <a16:creationId xmlns:a16="http://schemas.microsoft.com/office/drawing/2014/main" id="{8DC65AA4-23FB-4526-829C-AF31F4B29A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836" y="3584779"/>
            <a:ext cx="10096686" cy="3242330"/>
          </a:xfrm>
          <a:prstGeom prst="rect">
            <a:avLst/>
          </a:prstGeom>
        </p:spPr>
      </p:pic>
    </p:spTree>
    <p:extLst>
      <p:ext uri="{BB962C8B-B14F-4D97-AF65-F5344CB8AC3E}">
        <p14:creationId xmlns:p14="http://schemas.microsoft.com/office/powerpoint/2010/main" val="3513296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47BB819-46B6-4CB4-8EA9-D59C62424468}"/>
              </a:ext>
            </a:extLst>
          </p:cNvPr>
          <p:cNvSpPr>
            <a:spLocks noGrp="1"/>
          </p:cNvSpPr>
          <p:nvPr>
            <p:ph idx="1"/>
          </p:nvPr>
        </p:nvSpPr>
        <p:spPr>
          <a:xfrm>
            <a:off x="399039" y="649842"/>
            <a:ext cx="9752127" cy="1894576"/>
          </a:xfrm>
        </p:spPr>
        <p:txBody>
          <a:bodyPr>
            <a:noAutofit/>
          </a:bodyPr>
          <a:lstStyle/>
          <a:p>
            <a:pPr marL="0" indent="0" algn="just">
              <a:buNone/>
            </a:pPr>
            <a:r>
              <a:rPr lang="it-IT" sz="2200" dirty="0">
                <a:solidFill>
                  <a:schemeClr val="tx1"/>
                </a:solidFill>
                <a:latin typeface="Calibri" panose="020F0502020204030204" pitchFamily="34" charset="0"/>
                <a:cs typeface="Calibri" panose="020F0502020204030204" pitchFamily="34" charset="0"/>
              </a:rPr>
              <a:t>Oltre alla descrizione grafica della dinamica del sistema, il programma consente, tramite il comando «tabella», di ottenere una </a:t>
            </a:r>
            <a:r>
              <a:rPr lang="it-IT" sz="2200" b="1" dirty="0">
                <a:solidFill>
                  <a:schemeClr val="tx1"/>
                </a:solidFill>
                <a:latin typeface="Calibri" panose="020F0502020204030204" pitchFamily="34" charset="0"/>
                <a:cs typeface="Calibri" panose="020F0502020204030204" pitchFamily="34" charset="0"/>
              </a:rPr>
              <a:t>rappresentazione numerica </a:t>
            </a:r>
            <a:r>
              <a:rPr lang="it-IT" sz="2200" dirty="0">
                <a:solidFill>
                  <a:schemeClr val="tx1"/>
                </a:solidFill>
                <a:latin typeface="Calibri" panose="020F0502020204030204" pitchFamily="34" charset="0"/>
                <a:cs typeface="Calibri" panose="020F0502020204030204" pitchFamily="34" charset="0"/>
              </a:rPr>
              <a:t>di parametri quali densità, flusso e velocità, per determinati valore di spazio e di tempo. La tabella seguente rappresenta i </a:t>
            </a:r>
            <a:r>
              <a:rPr lang="it-IT" sz="2200" u="sng" dirty="0">
                <a:solidFill>
                  <a:schemeClr val="tx1"/>
                </a:solidFill>
                <a:latin typeface="Calibri" panose="020F0502020204030204" pitchFamily="34" charset="0"/>
                <a:cs typeface="Calibri" panose="020F0502020204030204" pitchFamily="34" charset="0"/>
              </a:rPr>
              <a:t>valori di densità veicolare in base alla posizione e al tempo</a:t>
            </a:r>
            <a:r>
              <a:rPr lang="it-IT" sz="2200" dirty="0">
                <a:solidFill>
                  <a:schemeClr val="tx1"/>
                </a:solidFill>
                <a:latin typeface="Calibri" panose="020F0502020204030204" pitchFamily="34" charset="0"/>
                <a:cs typeface="Calibri" panose="020F0502020204030204" pitchFamily="34" charset="0"/>
              </a:rPr>
              <a:t>:</a:t>
            </a:r>
          </a:p>
        </p:txBody>
      </p:sp>
      <p:pic>
        <p:nvPicPr>
          <p:cNvPr id="5" name="Immagine 4">
            <a:extLst>
              <a:ext uri="{FF2B5EF4-FFF2-40B4-BE49-F238E27FC236}">
                <a16:creationId xmlns:a16="http://schemas.microsoft.com/office/drawing/2014/main" id="{01C47145-7B06-4D3B-B3A2-345F6E9B5C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1" y="2544418"/>
            <a:ext cx="9197009" cy="3995477"/>
          </a:xfrm>
          <a:prstGeom prst="rect">
            <a:avLst/>
          </a:prstGeom>
        </p:spPr>
      </p:pic>
    </p:spTree>
    <p:extLst>
      <p:ext uri="{BB962C8B-B14F-4D97-AF65-F5344CB8AC3E}">
        <p14:creationId xmlns:p14="http://schemas.microsoft.com/office/powerpoint/2010/main" val="3351655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F86A99-A246-41AA-9CC3-CB64F066532C}"/>
              </a:ext>
            </a:extLst>
          </p:cNvPr>
          <p:cNvSpPr>
            <a:spLocks noGrp="1"/>
          </p:cNvSpPr>
          <p:nvPr>
            <p:ph type="title"/>
          </p:nvPr>
        </p:nvSpPr>
        <p:spPr>
          <a:xfrm>
            <a:off x="677334" y="437321"/>
            <a:ext cx="3338076" cy="556591"/>
          </a:xfrm>
        </p:spPr>
        <p:txBody>
          <a:bodyPr>
            <a:normAutofit/>
          </a:bodyPr>
          <a:lstStyle/>
          <a:p>
            <a:r>
              <a:rPr lang="it-IT" sz="2600" b="1" dirty="0">
                <a:solidFill>
                  <a:schemeClr val="tx1"/>
                </a:solidFill>
                <a:latin typeface="Calibri" panose="020F0502020204030204" pitchFamily="34" charset="0"/>
                <a:cs typeface="Calibri" panose="020F0502020204030204" pitchFamily="34" charset="0"/>
              </a:rPr>
              <a:t>ESEMPIO APPLICATIVO</a:t>
            </a:r>
          </a:p>
        </p:txBody>
      </p:sp>
      <p:sp>
        <p:nvSpPr>
          <p:cNvPr id="3" name="Segnaposto contenuto 2">
            <a:extLst>
              <a:ext uri="{FF2B5EF4-FFF2-40B4-BE49-F238E27FC236}">
                <a16:creationId xmlns:a16="http://schemas.microsoft.com/office/drawing/2014/main" id="{463215F6-5AE5-496E-9E26-DF1E12FC37E5}"/>
              </a:ext>
            </a:extLst>
          </p:cNvPr>
          <p:cNvSpPr>
            <a:spLocks noGrp="1"/>
          </p:cNvSpPr>
          <p:nvPr>
            <p:ph idx="1"/>
          </p:nvPr>
        </p:nvSpPr>
        <p:spPr>
          <a:xfrm>
            <a:off x="677334" y="1087162"/>
            <a:ext cx="10494249" cy="980177"/>
          </a:xfrm>
        </p:spPr>
        <p:txBody>
          <a:bodyPr>
            <a:noAutofit/>
          </a:bodyPr>
          <a:lstStyle/>
          <a:p>
            <a:pPr marL="0" indent="0" algn="just">
              <a:buNone/>
            </a:pPr>
            <a:r>
              <a:rPr lang="it-IT" sz="2200" dirty="0">
                <a:solidFill>
                  <a:schemeClr val="tx1"/>
                </a:solidFill>
                <a:latin typeface="Calibri" panose="020F0502020204030204" pitchFamily="34" charset="0"/>
                <a:cs typeface="Calibri" panose="020F0502020204030204" pitchFamily="34" charset="0"/>
              </a:rPr>
              <a:t>Considerando un tratto di 5 km, con restringimenti a 1 e a 2 km dall’origine, dopo aver impostato i valori di densità e di velocità, per un intervallo di simulazione prefissato, si osserva la seguente situazione:</a:t>
            </a:r>
          </a:p>
        </p:txBody>
      </p:sp>
      <p:pic>
        <p:nvPicPr>
          <p:cNvPr id="5" name="Immagine 4">
            <a:extLst>
              <a:ext uri="{FF2B5EF4-FFF2-40B4-BE49-F238E27FC236}">
                <a16:creationId xmlns:a16="http://schemas.microsoft.com/office/drawing/2014/main" id="{CF8A550D-461C-4A07-ADA5-7BEE34037C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308" y="2335991"/>
            <a:ext cx="7973538" cy="4677428"/>
          </a:xfrm>
          <a:prstGeom prst="rect">
            <a:avLst/>
          </a:prstGeom>
        </p:spPr>
      </p:pic>
      <p:sp>
        <p:nvSpPr>
          <p:cNvPr id="6" name="CasellaDiTesto 5">
            <a:extLst>
              <a:ext uri="{FF2B5EF4-FFF2-40B4-BE49-F238E27FC236}">
                <a16:creationId xmlns:a16="http://schemas.microsoft.com/office/drawing/2014/main" id="{103FFF0A-2BF4-47F4-988A-162A6A708DDD}"/>
              </a:ext>
            </a:extLst>
          </p:cNvPr>
          <p:cNvSpPr txBox="1"/>
          <p:nvPr/>
        </p:nvSpPr>
        <p:spPr>
          <a:xfrm>
            <a:off x="8693425" y="2335991"/>
            <a:ext cx="3114262" cy="3816429"/>
          </a:xfrm>
          <a:prstGeom prst="rect">
            <a:avLst/>
          </a:prstGeom>
          <a:noFill/>
        </p:spPr>
        <p:txBody>
          <a:bodyPr wrap="square" rtlCol="0">
            <a:spAutoFit/>
          </a:bodyPr>
          <a:lstStyle/>
          <a:p>
            <a:r>
              <a:rPr lang="it-IT" sz="2200" dirty="0">
                <a:latin typeface="Calibri" panose="020F0502020204030204" pitchFamily="34" charset="0"/>
                <a:cs typeface="Calibri" panose="020F0502020204030204" pitchFamily="34" charset="0"/>
              </a:rPr>
              <a:t>È possibile osservare come solamente in corrispondenza degli intorni dei due restringimenti si hanno valori maggiori di densità, altrove risulta compresa in un intervallo costante. Perciò la </a:t>
            </a:r>
            <a:r>
              <a:rPr lang="it-IT" sz="2200" b="1" dirty="0">
                <a:latin typeface="Calibri" panose="020F0502020204030204" pitchFamily="34" charset="0"/>
                <a:cs typeface="Calibri" panose="020F0502020204030204" pitchFamily="34" charset="0"/>
              </a:rPr>
              <a:t>congestione stradale </a:t>
            </a:r>
            <a:r>
              <a:rPr lang="it-IT" sz="2200" dirty="0">
                <a:latin typeface="Calibri" panose="020F0502020204030204" pitchFamily="34" charset="0"/>
                <a:cs typeface="Calibri" panose="020F0502020204030204" pitchFamily="34" charset="0"/>
              </a:rPr>
              <a:t>risulta </a:t>
            </a:r>
            <a:r>
              <a:rPr lang="it-IT" sz="2200" b="1" dirty="0">
                <a:latin typeface="Calibri" panose="020F0502020204030204" pitchFamily="34" charset="0"/>
                <a:cs typeface="Calibri" panose="020F0502020204030204" pitchFamily="34" charset="0"/>
              </a:rPr>
              <a:t>limitata ai due restringimenti</a:t>
            </a:r>
            <a:r>
              <a:rPr lang="it-IT" sz="2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159787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CF02195-060F-4672-958C-DFD5FB4DE71A}"/>
              </a:ext>
            </a:extLst>
          </p:cNvPr>
          <p:cNvSpPr>
            <a:spLocks noGrp="1"/>
          </p:cNvSpPr>
          <p:nvPr>
            <p:ph idx="1"/>
          </p:nvPr>
        </p:nvSpPr>
        <p:spPr>
          <a:xfrm>
            <a:off x="346029" y="345041"/>
            <a:ext cx="10547258" cy="1974089"/>
          </a:xfrm>
        </p:spPr>
        <p:txBody>
          <a:bodyPr>
            <a:normAutofit/>
          </a:bodyPr>
          <a:lstStyle/>
          <a:p>
            <a:pPr marL="0" indent="0" algn="just">
              <a:buNone/>
            </a:pPr>
            <a:r>
              <a:rPr lang="it-IT" sz="2200" dirty="0">
                <a:solidFill>
                  <a:schemeClr val="tx1"/>
                </a:solidFill>
                <a:latin typeface="Calibri" panose="020F0502020204030204" pitchFamily="34" charset="0"/>
                <a:cs typeface="Calibri" panose="020F0502020204030204" pitchFamily="34" charset="0"/>
              </a:rPr>
              <a:t>Nelle stesse condizioni del caso precedente, a meno di </a:t>
            </a:r>
            <a:r>
              <a:rPr lang="it-IT" sz="2200" u="sng" dirty="0">
                <a:solidFill>
                  <a:schemeClr val="tx1"/>
                </a:solidFill>
                <a:latin typeface="Calibri" panose="020F0502020204030204" pitchFamily="34" charset="0"/>
                <a:cs typeface="Calibri" panose="020F0502020204030204" pitchFamily="34" charset="0"/>
              </a:rPr>
              <a:t>modifiche relative alla velocità e della densità di base</a:t>
            </a:r>
            <a:r>
              <a:rPr lang="it-IT" sz="2200" dirty="0">
                <a:solidFill>
                  <a:schemeClr val="tx1"/>
                </a:solidFill>
                <a:latin typeface="Calibri" panose="020F0502020204030204" pitchFamily="34" charset="0"/>
                <a:cs typeface="Calibri" panose="020F0502020204030204" pitchFamily="34" charset="0"/>
              </a:rPr>
              <a:t>, si assiste alla seguente situazione, dove risulta evidente la presenza dei restringimenti laddove vi sono i picchi di densità, ma questi non si discostano molto dalla densità del tratto senza restringimenti. Si tratta, perciò, di una </a:t>
            </a:r>
            <a:r>
              <a:rPr lang="it-IT" sz="2200" b="1" dirty="0">
                <a:solidFill>
                  <a:schemeClr val="tx1"/>
                </a:solidFill>
                <a:latin typeface="Calibri" panose="020F0502020204030204" pitchFamily="34" charset="0"/>
                <a:cs typeface="Calibri" panose="020F0502020204030204" pitchFamily="34" charset="0"/>
              </a:rPr>
              <a:t>situazione di congestione che prescinde dalla presenza dei picchi</a:t>
            </a:r>
            <a:r>
              <a:rPr lang="it-IT" sz="2200" dirty="0">
                <a:solidFill>
                  <a:schemeClr val="tx1"/>
                </a:solidFill>
                <a:latin typeface="Calibri" panose="020F0502020204030204" pitchFamily="34" charset="0"/>
                <a:cs typeface="Calibri" panose="020F0502020204030204" pitchFamily="34" charset="0"/>
              </a:rPr>
              <a:t>:</a:t>
            </a:r>
          </a:p>
        </p:txBody>
      </p:sp>
      <p:pic>
        <p:nvPicPr>
          <p:cNvPr id="5" name="Immagine 4">
            <a:extLst>
              <a:ext uri="{FF2B5EF4-FFF2-40B4-BE49-F238E27FC236}">
                <a16:creationId xmlns:a16="http://schemas.microsoft.com/office/drawing/2014/main" id="{289A2592-2CB2-4736-BD04-6118E0FB6A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3751" y="2292625"/>
            <a:ext cx="8021169" cy="4458322"/>
          </a:xfrm>
          <a:prstGeom prst="rect">
            <a:avLst/>
          </a:prstGeom>
        </p:spPr>
      </p:pic>
    </p:spTree>
    <p:extLst>
      <p:ext uri="{BB962C8B-B14F-4D97-AF65-F5344CB8AC3E}">
        <p14:creationId xmlns:p14="http://schemas.microsoft.com/office/powerpoint/2010/main" val="3805734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C54F217-FD63-438A-AD97-5E346E596A9B}"/>
              </a:ext>
            </a:extLst>
          </p:cNvPr>
          <p:cNvSpPr>
            <a:spLocks noGrp="1"/>
          </p:cNvSpPr>
          <p:nvPr>
            <p:ph idx="1"/>
          </p:nvPr>
        </p:nvSpPr>
        <p:spPr>
          <a:xfrm>
            <a:off x="397893" y="301322"/>
            <a:ext cx="10415882" cy="1907829"/>
          </a:xfrm>
        </p:spPr>
        <p:txBody>
          <a:bodyPr>
            <a:noAutofit/>
          </a:bodyPr>
          <a:lstStyle/>
          <a:p>
            <a:pPr marL="0" indent="0" algn="just">
              <a:buNone/>
            </a:pPr>
            <a:r>
              <a:rPr lang="it-IT" sz="2200" dirty="0">
                <a:solidFill>
                  <a:schemeClr val="tx1"/>
                </a:solidFill>
                <a:latin typeface="Calibri" panose="020F0502020204030204" pitchFamily="34" charset="0"/>
                <a:cs typeface="Calibri" panose="020F0502020204030204" pitchFamily="34" charset="0"/>
              </a:rPr>
              <a:t>Se invece si considerano i </a:t>
            </a:r>
            <a:r>
              <a:rPr lang="it-IT" sz="2200" u="sng" dirty="0">
                <a:solidFill>
                  <a:schemeClr val="tx1"/>
                </a:solidFill>
                <a:latin typeface="Calibri" panose="020F0502020204030204" pitchFamily="34" charset="0"/>
                <a:cs typeface="Calibri" panose="020F0502020204030204" pitchFamily="34" charset="0"/>
              </a:rPr>
              <a:t>due restringimenti diversi dal punto di vista di velocità e di densità veicolare</a:t>
            </a:r>
            <a:r>
              <a:rPr lang="it-IT" sz="2200" dirty="0">
                <a:solidFill>
                  <a:schemeClr val="tx1"/>
                </a:solidFill>
                <a:latin typeface="Calibri" panose="020F0502020204030204" pitchFamily="34" charset="0"/>
                <a:cs typeface="Calibri" panose="020F0502020204030204" pitchFamily="34" charset="0"/>
              </a:rPr>
              <a:t>, per esempio si considera che il secondo restringimento induca ad un abbassamento di velocità e ad un aumento della densità veicolare rispetto al primo restringimento, allora è possibile notare questo andamento grafico, con </a:t>
            </a:r>
            <a:r>
              <a:rPr lang="it-IT" sz="2200" b="1" dirty="0">
                <a:solidFill>
                  <a:schemeClr val="tx1"/>
                </a:solidFill>
                <a:latin typeface="Calibri" panose="020F0502020204030204" pitchFamily="34" charset="0"/>
                <a:cs typeface="Calibri" panose="020F0502020204030204" pitchFamily="34" charset="0"/>
              </a:rPr>
              <a:t>picchi di densità elevati al secondo restringimento</a:t>
            </a:r>
            <a:r>
              <a:rPr lang="it-IT" sz="2200" dirty="0">
                <a:solidFill>
                  <a:schemeClr val="tx1"/>
                </a:solidFill>
                <a:latin typeface="Calibri" panose="020F0502020204030204" pitchFamily="34" charset="0"/>
                <a:cs typeface="Calibri" panose="020F0502020204030204" pitchFamily="34" charset="0"/>
              </a:rPr>
              <a:t>:</a:t>
            </a:r>
          </a:p>
        </p:txBody>
      </p:sp>
      <p:pic>
        <p:nvPicPr>
          <p:cNvPr id="5" name="Immagine 4">
            <a:extLst>
              <a:ext uri="{FF2B5EF4-FFF2-40B4-BE49-F238E27FC236}">
                <a16:creationId xmlns:a16="http://schemas.microsoft.com/office/drawing/2014/main" id="{0DF07DCB-AAE8-402B-AEDD-95E49532BF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6382" y="2209151"/>
            <a:ext cx="7954485" cy="4648849"/>
          </a:xfrm>
          <a:prstGeom prst="rect">
            <a:avLst/>
          </a:prstGeom>
        </p:spPr>
      </p:pic>
    </p:spTree>
    <p:extLst>
      <p:ext uri="{BB962C8B-B14F-4D97-AF65-F5344CB8AC3E}">
        <p14:creationId xmlns:p14="http://schemas.microsoft.com/office/powerpoint/2010/main" val="593923084"/>
      </p:ext>
    </p:extLst>
  </p:cSld>
  <p:clrMapOvr>
    <a:masterClrMapping/>
  </p:clrMapOvr>
</p:sld>
</file>

<file path=ppt/theme/theme1.xml><?xml version="1.0" encoding="utf-8"?>
<a:theme xmlns:a="http://schemas.openxmlformats.org/drawingml/2006/main" name="Sfaccettatura">
  <a:themeElements>
    <a:clrScheme name="Personalizzato 1">
      <a:dk1>
        <a:sysClr val="windowText" lastClr="000000"/>
      </a:dk1>
      <a:lt1>
        <a:sysClr val="window" lastClr="FFFFFF"/>
      </a:lt1>
      <a:dk2>
        <a:srgbClr val="000000"/>
      </a:dk2>
      <a:lt2>
        <a:srgbClr val="EBEBEB"/>
      </a:lt2>
      <a:accent1>
        <a:srgbClr val="5FCBEF"/>
      </a:accent1>
      <a:accent2>
        <a:srgbClr val="2E83C3"/>
      </a:accent2>
      <a:accent3>
        <a:srgbClr val="42D0A2"/>
      </a:accent3>
      <a:accent4>
        <a:srgbClr val="2E946B"/>
      </a:accent4>
      <a:accent5>
        <a:srgbClr val="42B051"/>
      </a:accent5>
      <a:accent6>
        <a:srgbClr val="96D141"/>
      </a:accent6>
      <a:hlink>
        <a:srgbClr val="000000"/>
      </a:hlink>
      <a:folHlink>
        <a:srgbClr val="000000"/>
      </a:folHlink>
    </a:clrScheme>
    <a:fontScheme name="Sfaccettatur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283</TotalTime>
  <Words>1037</Words>
  <Application>Microsoft Office PowerPoint</Application>
  <PresentationFormat>Widescreen</PresentationFormat>
  <Paragraphs>43</Paragraphs>
  <Slides>10</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10</vt:i4>
      </vt:variant>
    </vt:vector>
  </HeadingPairs>
  <TitlesOfParts>
    <vt:vector size="16" baseType="lpstr">
      <vt:lpstr>Arial</vt:lpstr>
      <vt:lpstr>Calibri</vt:lpstr>
      <vt:lpstr>Cambria Math</vt:lpstr>
      <vt:lpstr>Trebuchet MS</vt:lpstr>
      <vt:lpstr>Wingdings 3</vt:lpstr>
      <vt:lpstr>Sfaccettatura</vt:lpstr>
      <vt:lpstr>Cell Transmission Model (CTM)</vt:lpstr>
      <vt:lpstr>Presentazione standard di PowerPoint</vt:lpstr>
      <vt:lpstr>Presentazione standard di PowerPoint</vt:lpstr>
      <vt:lpstr>Presentazione standard di PowerPoint</vt:lpstr>
      <vt:lpstr>SIMULAZIONE DEL SOFTWARE</vt:lpstr>
      <vt:lpstr>Presentazione standard di PowerPoint</vt:lpstr>
      <vt:lpstr>ESEMPIO APPLICATIVO</vt:lpstr>
      <vt:lpstr>Presentazione standard di PowerPoint</vt:lpstr>
      <vt:lpstr>Presentazione standard di PowerPoint</vt:lpstr>
      <vt:lpstr>CONCLUSIONI e SVILUPPI FUTURI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Transmission Model</dc:title>
  <dc:creator>Matteo Pezzullo</dc:creator>
  <cp:lastModifiedBy>Matteo Pezzullo</cp:lastModifiedBy>
  <cp:revision>70</cp:revision>
  <dcterms:created xsi:type="dcterms:W3CDTF">2018-07-11T20:28:47Z</dcterms:created>
  <dcterms:modified xsi:type="dcterms:W3CDTF">2018-07-12T13:37:58Z</dcterms:modified>
</cp:coreProperties>
</file>