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1" r:id="rId2"/>
    <p:sldId id="267" r:id="rId3"/>
    <p:sldId id="268" r:id="rId4"/>
    <p:sldId id="270" r:id="rId5"/>
    <p:sldId id="269"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NESTO" initials="E"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6AAC5"/>
    <a:srgbClr val="D7F6FF"/>
    <a:srgbClr val="85C9D7"/>
    <a:srgbClr val="728F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396" autoAdjust="0"/>
  </p:normalViewPr>
  <p:slideViewPr>
    <p:cSldViewPr snapToGrid="0">
      <p:cViewPr>
        <p:scale>
          <a:sx n="75" d="100"/>
          <a:sy n="75" d="100"/>
        </p:scale>
        <p:origin x="-854"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E46BE-E0F5-4F80-8DDF-071A2F9ED16C}" type="doc">
      <dgm:prSet loTypeId="urn:microsoft.com/office/officeart/2005/8/layout/hierarchy2" loCatId="hierarchy" qsTypeId="urn:microsoft.com/office/officeart/2005/8/quickstyle/simple1" qsCatId="simple" csTypeId="urn:microsoft.com/office/officeart/2005/8/colors/accent3_1" csCatId="accent3" phldr="1"/>
      <dgm:spPr/>
      <dgm:t>
        <a:bodyPr/>
        <a:lstStyle/>
        <a:p>
          <a:endParaRPr lang="es-ES"/>
        </a:p>
      </dgm:t>
    </dgm:pt>
    <dgm:pt modelId="{327E9787-80CE-4591-9DA6-AFCA874810F8}">
      <dgm:prSet phldrT="[Texto]" custT="1"/>
      <dgm:spPr/>
      <dgm:t>
        <a:bodyPr/>
        <a:lstStyle/>
        <a:p>
          <a:r>
            <a:rPr lang="it-IT" sz="1400" dirty="0">
              <a:latin typeface="Arial" panose="020B0604020202020204" pitchFamily="34" charset="0"/>
              <a:cs typeface="Arial" panose="020B0604020202020204" pitchFamily="34" charset="0"/>
            </a:rPr>
            <a:t>CITILABS con l’aiuto di ESRI utilizza nuove tecnologie per espandere i modelli urbani e migliorare la comunicazione. </a:t>
          </a:r>
          <a:endParaRPr lang="es-ES" sz="1400" dirty="0">
            <a:latin typeface="Arial" panose="020B0604020202020204" pitchFamily="34" charset="0"/>
            <a:cs typeface="Arial" panose="020B0604020202020204" pitchFamily="34" charset="0"/>
          </a:endParaRPr>
        </a:p>
      </dgm:t>
    </dgm:pt>
    <dgm:pt modelId="{30B67CA7-312D-4F1F-A284-BBD118ED676A}" type="parTrans" cxnId="{84753049-E7B9-40CD-A6B2-60B1D25E7D4B}">
      <dgm:prSet/>
      <dgm:spPr/>
      <dgm:t>
        <a:bodyPr/>
        <a:lstStyle/>
        <a:p>
          <a:endParaRPr lang="es-ES"/>
        </a:p>
      </dgm:t>
    </dgm:pt>
    <dgm:pt modelId="{C2DF887C-A073-4B77-8165-D73DFE2DD4DD}" type="sibTrans" cxnId="{84753049-E7B9-40CD-A6B2-60B1D25E7D4B}">
      <dgm:prSet/>
      <dgm:spPr/>
      <dgm:t>
        <a:bodyPr/>
        <a:lstStyle/>
        <a:p>
          <a:endParaRPr lang="es-ES"/>
        </a:p>
      </dgm:t>
    </dgm:pt>
    <dgm:pt modelId="{C4875E6E-0D50-404B-9714-4A37DC6DD6B9}">
      <dgm:prSet phldrT="[Texto]" custT="1"/>
      <dgm:spPr/>
      <dgm:t>
        <a:bodyPr/>
        <a:lstStyle/>
        <a:p>
          <a:r>
            <a:rPr lang="es-ES" sz="1400" dirty="0">
              <a:latin typeface="Arial" panose="020B0604020202020204" pitchFamily="34" charset="0"/>
              <a:cs typeface="Arial" panose="020B0604020202020204" pitchFamily="34" charset="0"/>
            </a:rPr>
            <a:t>CUBE</a:t>
          </a:r>
        </a:p>
      </dgm:t>
    </dgm:pt>
    <dgm:pt modelId="{7DE8AB73-E8C8-4E03-822B-B668AE02F6B8}" type="parTrans" cxnId="{25D4F660-3D50-4B32-A946-B61C7AFBEDB7}">
      <dgm:prSet/>
      <dgm:spPr/>
      <dgm:t>
        <a:bodyPr/>
        <a:lstStyle/>
        <a:p>
          <a:endParaRPr lang="es-ES"/>
        </a:p>
      </dgm:t>
    </dgm:pt>
    <dgm:pt modelId="{AB3E1313-2161-4B3B-B679-60A6B6C214F8}" type="sibTrans" cxnId="{25D4F660-3D50-4B32-A946-B61C7AFBEDB7}">
      <dgm:prSet/>
      <dgm:spPr/>
      <dgm:t>
        <a:bodyPr/>
        <a:lstStyle/>
        <a:p>
          <a:endParaRPr lang="es-ES"/>
        </a:p>
      </dgm:t>
    </dgm:pt>
    <dgm:pt modelId="{A95A0060-812C-4BA0-814B-CAEA3452508F}">
      <dgm:prSet phldrT="[Texto]" custT="1"/>
      <dgm:spPr/>
      <dgm:t>
        <a:bodyPr/>
        <a:lstStyle/>
        <a:p>
          <a:r>
            <a:rPr lang="es-ES" sz="1400" dirty="0">
              <a:latin typeface="Arial" panose="020B0604020202020204" pitchFamily="34" charset="0"/>
              <a:cs typeface="Arial" panose="020B0604020202020204" pitchFamily="34" charset="0"/>
            </a:rPr>
            <a:t>STREETLYTICS</a:t>
          </a:r>
        </a:p>
      </dgm:t>
    </dgm:pt>
    <dgm:pt modelId="{D558CAD2-6629-4A97-91EB-EF7CAB899387}" type="parTrans" cxnId="{C4A88DE1-4954-44AB-AA21-E9493ACAF8B7}">
      <dgm:prSet/>
      <dgm:spPr/>
      <dgm:t>
        <a:bodyPr/>
        <a:lstStyle/>
        <a:p>
          <a:endParaRPr lang="es-ES"/>
        </a:p>
      </dgm:t>
    </dgm:pt>
    <dgm:pt modelId="{A3ADA5C6-1E92-4D40-A5C1-ECC13A22BB40}" type="sibTrans" cxnId="{C4A88DE1-4954-44AB-AA21-E9493ACAF8B7}">
      <dgm:prSet/>
      <dgm:spPr/>
      <dgm:t>
        <a:bodyPr/>
        <a:lstStyle/>
        <a:p>
          <a:endParaRPr lang="es-ES"/>
        </a:p>
      </dgm:t>
    </dgm:pt>
    <dgm:pt modelId="{ED194B81-AF0B-4A30-8140-4861DAEC0945}">
      <dgm:prSet phldrT="[Texto]" custT="1"/>
      <dgm:spPr/>
      <dgm:t>
        <a:bodyPr/>
        <a:lstStyle/>
        <a:p>
          <a:r>
            <a:rPr lang="es-ES" sz="1400" dirty="0">
              <a:latin typeface="Arial" panose="020B0604020202020204" pitchFamily="34" charset="0"/>
              <a:cs typeface="Arial" panose="020B0604020202020204" pitchFamily="34" charset="0"/>
            </a:rPr>
            <a:t>SUGAR ACCESS</a:t>
          </a:r>
        </a:p>
      </dgm:t>
    </dgm:pt>
    <dgm:pt modelId="{28A15106-9424-462D-A8FB-AED22D429F80}" type="parTrans" cxnId="{C3528650-D8FD-424B-BE26-FF2F14044138}">
      <dgm:prSet/>
      <dgm:spPr/>
      <dgm:t>
        <a:bodyPr/>
        <a:lstStyle/>
        <a:p>
          <a:endParaRPr lang="es-ES"/>
        </a:p>
      </dgm:t>
    </dgm:pt>
    <dgm:pt modelId="{14DCDBEF-939F-4EAE-87C6-99652661F908}" type="sibTrans" cxnId="{C3528650-D8FD-424B-BE26-FF2F14044138}">
      <dgm:prSet/>
      <dgm:spPr/>
      <dgm:t>
        <a:bodyPr/>
        <a:lstStyle/>
        <a:p>
          <a:endParaRPr lang="es-ES"/>
        </a:p>
      </dgm:t>
    </dgm:pt>
    <dgm:pt modelId="{2479F493-B360-45AD-9AAA-2A1F6B2F0795}" type="pres">
      <dgm:prSet presAssocID="{974E46BE-E0F5-4F80-8DDF-071A2F9ED16C}" presName="diagram" presStyleCnt="0">
        <dgm:presLayoutVars>
          <dgm:chPref val="1"/>
          <dgm:dir/>
          <dgm:animOne val="branch"/>
          <dgm:animLvl val="lvl"/>
          <dgm:resizeHandles val="exact"/>
        </dgm:presLayoutVars>
      </dgm:prSet>
      <dgm:spPr/>
      <dgm:t>
        <a:bodyPr/>
        <a:lstStyle/>
        <a:p>
          <a:endParaRPr lang="en-US"/>
        </a:p>
      </dgm:t>
    </dgm:pt>
    <dgm:pt modelId="{386D7C22-2E84-42EC-A6A7-049381B29905}" type="pres">
      <dgm:prSet presAssocID="{327E9787-80CE-4591-9DA6-AFCA874810F8}" presName="root1" presStyleCnt="0"/>
      <dgm:spPr/>
    </dgm:pt>
    <dgm:pt modelId="{38DEF17A-50D0-4814-9B06-E58EBCBEFF53}" type="pres">
      <dgm:prSet presAssocID="{327E9787-80CE-4591-9DA6-AFCA874810F8}" presName="LevelOneTextNode" presStyleLbl="node0" presStyleIdx="0" presStyleCnt="1" custScaleX="45462" custScaleY="65161">
        <dgm:presLayoutVars>
          <dgm:chPref val="3"/>
        </dgm:presLayoutVars>
      </dgm:prSet>
      <dgm:spPr/>
      <dgm:t>
        <a:bodyPr/>
        <a:lstStyle/>
        <a:p>
          <a:endParaRPr lang="en-US"/>
        </a:p>
      </dgm:t>
    </dgm:pt>
    <dgm:pt modelId="{A858B46D-109F-4EFF-A38E-88A352B24086}" type="pres">
      <dgm:prSet presAssocID="{327E9787-80CE-4591-9DA6-AFCA874810F8}" presName="level2hierChild" presStyleCnt="0"/>
      <dgm:spPr/>
    </dgm:pt>
    <dgm:pt modelId="{8C91145B-92E4-43AA-B891-7F5768DD51ED}" type="pres">
      <dgm:prSet presAssocID="{7DE8AB73-E8C8-4E03-822B-B668AE02F6B8}" presName="conn2-1" presStyleLbl="parChTrans1D2" presStyleIdx="0" presStyleCnt="3"/>
      <dgm:spPr/>
      <dgm:t>
        <a:bodyPr/>
        <a:lstStyle/>
        <a:p>
          <a:endParaRPr lang="en-US"/>
        </a:p>
      </dgm:t>
    </dgm:pt>
    <dgm:pt modelId="{985FFBCE-9C36-462A-8E3E-7B4173FD3F13}" type="pres">
      <dgm:prSet presAssocID="{7DE8AB73-E8C8-4E03-822B-B668AE02F6B8}" presName="connTx" presStyleLbl="parChTrans1D2" presStyleIdx="0" presStyleCnt="3"/>
      <dgm:spPr/>
      <dgm:t>
        <a:bodyPr/>
        <a:lstStyle/>
        <a:p>
          <a:endParaRPr lang="en-US"/>
        </a:p>
      </dgm:t>
    </dgm:pt>
    <dgm:pt modelId="{C7B98559-9276-4C0B-84C3-7E24293390D8}" type="pres">
      <dgm:prSet presAssocID="{C4875E6E-0D50-404B-9714-4A37DC6DD6B9}" presName="root2" presStyleCnt="0"/>
      <dgm:spPr/>
    </dgm:pt>
    <dgm:pt modelId="{B9AFA11A-0128-4223-BC4B-BF609079D7A8}" type="pres">
      <dgm:prSet presAssocID="{C4875E6E-0D50-404B-9714-4A37DC6DD6B9}" presName="LevelTwoTextNode" presStyleLbl="node2" presStyleIdx="0" presStyleCnt="3" custScaleX="38559" custScaleY="17553" custLinFactNeighborX="-25152" custLinFactNeighborY="-232">
        <dgm:presLayoutVars>
          <dgm:chPref val="3"/>
        </dgm:presLayoutVars>
      </dgm:prSet>
      <dgm:spPr/>
      <dgm:t>
        <a:bodyPr/>
        <a:lstStyle/>
        <a:p>
          <a:endParaRPr lang="en-US"/>
        </a:p>
      </dgm:t>
    </dgm:pt>
    <dgm:pt modelId="{FAF4A9DD-B94A-4AE7-A120-1CC824E55622}" type="pres">
      <dgm:prSet presAssocID="{C4875E6E-0D50-404B-9714-4A37DC6DD6B9}" presName="level3hierChild" presStyleCnt="0"/>
      <dgm:spPr/>
    </dgm:pt>
    <dgm:pt modelId="{0FE93A13-2B43-45E6-AAF1-EDC3087907EC}" type="pres">
      <dgm:prSet presAssocID="{28A15106-9424-462D-A8FB-AED22D429F80}" presName="conn2-1" presStyleLbl="parChTrans1D2" presStyleIdx="1" presStyleCnt="3"/>
      <dgm:spPr/>
      <dgm:t>
        <a:bodyPr/>
        <a:lstStyle/>
        <a:p>
          <a:endParaRPr lang="en-US"/>
        </a:p>
      </dgm:t>
    </dgm:pt>
    <dgm:pt modelId="{B9930A5A-2516-4C79-B5C5-E3882E9E22D4}" type="pres">
      <dgm:prSet presAssocID="{28A15106-9424-462D-A8FB-AED22D429F80}" presName="connTx" presStyleLbl="parChTrans1D2" presStyleIdx="1" presStyleCnt="3"/>
      <dgm:spPr/>
      <dgm:t>
        <a:bodyPr/>
        <a:lstStyle/>
        <a:p>
          <a:endParaRPr lang="en-US"/>
        </a:p>
      </dgm:t>
    </dgm:pt>
    <dgm:pt modelId="{427DF7E5-57D8-4E3B-99A0-ECE67163B04F}" type="pres">
      <dgm:prSet presAssocID="{ED194B81-AF0B-4A30-8140-4861DAEC0945}" presName="root2" presStyleCnt="0"/>
      <dgm:spPr/>
    </dgm:pt>
    <dgm:pt modelId="{9932D602-7A89-40F1-BB73-998AF31CD17B}" type="pres">
      <dgm:prSet presAssocID="{ED194B81-AF0B-4A30-8140-4861DAEC0945}" presName="LevelTwoTextNode" presStyleLbl="node2" presStyleIdx="1" presStyleCnt="3" custScaleX="38559" custScaleY="17553" custLinFactNeighborX="-25152" custLinFactNeighborY="-232">
        <dgm:presLayoutVars>
          <dgm:chPref val="3"/>
        </dgm:presLayoutVars>
      </dgm:prSet>
      <dgm:spPr/>
      <dgm:t>
        <a:bodyPr/>
        <a:lstStyle/>
        <a:p>
          <a:endParaRPr lang="en-US"/>
        </a:p>
      </dgm:t>
    </dgm:pt>
    <dgm:pt modelId="{E3729D20-0091-4EA7-ACCB-E01950FB64DA}" type="pres">
      <dgm:prSet presAssocID="{ED194B81-AF0B-4A30-8140-4861DAEC0945}" presName="level3hierChild" presStyleCnt="0"/>
      <dgm:spPr/>
    </dgm:pt>
    <dgm:pt modelId="{C6FA589A-20F5-42E3-8419-4AA28BBBFE48}" type="pres">
      <dgm:prSet presAssocID="{D558CAD2-6629-4A97-91EB-EF7CAB899387}" presName="conn2-1" presStyleLbl="parChTrans1D2" presStyleIdx="2" presStyleCnt="3"/>
      <dgm:spPr/>
      <dgm:t>
        <a:bodyPr/>
        <a:lstStyle/>
        <a:p>
          <a:endParaRPr lang="en-US"/>
        </a:p>
      </dgm:t>
    </dgm:pt>
    <dgm:pt modelId="{4E96723A-5746-4C3A-8EE3-44F165BA1C83}" type="pres">
      <dgm:prSet presAssocID="{D558CAD2-6629-4A97-91EB-EF7CAB899387}" presName="connTx" presStyleLbl="parChTrans1D2" presStyleIdx="2" presStyleCnt="3"/>
      <dgm:spPr/>
      <dgm:t>
        <a:bodyPr/>
        <a:lstStyle/>
        <a:p>
          <a:endParaRPr lang="en-US"/>
        </a:p>
      </dgm:t>
    </dgm:pt>
    <dgm:pt modelId="{AE7DFEE2-D910-4E17-8F8B-543B19DCDF90}" type="pres">
      <dgm:prSet presAssocID="{A95A0060-812C-4BA0-814B-CAEA3452508F}" presName="root2" presStyleCnt="0"/>
      <dgm:spPr/>
    </dgm:pt>
    <dgm:pt modelId="{17B34DA4-5104-4E48-A52A-DDD60662C5C6}" type="pres">
      <dgm:prSet presAssocID="{A95A0060-812C-4BA0-814B-CAEA3452508F}" presName="LevelTwoTextNode" presStyleLbl="node2" presStyleIdx="2" presStyleCnt="3" custScaleX="38559" custScaleY="17553" custLinFactNeighborX="-25152" custLinFactNeighborY="-232">
        <dgm:presLayoutVars>
          <dgm:chPref val="3"/>
        </dgm:presLayoutVars>
      </dgm:prSet>
      <dgm:spPr/>
      <dgm:t>
        <a:bodyPr/>
        <a:lstStyle/>
        <a:p>
          <a:endParaRPr lang="en-US"/>
        </a:p>
      </dgm:t>
    </dgm:pt>
    <dgm:pt modelId="{DAF2FB9C-CBB7-4531-9D5B-C71D137F1953}" type="pres">
      <dgm:prSet presAssocID="{A95A0060-812C-4BA0-814B-CAEA3452508F}" presName="level3hierChild" presStyleCnt="0"/>
      <dgm:spPr/>
    </dgm:pt>
  </dgm:ptLst>
  <dgm:cxnLst>
    <dgm:cxn modelId="{B3BCA265-9508-4B94-9955-27B11666C937}" type="presOf" srcId="{974E46BE-E0F5-4F80-8DDF-071A2F9ED16C}" destId="{2479F493-B360-45AD-9AAA-2A1F6B2F0795}" srcOrd="0" destOrd="0" presId="urn:microsoft.com/office/officeart/2005/8/layout/hierarchy2"/>
    <dgm:cxn modelId="{D2699AC0-AAF1-4919-B37F-94278CFE5594}" type="presOf" srcId="{327E9787-80CE-4591-9DA6-AFCA874810F8}" destId="{38DEF17A-50D0-4814-9B06-E58EBCBEFF53}" srcOrd="0" destOrd="0" presId="urn:microsoft.com/office/officeart/2005/8/layout/hierarchy2"/>
    <dgm:cxn modelId="{E98EB21E-FAE9-4508-A366-515061402EBD}" type="presOf" srcId="{C4875E6E-0D50-404B-9714-4A37DC6DD6B9}" destId="{B9AFA11A-0128-4223-BC4B-BF609079D7A8}" srcOrd="0" destOrd="0" presId="urn:microsoft.com/office/officeart/2005/8/layout/hierarchy2"/>
    <dgm:cxn modelId="{8C111A2F-8B39-4179-A6ED-0ED35834FBD6}" type="presOf" srcId="{28A15106-9424-462D-A8FB-AED22D429F80}" destId="{0FE93A13-2B43-45E6-AAF1-EDC3087907EC}" srcOrd="0" destOrd="0" presId="urn:microsoft.com/office/officeart/2005/8/layout/hierarchy2"/>
    <dgm:cxn modelId="{CC4ECCA3-95A7-422A-96C0-7DC1BABB8DB3}" type="presOf" srcId="{7DE8AB73-E8C8-4E03-822B-B668AE02F6B8}" destId="{985FFBCE-9C36-462A-8E3E-7B4173FD3F13}" srcOrd="1" destOrd="0" presId="urn:microsoft.com/office/officeart/2005/8/layout/hierarchy2"/>
    <dgm:cxn modelId="{A15041DD-859E-4791-A9BE-55750FDC73DE}" type="presOf" srcId="{A95A0060-812C-4BA0-814B-CAEA3452508F}" destId="{17B34DA4-5104-4E48-A52A-DDD60662C5C6}" srcOrd="0" destOrd="0" presId="urn:microsoft.com/office/officeart/2005/8/layout/hierarchy2"/>
    <dgm:cxn modelId="{25D4F660-3D50-4B32-A946-B61C7AFBEDB7}" srcId="{327E9787-80CE-4591-9DA6-AFCA874810F8}" destId="{C4875E6E-0D50-404B-9714-4A37DC6DD6B9}" srcOrd="0" destOrd="0" parTransId="{7DE8AB73-E8C8-4E03-822B-B668AE02F6B8}" sibTransId="{AB3E1313-2161-4B3B-B679-60A6B6C214F8}"/>
    <dgm:cxn modelId="{D44125F7-7E86-4D1A-A205-BB68AA7F92C9}" type="presOf" srcId="{D558CAD2-6629-4A97-91EB-EF7CAB899387}" destId="{4E96723A-5746-4C3A-8EE3-44F165BA1C83}" srcOrd="1" destOrd="0" presId="urn:microsoft.com/office/officeart/2005/8/layout/hierarchy2"/>
    <dgm:cxn modelId="{A84E7A90-4265-4C78-989C-097791989BB0}" type="presOf" srcId="{ED194B81-AF0B-4A30-8140-4861DAEC0945}" destId="{9932D602-7A89-40F1-BB73-998AF31CD17B}" srcOrd="0" destOrd="0" presId="urn:microsoft.com/office/officeart/2005/8/layout/hierarchy2"/>
    <dgm:cxn modelId="{53879DFE-B7C5-438A-A958-D7F65F854EE6}" type="presOf" srcId="{28A15106-9424-462D-A8FB-AED22D429F80}" destId="{B9930A5A-2516-4C79-B5C5-E3882E9E22D4}" srcOrd="1" destOrd="0" presId="urn:microsoft.com/office/officeart/2005/8/layout/hierarchy2"/>
    <dgm:cxn modelId="{84753049-E7B9-40CD-A6B2-60B1D25E7D4B}" srcId="{974E46BE-E0F5-4F80-8DDF-071A2F9ED16C}" destId="{327E9787-80CE-4591-9DA6-AFCA874810F8}" srcOrd="0" destOrd="0" parTransId="{30B67CA7-312D-4F1F-A284-BBD118ED676A}" sibTransId="{C2DF887C-A073-4B77-8165-D73DFE2DD4DD}"/>
    <dgm:cxn modelId="{735207A8-7036-4491-A9CB-CFC9FCB95C00}" type="presOf" srcId="{D558CAD2-6629-4A97-91EB-EF7CAB899387}" destId="{C6FA589A-20F5-42E3-8419-4AA28BBBFE48}" srcOrd="0" destOrd="0" presId="urn:microsoft.com/office/officeart/2005/8/layout/hierarchy2"/>
    <dgm:cxn modelId="{C4A88DE1-4954-44AB-AA21-E9493ACAF8B7}" srcId="{327E9787-80CE-4591-9DA6-AFCA874810F8}" destId="{A95A0060-812C-4BA0-814B-CAEA3452508F}" srcOrd="2" destOrd="0" parTransId="{D558CAD2-6629-4A97-91EB-EF7CAB899387}" sibTransId="{A3ADA5C6-1E92-4D40-A5C1-ECC13A22BB40}"/>
    <dgm:cxn modelId="{1B625170-E159-423C-8A77-BF8823AC7EE3}" type="presOf" srcId="{7DE8AB73-E8C8-4E03-822B-B668AE02F6B8}" destId="{8C91145B-92E4-43AA-B891-7F5768DD51ED}" srcOrd="0" destOrd="0" presId="urn:microsoft.com/office/officeart/2005/8/layout/hierarchy2"/>
    <dgm:cxn modelId="{C3528650-D8FD-424B-BE26-FF2F14044138}" srcId="{327E9787-80CE-4591-9DA6-AFCA874810F8}" destId="{ED194B81-AF0B-4A30-8140-4861DAEC0945}" srcOrd="1" destOrd="0" parTransId="{28A15106-9424-462D-A8FB-AED22D429F80}" sibTransId="{14DCDBEF-939F-4EAE-87C6-99652661F908}"/>
    <dgm:cxn modelId="{12766999-CE53-4687-BFD0-205E20F4BD84}" type="presParOf" srcId="{2479F493-B360-45AD-9AAA-2A1F6B2F0795}" destId="{386D7C22-2E84-42EC-A6A7-049381B29905}" srcOrd="0" destOrd="0" presId="urn:microsoft.com/office/officeart/2005/8/layout/hierarchy2"/>
    <dgm:cxn modelId="{403571F6-381C-4C13-AF29-BA987DD6C254}" type="presParOf" srcId="{386D7C22-2E84-42EC-A6A7-049381B29905}" destId="{38DEF17A-50D0-4814-9B06-E58EBCBEFF53}" srcOrd="0" destOrd="0" presId="urn:microsoft.com/office/officeart/2005/8/layout/hierarchy2"/>
    <dgm:cxn modelId="{7D5E882C-91C0-451D-85D9-6C23FD56F317}" type="presParOf" srcId="{386D7C22-2E84-42EC-A6A7-049381B29905}" destId="{A858B46D-109F-4EFF-A38E-88A352B24086}" srcOrd="1" destOrd="0" presId="urn:microsoft.com/office/officeart/2005/8/layout/hierarchy2"/>
    <dgm:cxn modelId="{A34B0654-504E-46C4-A0F6-55423B2FC01F}" type="presParOf" srcId="{A858B46D-109F-4EFF-A38E-88A352B24086}" destId="{8C91145B-92E4-43AA-B891-7F5768DD51ED}" srcOrd="0" destOrd="0" presId="urn:microsoft.com/office/officeart/2005/8/layout/hierarchy2"/>
    <dgm:cxn modelId="{9726D39B-ECA6-44D6-8A21-E76666969072}" type="presParOf" srcId="{8C91145B-92E4-43AA-B891-7F5768DD51ED}" destId="{985FFBCE-9C36-462A-8E3E-7B4173FD3F13}" srcOrd="0" destOrd="0" presId="urn:microsoft.com/office/officeart/2005/8/layout/hierarchy2"/>
    <dgm:cxn modelId="{1590E5E6-5FB6-445D-91E2-19F6E2003097}" type="presParOf" srcId="{A858B46D-109F-4EFF-A38E-88A352B24086}" destId="{C7B98559-9276-4C0B-84C3-7E24293390D8}" srcOrd="1" destOrd="0" presId="urn:microsoft.com/office/officeart/2005/8/layout/hierarchy2"/>
    <dgm:cxn modelId="{65B16CA4-3431-4A0B-BF01-D361C9621939}" type="presParOf" srcId="{C7B98559-9276-4C0B-84C3-7E24293390D8}" destId="{B9AFA11A-0128-4223-BC4B-BF609079D7A8}" srcOrd="0" destOrd="0" presId="urn:microsoft.com/office/officeart/2005/8/layout/hierarchy2"/>
    <dgm:cxn modelId="{2BE53294-3943-49A2-B4E3-D4F053F035EC}" type="presParOf" srcId="{C7B98559-9276-4C0B-84C3-7E24293390D8}" destId="{FAF4A9DD-B94A-4AE7-A120-1CC824E55622}" srcOrd="1" destOrd="0" presId="urn:microsoft.com/office/officeart/2005/8/layout/hierarchy2"/>
    <dgm:cxn modelId="{F39C433A-167A-4BE7-BE54-9CE52019DF42}" type="presParOf" srcId="{A858B46D-109F-4EFF-A38E-88A352B24086}" destId="{0FE93A13-2B43-45E6-AAF1-EDC3087907EC}" srcOrd="2" destOrd="0" presId="urn:microsoft.com/office/officeart/2005/8/layout/hierarchy2"/>
    <dgm:cxn modelId="{77BD093C-D69D-46EA-A1D0-75FBCEB174F2}" type="presParOf" srcId="{0FE93A13-2B43-45E6-AAF1-EDC3087907EC}" destId="{B9930A5A-2516-4C79-B5C5-E3882E9E22D4}" srcOrd="0" destOrd="0" presId="urn:microsoft.com/office/officeart/2005/8/layout/hierarchy2"/>
    <dgm:cxn modelId="{2726F185-F3FB-41D9-837E-78CBD8B20D3B}" type="presParOf" srcId="{A858B46D-109F-4EFF-A38E-88A352B24086}" destId="{427DF7E5-57D8-4E3B-99A0-ECE67163B04F}" srcOrd="3" destOrd="0" presId="urn:microsoft.com/office/officeart/2005/8/layout/hierarchy2"/>
    <dgm:cxn modelId="{64C8DB4E-5BF9-4A1F-A25E-24DB5921F1A7}" type="presParOf" srcId="{427DF7E5-57D8-4E3B-99A0-ECE67163B04F}" destId="{9932D602-7A89-40F1-BB73-998AF31CD17B}" srcOrd="0" destOrd="0" presId="urn:microsoft.com/office/officeart/2005/8/layout/hierarchy2"/>
    <dgm:cxn modelId="{721CADF0-4B62-404F-B598-BC75F5AE43E2}" type="presParOf" srcId="{427DF7E5-57D8-4E3B-99A0-ECE67163B04F}" destId="{E3729D20-0091-4EA7-ACCB-E01950FB64DA}" srcOrd="1" destOrd="0" presId="urn:microsoft.com/office/officeart/2005/8/layout/hierarchy2"/>
    <dgm:cxn modelId="{EB5B2AF1-EACB-4451-94EA-FDA1A0DA51C9}" type="presParOf" srcId="{A858B46D-109F-4EFF-A38E-88A352B24086}" destId="{C6FA589A-20F5-42E3-8419-4AA28BBBFE48}" srcOrd="4" destOrd="0" presId="urn:microsoft.com/office/officeart/2005/8/layout/hierarchy2"/>
    <dgm:cxn modelId="{028D9032-DCAD-4333-8E2D-A001F9D8DD3A}" type="presParOf" srcId="{C6FA589A-20F5-42E3-8419-4AA28BBBFE48}" destId="{4E96723A-5746-4C3A-8EE3-44F165BA1C83}" srcOrd="0" destOrd="0" presId="urn:microsoft.com/office/officeart/2005/8/layout/hierarchy2"/>
    <dgm:cxn modelId="{0CB91BC7-A388-4D42-9E77-F860C9A22EEE}" type="presParOf" srcId="{A858B46D-109F-4EFF-A38E-88A352B24086}" destId="{AE7DFEE2-D910-4E17-8F8B-543B19DCDF90}" srcOrd="5" destOrd="0" presId="urn:microsoft.com/office/officeart/2005/8/layout/hierarchy2"/>
    <dgm:cxn modelId="{1E94CC98-9BA4-48FE-BD60-C5468D06026A}" type="presParOf" srcId="{AE7DFEE2-D910-4E17-8F8B-543B19DCDF90}" destId="{17B34DA4-5104-4E48-A52A-DDD60662C5C6}" srcOrd="0" destOrd="0" presId="urn:microsoft.com/office/officeart/2005/8/layout/hierarchy2"/>
    <dgm:cxn modelId="{070A1B69-FC51-4B09-9BFC-17849A9DBCD6}" type="presParOf" srcId="{AE7DFEE2-D910-4E17-8F8B-543B19DCDF90}" destId="{DAF2FB9C-CBB7-4531-9D5B-C71D137F1953}"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EF17A-50D0-4814-9B06-E58EBCBEFF53}">
      <dsp:nvSpPr>
        <dsp:cNvPr id="0" name=""/>
        <dsp:cNvSpPr/>
      </dsp:nvSpPr>
      <dsp:spPr>
        <a:xfrm>
          <a:off x="1623" y="410274"/>
          <a:ext cx="1856428" cy="133041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kern="1200" dirty="0">
              <a:latin typeface="Arial" panose="020B0604020202020204" pitchFamily="34" charset="0"/>
              <a:cs typeface="Arial" panose="020B0604020202020204" pitchFamily="34" charset="0"/>
            </a:rPr>
            <a:t>CITILABS con l’aiuto di ESRI utilizza nuove tecnologie per espandere i modelli urbani e migliorare la comunicazione. </a:t>
          </a:r>
          <a:endParaRPr lang="es-ES" sz="1400" kern="1200" dirty="0">
            <a:latin typeface="Arial" panose="020B0604020202020204" pitchFamily="34" charset="0"/>
            <a:cs typeface="Arial" panose="020B0604020202020204" pitchFamily="34" charset="0"/>
          </a:endParaRPr>
        </a:p>
      </dsp:txBody>
      <dsp:txXfrm>
        <a:off x="40590" y="449241"/>
        <a:ext cx="1778494" cy="1252481"/>
      </dsp:txXfrm>
    </dsp:sp>
    <dsp:sp modelId="{8C91145B-92E4-43AA-B891-7F5768DD51ED}">
      <dsp:nvSpPr>
        <dsp:cNvPr id="0" name=""/>
        <dsp:cNvSpPr/>
      </dsp:nvSpPr>
      <dsp:spPr>
        <a:xfrm rot="18730179">
          <a:off x="1709630" y="655361"/>
          <a:ext cx="903155" cy="170859"/>
        </a:xfrm>
        <a:custGeom>
          <a:avLst/>
          <a:gdLst/>
          <a:ahLst/>
          <a:cxnLst/>
          <a:rect l="0" t="0" r="0" b="0"/>
          <a:pathLst>
            <a:path>
              <a:moveTo>
                <a:pt x="0" y="85429"/>
              </a:moveTo>
              <a:lnTo>
                <a:pt x="903155" y="8542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138629" y="718211"/>
        <a:ext cx="45157" cy="45157"/>
      </dsp:txXfrm>
    </dsp:sp>
    <dsp:sp modelId="{B9AFA11A-0128-4223-BC4B-BF609079D7A8}">
      <dsp:nvSpPr>
        <dsp:cNvPr id="0" name=""/>
        <dsp:cNvSpPr/>
      </dsp:nvSpPr>
      <dsp:spPr>
        <a:xfrm>
          <a:off x="2464365" y="226906"/>
          <a:ext cx="1574546" cy="3583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CUBE</a:t>
          </a:r>
        </a:p>
      </dsp:txBody>
      <dsp:txXfrm>
        <a:off x="2474862" y="237403"/>
        <a:ext cx="1553552" cy="337391"/>
      </dsp:txXfrm>
    </dsp:sp>
    <dsp:sp modelId="{0FE93A13-2B43-45E6-AAF1-EDC3087907EC}">
      <dsp:nvSpPr>
        <dsp:cNvPr id="0" name=""/>
        <dsp:cNvSpPr/>
      </dsp:nvSpPr>
      <dsp:spPr>
        <a:xfrm rot="21573143">
          <a:off x="1858042" y="987684"/>
          <a:ext cx="606332" cy="170859"/>
        </a:xfrm>
        <a:custGeom>
          <a:avLst/>
          <a:gdLst/>
          <a:ahLst/>
          <a:cxnLst/>
          <a:rect l="0" t="0" r="0" b="0"/>
          <a:pathLst>
            <a:path>
              <a:moveTo>
                <a:pt x="0" y="85429"/>
              </a:moveTo>
              <a:lnTo>
                <a:pt x="606332" y="8542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146050" y="1057955"/>
        <a:ext cx="30316" cy="30316"/>
      </dsp:txXfrm>
    </dsp:sp>
    <dsp:sp modelId="{9932D602-7A89-40F1-BB73-998AF31CD17B}">
      <dsp:nvSpPr>
        <dsp:cNvPr id="0" name=""/>
        <dsp:cNvSpPr/>
      </dsp:nvSpPr>
      <dsp:spPr>
        <a:xfrm>
          <a:off x="2464365" y="891552"/>
          <a:ext cx="1574546" cy="3583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SUGAR ACCESS</a:t>
          </a:r>
        </a:p>
      </dsp:txBody>
      <dsp:txXfrm>
        <a:off x="2474862" y="902049"/>
        <a:ext cx="1553552" cy="337391"/>
      </dsp:txXfrm>
    </dsp:sp>
    <dsp:sp modelId="{C6FA589A-20F5-42E3-8419-4AA28BBBFE48}">
      <dsp:nvSpPr>
        <dsp:cNvPr id="0" name=""/>
        <dsp:cNvSpPr/>
      </dsp:nvSpPr>
      <dsp:spPr>
        <a:xfrm rot="2845423">
          <a:off x="1713130" y="1320007"/>
          <a:ext cx="896156" cy="170859"/>
        </a:xfrm>
        <a:custGeom>
          <a:avLst/>
          <a:gdLst/>
          <a:ahLst/>
          <a:cxnLst/>
          <a:rect l="0" t="0" r="0" b="0"/>
          <a:pathLst>
            <a:path>
              <a:moveTo>
                <a:pt x="0" y="85429"/>
              </a:moveTo>
              <a:lnTo>
                <a:pt x="896156" y="8542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138804" y="1383033"/>
        <a:ext cx="44807" cy="44807"/>
      </dsp:txXfrm>
    </dsp:sp>
    <dsp:sp modelId="{17B34DA4-5104-4E48-A52A-DDD60662C5C6}">
      <dsp:nvSpPr>
        <dsp:cNvPr id="0" name=""/>
        <dsp:cNvSpPr/>
      </dsp:nvSpPr>
      <dsp:spPr>
        <a:xfrm>
          <a:off x="2464365" y="1556199"/>
          <a:ext cx="1574546" cy="3583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STREETLYTICS</a:t>
          </a:r>
        </a:p>
      </dsp:txBody>
      <dsp:txXfrm>
        <a:off x="2474862" y="1566696"/>
        <a:ext cx="1553552" cy="3373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92784A-BD46-4A13-9276-0005EC1474C5}" type="datetimeFigureOut">
              <a:rPr lang="it-IT" smtClean="0"/>
              <a:t>10/07/2017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51F41-9FF1-4D6B-9A06-A0A26B633CC7}" type="slidenum">
              <a:rPr lang="it-IT" smtClean="0"/>
              <a:t>‹N›</a:t>
            </a:fld>
            <a:endParaRPr 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68" name="Rettangolo 167"/>
          <p:cNvSpPr/>
          <p:nvPr userDrawn="1"/>
        </p:nvSpPr>
        <p:spPr>
          <a:xfrm>
            <a:off x="0" y="3832224"/>
            <a:ext cx="9144000" cy="30257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9" name="Gruppo 168"/>
          <p:cNvGrpSpPr/>
          <p:nvPr userDrawn="1"/>
        </p:nvGrpSpPr>
        <p:grpSpPr>
          <a:xfrm>
            <a:off x="48007" y="3816351"/>
            <a:ext cx="9036647" cy="180000"/>
            <a:chOff x="1218340" y="275867"/>
            <a:chExt cx="17715122" cy="567843"/>
          </a:xfrm>
        </p:grpSpPr>
        <p:cxnSp>
          <p:nvCxnSpPr>
            <p:cNvPr id="170" name="Connettore 1 169"/>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3" name="Connettore 1 252"/>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4" name="Connettore 1 253"/>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5" name="Connettore 1 254"/>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6" name="Connettore 1 255"/>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7" name="Connettore 1 256"/>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8" name="Connettore 1 257"/>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9" name="Connettore 1 258"/>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0" name="Connettore 1 259"/>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1" name="Connettore 1 260"/>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2" name="Connettore 1 261"/>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3" name="Connettore 1 262"/>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4" name="Connettore 1 263"/>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5" name="Connettore 1 264"/>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6" name="Connettore 1 265"/>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7" name="Connettore 1 266"/>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8" name="Connettore 1 267"/>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9" name="Connettore 1 268"/>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0" name="Connettore 1 269"/>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1" name="Connettore 1 270"/>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2" name="Connettore 1 271"/>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3" name="Connettore 1 272"/>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4" name="Connettore 1 273"/>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5" name="Connettore 1 274"/>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6" name="Connettore 1 275"/>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7" name="Connettore 1 276"/>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8" name="Connettore 1 277"/>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9" name="Connettore 1 278"/>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0" name="Connettore 1 279"/>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1" name="Connettore 1 280"/>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2" name="Connettore 1 281"/>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3" name="Connettore 1 282"/>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4" name="Connettore 1 283"/>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5" name="Connettore 1 284"/>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6" name="Connettore 1 285"/>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7" name="Connettore 1 286"/>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8" name="Connettore 1 287"/>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9" name="Connettore 1 28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ctrTitle"/>
          </p:nvPr>
        </p:nvSpPr>
        <p:spPr>
          <a:xfrm>
            <a:off x="641534" y="4149725"/>
            <a:ext cx="7772400" cy="968375"/>
          </a:xfrm>
        </p:spPr>
        <p:txBody>
          <a:bodyPr>
            <a:normAutofit/>
          </a:bodyPr>
          <a:lstStyle>
            <a:lvl1pPr>
              <a:defRPr sz="3600"/>
            </a:lvl1pPr>
          </a:lstStyle>
          <a:p>
            <a:r>
              <a:rPr lang="it-IT"/>
              <a:t>Fare clic per modificare lo stile del titolo</a:t>
            </a:r>
          </a:p>
        </p:txBody>
      </p:sp>
      <p:sp>
        <p:nvSpPr>
          <p:cNvPr id="3" name="Sottotitolo 2"/>
          <p:cNvSpPr>
            <a:spLocks noGrp="1"/>
          </p:cNvSpPr>
          <p:nvPr>
            <p:ph type="subTitle" idx="1"/>
          </p:nvPr>
        </p:nvSpPr>
        <p:spPr>
          <a:xfrm>
            <a:off x="641534" y="5260975"/>
            <a:ext cx="7772400" cy="13335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Tree>
    <p:extLst>
      <p:ext uri="{BB962C8B-B14F-4D97-AF65-F5344CB8AC3E}">
        <p14:creationId xmlns:p14="http://schemas.microsoft.com/office/powerpoint/2010/main" val="51481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19155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8336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0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53" name="Rettangolo 252"/>
          <p:cNvSpPr/>
          <p:nvPr userDrawn="1"/>
        </p:nvSpPr>
        <p:spPr>
          <a:xfrm>
            <a:off x="0" y="1"/>
            <a:ext cx="9144000" cy="1269904"/>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457200" y="1600200"/>
            <a:ext cx="8323726"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29" name="Rettangolo 128"/>
          <p:cNvSpPr/>
          <p:nvPr userDrawn="1"/>
        </p:nvSpPr>
        <p:spPr>
          <a:xfrm>
            <a:off x="0" y="6126162"/>
            <a:ext cx="9144000" cy="731837"/>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0" name="CasellaDiTesto 129"/>
          <p:cNvSpPr txBox="1"/>
          <p:nvPr userDrawn="1"/>
        </p:nvSpPr>
        <p:spPr>
          <a:xfrm>
            <a:off x="157778" y="6363505"/>
            <a:ext cx="3069174" cy="276999"/>
          </a:xfrm>
          <a:prstGeom prst="rect">
            <a:avLst/>
          </a:prstGeom>
          <a:noFill/>
        </p:spPr>
        <p:txBody>
          <a:bodyPr wrap="none" rtlCol="0">
            <a:spAutoFit/>
          </a:bodyPr>
          <a:lstStyle/>
          <a:p>
            <a:r>
              <a:rPr lang="it-IT" sz="1200" b="1">
                <a:solidFill>
                  <a:srgbClr val="FFFFFF"/>
                </a:solidFill>
                <a:latin typeface="Arial"/>
                <a:cs typeface="Arial"/>
              </a:rPr>
              <a:t>Nome Cognome</a:t>
            </a:r>
            <a:r>
              <a:rPr lang="it-IT" sz="1200" b="1" baseline="0">
                <a:solidFill>
                  <a:srgbClr val="FFFFFF"/>
                </a:solidFill>
                <a:latin typeface="Arial"/>
                <a:cs typeface="Arial"/>
              </a:rPr>
              <a:t>, </a:t>
            </a:r>
            <a:r>
              <a:rPr lang="it-IT" sz="1200" b="1" baseline="0" err="1">
                <a:solidFill>
                  <a:srgbClr val="FFFFFF"/>
                </a:solidFill>
                <a:latin typeface="Arial"/>
                <a:cs typeface="Arial"/>
              </a:rPr>
              <a:t>assoc.prof</a:t>
            </a:r>
            <a:r>
              <a:rPr lang="it-IT" sz="1200" b="1" baseline="0">
                <a:solidFill>
                  <a:srgbClr val="FFFFFF"/>
                </a:solidFill>
                <a:latin typeface="Arial"/>
                <a:cs typeface="Arial"/>
              </a:rPr>
              <a:t>. ABC </a:t>
            </a:r>
            <a:r>
              <a:rPr lang="it-IT" sz="1200" b="1" baseline="0" err="1">
                <a:solidFill>
                  <a:srgbClr val="FFFFFF"/>
                </a:solidFill>
                <a:latin typeface="Arial"/>
                <a:cs typeface="Arial"/>
              </a:rPr>
              <a:t>Dept</a:t>
            </a:r>
            <a:r>
              <a:rPr lang="it-IT" sz="1200" b="1" baseline="0">
                <a:solidFill>
                  <a:srgbClr val="FFFFFF"/>
                </a:solidFill>
                <a:latin typeface="Arial"/>
                <a:cs typeface="Arial"/>
              </a:rPr>
              <a:t>.</a:t>
            </a:r>
            <a:endParaRPr lang="it-IT" sz="1200" b="1">
              <a:solidFill>
                <a:srgbClr val="FFFFFF"/>
              </a:solidFill>
              <a:latin typeface="Arial"/>
              <a:cs typeface="Arial"/>
            </a:endParaRPr>
          </a:p>
        </p:txBody>
      </p:sp>
      <p:grpSp>
        <p:nvGrpSpPr>
          <p:cNvPr id="132" name="Gruppo 131"/>
          <p:cNvGrpSpPr/>
          <p:nvPr userDrawn="1"/>
        </p:nvGrpSpPr>
        <p:grpSpPr>
          <a:xfrm>
            <a:off x="48007" y="1089904"/>
            <a:ext cx="9036647" cy="180000"/>
            <a:chOff x="1218340" y="275867"/>
            <a:chExt cx="17715122" cy="567843"/>
          </a:xfrm>
        </p:grpSpPr>
        <p:cxnSp>
          <p:nvCxnSpPr>
            <p:cNvPr id="133" name="Connettore 1 132"/>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Connettore 1 133"/>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Connettore 1 134"/>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Connettore 1 135"/>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Connettore 1 136"/>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Connettore 1 137"/>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Connettore 1 138"/>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Connettore 1 139"/>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Connettore 1 140"/>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Connettore 1 141"/>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Connettore 1 142"/>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Connettore 1 143"/>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Connettore 1 144"/>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Connettore 1 145"/>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Connettore 1 146"/>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Connettore 1 147"/>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Connettore 1 148"/>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Connettore 1 149"/>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Connettore 1 150"/>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Connettore 1 151"/>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Connettore 1 152"/>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 name="Connettore 1 153"/>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Connettore 1 154"/>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 name="Connettore 1 155"/>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Connettore 1 156"/>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Connettore 1 157"/>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 name="Connettore 1 158"/>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Connettore 1 159"/>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Connettore 1 160"/>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Connettore 1 161"/>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 name="Connettore 1 162"/>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 name="Connettore 1 163"/>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 name="Connettore 1 164"/>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 name="Connettore 1 165"/>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 name="Connettore 1 166"/>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Connettore 1 167"/>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Connettore 1 168"/>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0" name="Connettore 1 169"/>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54" name="Picture 2" descr="Y:\IMMAGINE _COORDINATA_2014\PPT\modello1\loghi_PNG\03_Polimi_logotipo_bandiera-1riga.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4898" y="6346378"/>
            <a:ext cx="2780124" cy="28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8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619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30600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84095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47844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259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86758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10/07/2017</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54806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88521" y="139166"/>
            <a:ext cx="8581043" cy="840400"/>
          </a:xfrm>
          <a:prstGeom prst="rect">
            <a:avLst/>
          </a:prstGeom>
        </p:spPr>
        <p:txBody>
          <a:bodyPr vert="horz" lIns="91440" tIns="45720" rIns="91440" bIns="45720" rtlCol="0" anchor="t" anchorCtr="0">
            <a:normAutofit/>
          </a:bodyPr>
          <a:lstStyle/>
          <a:p>
            <a:r>
              <a:rPr lang="it-IT"/>
              <a:t>Fare clic per modificare stile</a:t>
            </a:r>
          </a:p>
        </p:txBody>
      </p:sp>
      <p:sp>
        <p:nvSpPr>
          <p:cNvPr id="3" name="Segnaposto testo 2"/>
          <p:cNvSpPr>
            <a:spLocks noGrp="1"/>
          </p:cNvSpPr>
          <p:nvPr>
            <p:ph type="body" idx="1"/>
          </p:nvPr>
        </p:nvSpPr>
        <p:spPr>
          <a:xfrm>
            <a:off x="457200" y="1600200"/>
            <a:ext cx="8143452"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1961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marL="0" indent="0" algn="l" defTabSz="457200" rtl="0" eaLnBrk="1" latinLnBrk="0" hangingPunct="1">
        <a:spcBef>
          <a:spcPct val="0"/>
        </a:spcBef>
        <a:buNone/>
        <a:defRPr sz="2200" b="1" kern="1200">
          <a:solidFill>
            <a:schemeClr val="bg1"/>
          </a:solidFill>
          <a:latin typeface="Arial"/>
          <a:ea typeface="+mj-ea"/>
          <a:cs typeface="Arial"/>
        </a:defRPr>
      </a:lvl1pPr>
    </p:titleStyle>
    <p:body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5.jpg"/><Relationship Id="rId7" Type="http://schemas.openxmlformats.org/officeDocument/2006/relationships/image" Target="../media/image8.png"/><Relationship Id="rId12" Type="http://schemas.microsoft.com/office/2007/relationships/diagramDrawing" Target="../diagrams/drawing1.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2.png"/><Relationship Id="rId10" Type="http://schemas.openxmlformats.org/officeDocument/2006/relationships/diagramQuickStyle" Target="../diagrams/quickStyle1.xml"/><Relationship Id="rId4" Type="http://schemas.openxmlformats.org/officeDocument/2006/relationships/image" Target="../media/image6.png"/><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idx="4294967295"/>
          </p:nvPr>
        </p:nvSpPr>
        <p:spPr>
          <a:xfrm>
            <a:off x="641534" y="4149725"/>
            <a:ext cx="7772400" cy="968375"/>
          </a:xfrm>
        </p:spPr>
        <p:txBody>
          <a:bodyPr>
            <a:noAutofit/>
          </a:bodyPr>
          <a:lstStyle/>
          <a:p>
            <a:pPr algn="ctr"/>
            <a:r>
              <a:rPr lang="it-IT" sz="2800"/>
              <a:t>Titolo presentazione</a:t>
            </a:r>
            <a:br>
              <a:rPr lang="it-IT" sz="2800"/>
            </a:br>
            <a:r>
              <a:rPr lang="it-IT" sz="2800"/>
              <a:t>sottotitolo</a:t>
            </a:r>
          </a:p>
        </p:txBody>
      </p:sp>
      <p:sp>
        <p:nvSpPr>
          <p:cNvPr id="11" name="Sottotitolo 10"/>
          <p:cNvSpPr>
            <a:spLocks noGrp="1"/>
          </p:cNvSpPr>
          <p:nvPr>
            <p:ph type="subTitle" idx="4294967295"/>
          </p:nvPr>
        </p:nvSpPr>
        <p:spPr>
          <a:xfrm>
            <a:off x="641534" y="5118100"/>
            <a:ext cx="7772400" cy="1333500"/>
          </a:xfrm>
        </p:spPr>
        <p:txBody>
          <a:bodyPr>
            <a:normAutofit/>
          </a:bodyPr>
          <a:lstStyle/>
          <a:p>
            <a:pPr algn="ctr"/>
            <a:r>
              <a:rPr lang="it-IT" b="1">
                <a:solidFill>
                  <a:schemeClr val="bg1"/>
                </a:solidFill>
              </a:rPr>
              <a:t>Milano, XX mese 20XX</a:t>
            </a:r>
          </a:p>
          <a:p>
            <a:endParaRPr lang="it-IT"/>
          </a:p>
        </p:txBody>
      </p:sp>
      <p:sp>
        <p:nvSpPr>
          <p:cNvPr id="9" name="Rettangolo 8"/>
          <p:cNvSpPr/>
          <p:nvPr/>
        </p:nvSpPr>
        <p:spPr>
          <a:xfrm>
            <a:off x="-12417" y="3406669"/>
            <a:ext cx="9144000" cy="3448049"/>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2" name="Titolo 1"/>
          <p:cNvSpPr txBox="1">
            <a:spLocks/>
          </p:cNvSpPr>
          <p:nvPr/>
        </p:nvSpPr>
        <p:spPr>
          <a:xfrm>
            <a:off x="67271" y="3536661"/>
            <a:ext cx="8986431" cy="1001527"/>
          </a:xfrm>
          <a:prstGeom prst="rect">
            <a:avLst/>
          </a:prstGeom>
        </p:spPr>
        <p:txBody>
          <a:bodyPr>
            <a:noAutofit/>
          </a:bodyPr>
          <a:lstStyle>
            <a:lvl1pPr marL="0" indent="0" algn="l" defTabSz="457200" rtl="0" eaLnBrk="1" latinLnBrk="0" hangingPunct="1">
              <a:spcBef>
                <a:spcPct val="0"/>
              </a:spcBef>
              <a:buNone/>
              <a:defRPr sz="3600" b="1" kern="1200">
                <a:solidFill>
                  <a:schemeClr val="bg1"/>
                </a:solidFill>
                <a:latin typeface="Arial"/>
                <a:ea typeface="+mj-ea"/>
                <a:cs typeface="Arial"/>
              </a:defRPr>
            </a:lvl1pPr>
          </a:lstStyle>
          <a:p>
            <a:pPr algn="ctr"/>
            <a:r>
              <a:rPr lang="it-IT" sz="2000" dirty="0"/>
              <a:t>Corso di Modellistica e Simulazione</a:t>
            </a:r>
          </a:p>
          <a:p>
            <a:pPr algn="ctr"/>
            <a:r>
              <a:rPr lang="it-IT" sz="2000" b="0" dirty="0"/>
              <a:t>Scuola di Ingegneria Civile, Ambientale e Territoriale</a:t>
            </a:r>
          </a:p>
          <a:p>
            <a:pPr algn="ctr"/>
            <a:r>
              <a:rPr lang="it-IT" sz="2000" b="0" dirty="0"/>
              <a:t>Laurea Magistrale, Ingegneria Civile Infrastrutture di Trasporto</a:t>
            </a:r>
          </a:p>
          <a:p>
            <a:pPr algn="ctr"/>
            <a:endParaRPr lang="it-IT" sz="2000" b="0" dirty="0"/>
          </a:p>
          <a:p>
            <a:pPr algn="ctr"/>
            <a:endParaRPr lang="it-IT" sz="2000" b="0" dirty="0"/>
          </a:p>
          <a:p>
            <a:pPr algn="ctr"/>
            <a:endParaRPr lang="it-IT" sz="2000" b="0" dirty="0"/>
          </a:p>
        </p:txBody>
      </p:sp>
      <p:sp>
        <p:nvSpPr>
          <p:cNvPr id="133" name="Sottotitolo 2"/>
          <p:cNvSpPr txBox="1">
            <a:spLocks/>
          </p:cNvSpPr>
          <p:nvPr/>
        </p:nvSpPr>
        <p:spPr>
          <a:xfrm>
            <a:off x="275493" y="5852953"/>
            <a:ext cx="2292133" cy="666750"/>
          </a:xfrm>
          <a:prstGeom prst="rect">
            <a:avLst/>
          </a:prstGeom>
        </p:spPr>
        <p:txBody>
          <a:bodyPr/>
          <a:lstStyle>
            <a:lvl1pPr marL="0" indent="0" algn="l" defTabSz="457200" rtl="0" eaLnBrk="1" latinLnBrk="0" hangingPunct="1">
              <a:spcBef>
                <a:spcPct val="20000"/>
              </a:spcBef>
              <a:buFont typeface="Wingdings" charset="2"/>
              <a:buNone/>
              <a:defRPr sz="2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it-IT" sz="1600" dirty="0">
                <a:solidFill>
                  <a:schemeClr val="bg1"/>
                </a:solidFill>
              </a:rPr>
              <a:t>Docente:</a:t>
            </a:r>
          </a:p>
          <a:p>
            <a:r>
              <a:rPr lang="it-IT" sz="1600" b="1" dirty="0">
                <a:solidFill>
                  <a:schemeClr val="bg1"/>
                </a:solidFill>
              </a:rPr>
              <a:t>G. GUARISO</a:t>
            </a:r>
          </a:p>
          <a:p>
            <a:endParaRPr lang="it-IT" sz="1600" dirty="0">
              <a:solidFill>
                <a:schemeClr val="bg1"/>
              </a:solidFill>
            </a:endParaRPr>
          </a:p>
          <a:p>
            <a:endParaRPr lang="it-IT" sz="1600" dirty="0">
              <a:solidFill>
                <a:schemeClr val="bg1"/>
              </a:solidFill>
            </a:endParaRPr>
          </a:p>
        </p:txBody>
      </p:sp>
      <p:sp>
        <p:nvSpPr>
          <p:cNvPr id="136" name="Sottotitolo 2"/>
          <p:cNvSpPr txBox="1">
            <a:spLocks/>
          </p:cNvSpPr>
          <p:nvPr/>
        </p:nvSpPr>
        <p:spPr>
          <a:xfrm>
            <a:off x="7205484" y="5967889"/>
            <a:ext cx="1594707" cy="379698"/>
          </a:xfrm>
          <a:prstGeom prst="rect">
            <a:avLst/>
          </a:prstGeom>
        </p:spPr>
        <p:txBody>
          <a:bodyPr/>
          <a:lstStyle>
            <a:lvl1pPr marL="0" indent="0" algn="l" defTabSz="457200" rtl="0" eaLnBrk="1" latinLnBrk="0" hangingPunct="1">
              <a:spcBef>
                <a:spcPct val="20000"/>
              </a:spcBef>
              <a:buFont typeface="Wingdings" charset="2"/>
              <a:buNone/>
              <a:defRPr sz="2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it-IT" sz="1600" dirty="0">
                <a:solidFill>
                  <a:schemeClr val="bg1"/>
                </a:solidFill>
              </a:rPr>
              <a:t>Vacca, Benito</a:t>
            </a:r>
          </a:p>
        </p:txBody>
      </p:sp>
      <p:pic>
        <p:nvPicPr>
          <p:cNvPr id="135" name="Imagen 134">
            <a:extLst>
              <a:ext uri="{FF2B5EF4-FFF2-40B4-BE49-F238E27FC236}">
                <a16:creationId xmlns:a16="http://schemas.microsoft.com/office/drawing/2014/main" xmlns="" id="{7883E774-FC5D-4976-8ED8-D4B5AED5EEEE}"/>
              </a:ext>
            </a:extLst>
          </p:cNvPr>
          <p:cNvPicPr>
            <a:picLocks noChangeAspect="1"/>
          </p:cNvPicPr>
          <p:nvPr/>
        </p:nvPicPr>
        <p:blipFill rotWithShape="1">
          <a:blip r:embed="rId2"/>
          <a:srcRect l="27857" t="26442" r="28673" b="40476"/>
          <a:stretch/>
        </p:blipFill>
        <p:spPr>
          <a:xfrm>
            <a:off x="0" y="-2595"/>
            <a:ext cx="9135333" cy="3412546"/>
          </a:xfrm>
          <a:prstGeom prst="rect">
            <a:avLst/>
          </a:prstGeom>
        </p:spPr>
      </p:pic>
      <p:grpSp>
        <p:nvGrpSpPr>
          <p:cNvPr id="10" name="Gruppo 9"/>
          <p:cNvGrpSpPr/>
          <p:nvPr/>
        </p:nvGrpSpPr>
        <p:grpSpPr>
          <a:xfrm>
            <a:off x="-8667" y="3326790"/>
            <a:ext cx="9036647" cy="180000"/>
            <a:chOff x="1218340" y="275867"/>
            <a:chExt cx="17715122" cy="567843"/>
          </a:xfrm>
        </p:grpSpPr>
        <p:cxnSp>
          <p:nvCxnSpPr>
            <p:cNvPr id="12" name="Connettore 1 11"/>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13"/>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14"/>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17"/>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18"/>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Connettore 1 26"/>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Connettore 1 27"/>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Connettore 1 28"/>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Connettore 1 29"/>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Connettore 1 30"/>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Connettore 1 31"/>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Connettore 1 32"/>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Connettore 1 33"/>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Connettore 1 34"/>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Connettore 1 35"/>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Connettore 1 36"/>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Connettore 1 37"/>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Connettore 1 38"/>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39"/>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Connettore 1 40"/>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Connettore 1 41"/>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Connettore 1 42"/>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Connettore 1 43"/>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Connettore 1 45"/>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Connettore 1 46"/>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Connettore 1 47"/>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Connettore 1 48"/>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Connettore 1 49"/>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Connettore 1 50"/>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Connettore 1 51"/>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Connettore 1 52"/>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Connettore 1 53"/>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Connettore 1 54"/>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Connettore 1 55"/>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Connettore 1 56"/>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Connettore 1 57"/>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Connettore 1 58"/>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Connettore 1 59"/>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Connettore 1 60"/>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ttore 1 61"/>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ttore 1 62"/>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ttore 1 63"/>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ttore 1 64"/>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Connettore 1 65"/>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Connettore 1 66"/>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Connettore 1 67"/>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Connettore 1 68"/>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Connettore 1 69"/>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Connettore 1 70"/>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Connettore 1 71"/>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Connettore 1 72"/>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Connettore 1 73"/>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Connettore 1 74"/>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Connettore 1 75"/>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Connettore 1 76"/>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Connettore 1 77"/>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Connettore 1 78"/>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Connettore 1 79"/>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Connettore 1 80"/>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Connettore 1 81"/>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Connettore 1 82"/>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Connettore 1 83"/>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Connettore 1 84"/>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Connettore 1 85"/>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Connettore 1 86"/>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Connettore 1 87"/>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Connettore 1 88"/>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Connettore 1 89"/>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Connettore 1 90"/>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Connettore 1 91"/>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Connettore 1 92"/>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Connettore 1 93"/>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Connettore 1 94"/>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Connettore 1 95"/>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Connettore 1 96"/>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8" name="Connettore 1 97"/>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9" name="Connettore 1 98"/>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0" name="Connettore 1 99"/>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Connettore 1 100"/>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2" name="Connettore 1 101"/>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Connettore 1 102"/>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Connettore 1 103"/>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5" name="Connettore 1 104"/>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6" name="Connettore 1 105"/>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Connettore 1 106"/>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Connettore 1 107"/>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9" name="Connettore 1 108"/>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Connettore 1 109"/>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Connettore 1 110"/>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Connettore 1 111"/>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Connettore 1 112"/>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Connettore 1 113"/>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Connettore 1 114"/>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Connettore 1 115"/>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Connettore 1 116"/>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Connettore 1 117"/>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Connettore 1 118"/>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Connettore 1 119"/>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 name="Connettore 1 120"/>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Connettore 1 121"/>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 name="Connettore 1 122"/>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 name="Connettore 1 123"/>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 name="Connettore 1 124"/>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 name="Connettore 1 125"/>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 name="Connettore 1 126"/>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 name="Connettore 1 127"/>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 name="Connettore 1 128"/>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 name="Connettore 1 129"/>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 name="Connettore 1 130"/>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8" name="Picture 4" descr="Y:\IMMAGINE _COORDINATA_2014\LOGO_UFFICIALE\01_Polimi_centrato\eps\01_Polimi_centrato_COL_negativ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182" y="4587828"/>
            <a:ext cx="1822522" cy="1185376"/>
          </a:xfrm>
          <a:prstGeom prst="rect">
            <a:avLst/>
          </a:prstGeom>
          <a:noFill/>
          <a:extLst>
            <a:ext uri="{909E8E84-426E-40DD-AFC4-6F175D3DCCD1}">
              <a14:hiddenFill xmlns:a14="http://schemas.microsoft.com/office/drawing/2010/main">
                <a:solidFill>
                  <a:srgbClr val="FFFFFF"/>
                </a:solidFill>
              </a14:hiddenFill>
            </a:ext>
          </a:extLst>
        </p:spPr>
      </p:pic>
      <p:sp>
        <p:nvSpPr>
          <p:cNvPr id="134" name="Sottotitolo 2">
            <a:extLst>
              <a:ext uri="{FF2B5EF4-FFF2-40B4-BE49-F238E27FC236}">
                <a16:creationId xmlns:a16="http://schemas.microsoft.com/office/drawing/2014/main" xmlns="" id="{CBC9961D-1F7A-433E-B2B9-E89EF1197BC1}"/>
              </a:ext>
            </a:extLst>
          </p:cNvPr>
          <p:cNvSpPr txBox="1">
            <a:spLocks/>
          </p:cNvSpPr>
          <p:nvPr/>
        </p:nvSpPr>
        <p:spPr>
          <a:xfrm>
            <a:off x="3211883" y="6347587"/>
            <a:ext cx="2930463" cy="379698"/>
          </a:xfrm>
          <a:prstGeom prst="rect">
            <a:avLst/>
          </a:prstGeom>
        </p:spPr>
        <p:txBody>
          <a:bodyPr/>
          <a:lstStyle>
            <a:lvl1pPr marL="0" indent="0" algn="l" defTabSz="457200" rtl="0" eaLnBrk="1" latinLnBrk="0" hangingPunct="1">
              <a:spcBef>
                <a:spcPct val="20000"/>
              </a:spcBef>
              <a:buFont typeface="Wingdings" charset="2"/>
              <a:buNone/>
              <a:defRPr sz="2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it-IT" sz="1600" dirty="0">
                <a:solidFill>
                  <a:schemeClr val="bg1"/>
                </a:solidFill>
              </a:rPr>
              <a:t>Anno accademico 2016/2017</a:t>
            </a:r>
          </a:p>
        </p:txBody>
      </p:sp>
    </p:spTree>
    <p:extLst>
      <p:ext uri="{BB962C8B-B14F-4D97-AF65-F5344CB8AC3E}">
        <p14:creationId xmlns:p14="http://schemas.microsoft.com/office/powerpoint/2010/main" val="1751112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9</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3774458" y="1327281"/>
            <a:ext cx="1711942"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INPUT DATA</a:t>
            </a:r>
            <a:endParaRPr lang="en-US" sz="2000" b="1" dirty="0">
              <a:solidFill>
                <a:srgbClr val="FF0000"/>
              </a:solidFill>
              <a:latin typeface="Arial" panose="020B0604020202020204" pitchFamily="34" charset="0"/>
              <a:cs typeface="Arial" panose="020B0604020202020204" pitchFamily="34" charset="0"/>
            </a:endParaRPr>
          </a:p>
        </p:txBody>
      </p:sp>
      <p:sp>
        <p:nvSpPr>
          <p:cNvPr id="38" name="Rectángulo 37">
            <a:extLst>
              <a:ext uri="{FF2B5EF4-FFF2-40B4-BE49-F238E27FC236}">
                <a16:creationId xmlns:a16="http://schemas.microsoft.com/office/drawing/2014/main" xmlns="" id="{4260F128-75FE-4CC2-8F86-EED8387EFF1F}"/>
              </a:ext>
            </a:extLst>
          </p:cNvPr>
          <p:cNvSpPr/>
          <p:nvPr/>
        </p:nvSpPr>
        <p:spPr>
          <a:xfrm>
            <a:off x="213519" y="1727391"/>
            <a:ext cx="8687885" cy="338554"/>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Questi dati di ingresso sono i dati tipici per un modello di domanda di traffico e offerta.</a:t>
            </a:r>
            <a:endParaRPr lang="en-US" sz="1600" b="1" dirty="0">
              <a:latin typeface="Arial" panose="020B0604020202020204" pitchFamily="34" charset="0"/>
              <a:cs typeface="Arial" panose="020B0604020202020204" pitchFamily="34" charset="0"/>
            </a:endParaRPr>
          </a:p>
        </p:txBody>
      </p:sp>
      <p:sp>
        <p:nvSpPr>
          <p:cNvPr id="39" name="Rectángulo 38">
            <a:extLst>
              <a:ext uri="{FF2B5EF4-FFF2-40B4-BE49-F238E27FC236}">
                <a16:creationId xmlns:a16="http://schemas.microsoft.com/office/drawing/2014/main" xmlns="" id="{62FEF1A2-58FC-4E08-973E-4181669B72C5}"/>
              </a:ext>
            </a:extLst>
          </p:cNvPr>
          <p:cNvSpPr/>
          <p:nvPr/>
        </p:nvSpPr>
        <p:spPr>
          <a:xfrm>
            <a:off x="213518" y="2291567"/>
            <a:ext cx="5662847" cy="3046988"/>
          </a:xfrm>
          <a:prstGeom prst="rect">
            <a:avLst/>
          </a:prstGeom>
          <a:noFill/>
        </p:spPr>
        <p:txBody>
          <a:bodyPr wrap="square" rtlCol="0">
            <a:spAutoFit/>
          </a:bodyPr>
          <a:lstStyle/>
          <a:p>
            <a:pPr algn="just"/>
            <a:r>
              <a:rPr lang="it-IT" sz="1600" b="1" dirty="0">
                <a:solidFill>
                  <a:srgbClr val="FF0000"/>
                </a:solidFill>
                <a:latin typeface="Arial" panose="020B0604020202020204" pitchFamily="34" charset="0"/>
                <a:cs typeface="Arial" panose="020B0604020202020204" pitchFamily="34" charset="0"/>
              </a:rPr>
              <a:t>DOMANDA:</a:t>
            </a: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Matrice di flusso veicolare Origine/Destinazione (O/D)</a:t>
            </a: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Flusso di traffico organizzato per intervallo di tempo</a:t>
            </a:r>
          </a:p>
          <a:p>
            <a:pPr algn="just"/>
            <a:endParaRPr lang="it-IT" sz="1600" b="1" dirty="0">
              <a:solidFill>
                <a:srgbClr val="FF0000"/>
              </a:solidFill>
              <a:latin typeface="Arial" panose="020B0604020202020204" pitchFamily="34" charset="0"/>
              <a:cs typeface="Arial" panose="020B0604020202020204" pitchFamily="34" charset="0"/>
            </a:endParaRPr>
          </a:p>
          <a:p>
            <a:pPr algn="just"/>
            <a:endParaRPr lang="it-IT" sz="1600" b="1" dirty="0">
              <a:solidFill>
                <a:srgbClr val="FF0000"/>
              </a:solidFill>
              <a:latin typeface="Arial" panose="020B0604020202020204" pitchFamily="34" charset="0"/>
              <a:cs typeface="Arial" panose="020B0604020202020204" pitchFamily="34" charset="0"/>
            </a:endParaRPr>
          </a:p>
          <a:p>
            <a:pPr algn="just"/>
            <a:endParaRPr lang="it-IT" sz="1600" b="1" dirty="0">
              <a:solidFill>
                <a:srgbClr val="FF0000"/>
              </a:solidFill>
              <a:latin typeface="Arial" panose="020B0604020202020204" pitchFamily="34" charset="0"/>
              <a:cs typeface="Arial" panose="020B0604020202020204" pitchFamily="34" charset="0"/>
            </a:endParaRPr>
          </a:p>
          <a:p>
            <a:pPr algn="just"/>
            <a:r>
              <a:rPr lang="it-IT" sz="1600" b="1" dirty="0">
                <a:solidFill>
                  <a:srgbClr val="FF0000"/>
                </a:solidFill>
                <a:latin typeface="Arial" panose="020B0604020202020204" pitchFamily="34" charset="0"/>
                <a:cs typeface="Arial" panose="020B0604020202020204" pitchFamily="34" charset="0"/>
              </a:rPr>
              <a:t>OFFERTA:</a:t>
            </a:r>
          </a:p>
          <a:p>
            <a:pPr marL="342900" indent="-34290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Grafo o Rete di trasporto con le caratteristiche in ogni connettore (capacita, flusso veicolare, tempo, ecc.)</a:t>
            </a:r>
          </a:p>
          <a:p>
            <a:pPr algn="just"/>
            <a:endParaRPr lang="it-IT" sz="1600" b="1" dirty="0">
              <a:latin typeface="Arial" panose="020B0604020202020204" pitchFamily="34" charset="0"/>
              <a:cs typeface="Arial" panose="020B0604020202020204" pitchFamily="34" charset="0"/>
            </a:endParaRPr>
          </a:p>
          <a:p>
            <a:pPr algn="just"/>
            <a:endParaRPr lang="en-US" sz="1600" b="1" dirty="0">
              <a:latin typeface="Arial" panose="020B0604020202020204" pitchFamily="34" charset="0"/>
              <a:cs typeface="Arial" panose="020B0604020202020204" pitchFamily="34" charset="0"/>
            </a:endParaRPr>
          </a:p>
        </p:txBody>
      </p:sp>
      <p:pic>
        <p:nvPicPr>
          <p:cNvPr id="40" name="Imagen 39">
            <a:extLst>
              <a:ext uri="{FF2B5EF4-FFF2-40B4-BE49-F238E27FC236}">
                <a16:creationId xmlns:a16="http://schemas.microsoft.com/office/drawing/2014/main" xmlns="" id="{710D29BA-D53F-4476-9CA4-74BD010FC3F8}"/>
              </a:ext>
            </a:extLst>
          </p:cNvPr>
          <p:cNvPicPr>
            <a:picLocks noChangeAspect="1"/>
          </p:cNvPicPr>
          <p:nvPr/>
        </p:nvPicPr>
        <p:blipFill rotWithShape="1">
          <a:blip r:embed="rId4"/>
          <a:srcRect l="30532" t="31560" r="32872" b="8557"/>
          <a:stretch/>
        </p:blipFill>
        <p:spPr>
          <a:xfrm>
            <a:off x="6713567" y="4179838"/>
            <a:ext cx="1985478" cy="1827477"/>
          </a:xfrm>
          <a:prstGeom prst="rect">
            <a:avLst/>
          </a:prstGeom>
        </p:spPr>
      </p:pic>
      <p:pic>
        <p:nvPicPr>
          <p:cNvPr id="5" name="Imagen 4">
            <a:extLst>
              <a:ext uri="{FF2B5EF4-FFF2-40B4-BE49-F238E27FC236}">
                <a16:creationId xmlns:a16="http://schemas.microsoft.com/office/drawing/2014/main" xmlns="" id="{E18D68AA-0439-4663-B405-477A02432A78}"/>
              </a:ext>
            </a:extLst>
          </p:cNvPr>
          <p:cNvPicPr>
            <a:picLocks noChangeAspect="1"/>
          </p:cNvPicPr>
          <p:nvPr/>
        </p:nvPicPr>
        <p:blipFill rotWithShape="1">
          <a:blip r:embed="rId5"/>
          <a:srcRect l="75306" t="69502" r="8673" b="17437"/>
          <a:stretch/>
        </p:blipFill>
        <p:spPr>
          <a:xfrm>
            <a:off x="4021494" y="4751531"/>
            <a:ext cx="2589436" cy="1187512"/>
          </a:xfrm>
          <a:prstGeom prst="rect">
            <a:avLst/>
          </a:prstGeom>
        </p:spPr>
      </p:pic>
      <p:pic>
        <p:nvPicPr>
          <p:cNvPr id="49" name="Imagen 48">
            <a:extLst>
              <a:ext uri="{FF2B5EF4-FFF2-40B4-BE49-F238E27FC236}">
                <a16:creationId xmlns:a16="http://schemas.microsoft.com/office/drawing/2014/main" xmlns="" id="{0DE0DA59-234B-4AE4-9B79-6ED971714F67}"/>
              </a:ext>
            </a:extLst>
          </p:cNvPr>
          <p:cNvPicPr>
            <a:picLocks noChangeAspect="1"/>
          </p:cNvPicPr>
          <p:nvPr/>
        </p:nvPicPr>
        <p:blipFill rotWithShape="1">
          <a:blip r:embed="rId5"/>
          <a:srcRect l="81253" t="48053" r="7195" b="33758"/>
          <a:stretch/>
        </p:blipFill>
        <p:spPr>
          <a:xfrm>
            <a:off x="6175178" y="2065945"/>
            <a:ext cx="2138397" cy="1894077"/>
          </a:xfrm>
          <a:prstGeom prst="rect">
            <a:avLst/>
          </a:prstGeom>
        </p:spPr>
      </p:pic>
    </p:spTree>
    <p:extLst>
      <p:ext uri="{BB962C8B-B14F-4D97-AF65-F5344CB8AC3E}">
        <p14:creationId xmlns:p14="http://schemas.microsoft.com/office/powerpoint/2010/main" val="2623041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10</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1840127" y="1290969"/>
            <a:ext cx="586617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OFFERTA: CREAZIONE DI UNA RETE (GRAFO)</a:t>
            </a:r>
            <a:endParaRPr lang="en-US" sz="2000" b="1" dirty="0">
              <a:solidFill>
                <a:srgbClr val="FF0000"/>
              </a:solidFill>
              <a:latin typeface="Arial" panose="020B0604020202020204" pitchFamily="34" charset="0"/>
              <a:cs typeface="Arial" panose="020B0604020202020204" pitchFamily="34" charset="0"/>
            </a:endParaRPr>
          </a:p>
        </p:txBody>
      </p:sp>
      <p:sp>
        <p:nvSpPr>
          <p:cNvPr id="38" name="Rectángulo 37">
            <a:extLst>
              <a:ext uri="{FF2B5EF4-FFF2-40B4-BE49-F238E27FC236}">
                <a16:creationId xmlns:a16="http://schemas.microsoft.com/office/drawing/2014/main" xmlns="" id="{4260F128-75FE-4CC2-8F86-EED8387EFF1F}"/>
              </a:ext>
            </a:extLst>
          </p:cNvPr>
          <p:cNvSpPr/>
          <p:nvPr/>
        </p:nvSpPr>
        <p:spPr>
          <a:xfrm>
            <a:off x="213519" y="1727391"/>
            <a:ext cx="6243265" cy="1323439"/>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È importante la specificazione delle misure che lavora CUBE. </a:t>
            </a: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Distanze (km)</a:t>
            </a: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Tempo (min.)</a:t>
            </a: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Velocità (km/h)</a:t>
            </a:r>
          </a:p>
          <a:p>
            <a:pPr algn="just"/>
            <a:endParaRPr lang="en-US" sz="1600" b="1" dirty="0">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xmlns="" id="{FD789779-8D26-4148-B4B1-36FAEBC89E46}"/>
              </a:ext>
            </a:extLst>
          </p:cNvPr>
          <p:cNvSpPr/>
          <p:nvPr/>
        </p:nvSpPr>
        <p:spPr>
          <a:xfrm>
            <a:off x="3472985" y="2112984"/>
            <a:ext cx="5027204" cy="60016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1100" b="1" dirty="0">
                <a:latin typeface="Arial" panose="020B0604020202020204" pitchFamily="34" charset="0"/>
                <a:cs typeface="Arial" panose="020B0604020202020204" pitchFamily="34" charset="0"/>
              </a:rPr>
              <a:t>LA RETE PUO ESSERE CREATA DA NOI O DA UNA RETE ESISTENTE (GIS TOOLS MENU). IN QUESTO STUDIO CI FOCALIZZEREMO NELLA CREAZIONE DI UNA RETE DA ZERO.</a:t>
            </a:r>
            <a:endParaRPr lang="en-US" sz="16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F8239D54-464D-4633-8192-D31CF8FA3A83}"/>
              </a:ext>
            </a:extLst>
          </p:cNvPr>
          <p:cNvPicPr>
            <a:picLocks noChangeAspect="1"/>
          </p:cNvPicPr>
          <p:nvPr/>
        </p:nvPicPr>
        <p:blipFill rotWithShape="1">
          <a:blip r:embed="rId4"/>
          <a:srcRect l="24796" t="50850" r="53265" b="15443"/>
          <a:stretch/>
        </p:blipFill>
        <p:spPr>
          <a:xfrm>
            <a:off x="298580" y="3413043"/>
            <a:ext cx="2006082" cy="1733748"/>
          </a:xfrm>
          <a:prstGeom prst="rect">
            <a:avLst/>
          </a:prstGeom>
        </p:spPr>
      </p:pic>
      <p:pic>
        <p:nvPicPr>
          <p:cNvPr id="13" name="Imagen 12">
            <a:extLst>
              <a:ext uri="{FF2B5EF4-FFF2-40B4-BE49-F238E27FC236}">
                <a16:creationId xmlns:a16="http://schemas.microsoft.com/office/drawing/2014/main" xmlns="" id="{F32E5C88-23A3-4B72-A753-0B2839094272}"/>
              </a:ext>
            </a:extLst>
          </p:cNvPr>
          <p:cNvPicPr>
            <a:picLocks noChangeAspect="1"/>
          </p:cNvPicPr>
          <p:nvPr/>
        </p:nvPicPr>
        <p:blipFill rotWithShape="1">
          <a:blip r:embed="rId4"/>
          <a:srcRect l="48878" t="50850" r="25714" b="15443"/>
          <a:stretch/>
        </p:blipFill>
        <p:spPr>
          <a:xfrm>
            <a:off x="1586205" y="3931832"/>
            <a:ext cx="2323322" cy="1733748"/>
          </a:xfrm>
          <a:prstGeom prst="rect">
            <a:avLst/>
          </a:prstGeom>
        </p:spPr>
      </p:pic>
      <p:sp>
        <p:nvSpPr>
          <p:cNvPr id="15" name="Rectángulo 14">
            <a:extLst>
              <a:ext uri="{FF2B5EF4-FFF2-40B4-BE49-F238E27FC236}">
                <a16:creationId xmlns:a16="http://schemas.microsoft.com/office/drawing/2014/main" xmlns="" id="{4751C2C4-C218-4501-ADE1-DD2E8A2034E9}"/>
              </a:ext>
            </a:extLst>
          </p:cNvPr>
          <p:cNvSpPr/>
          <p:nvPr/>
        </p:nvSpPr>
        <p:spPr>
          <a:xfrm>
            <a:off x="101982" y="3001104"/>
            <a:ext cx="4171440" cy="461665"/>
          </a:xfrm>
          <a:prstGeom prst="rect">
            <a:avLst/>
          </a:prstGeom>
          <a:noFill/>
        </p:spPr>
        <p:txBody>
          <a:bodyPr wrap="square" rtlCol="0">
            <a:spAutoFit/>
          </a:bodyPr>
          <a:lstStyle/>
          <a:p>
            <a:pPr marL="342900" indent="-342900" algn="just">
              <a:buFont typeface="+mj-lt"/>
              <a:buAutoNum type="arabicPeriod"/>
            </a:pPr>
            <a:r>
              <a:rPr lang="it-IT" sz="1200" b="1" dirty="0">
                <a:latin typeface="Arial" panose="020B0604020202020204" pitchFamily="34" charset="0"/>
                <a:cs typeface="Arial" panose="020B0604020202020204" pitchFamily="34" charset="0"/>
              </a:rPr>
              <a:t>Specificare il numero di zone e distanze di coordinate</a:t>
            </a:r>
            <a:endParaRPr lang="en-US" sz="1200" b="1"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xmlns="" id="{6AB7A7D8-680C-4505-975D-83F404F1E321}"/>
              </a:ext>
            </a:extLst>
          </p:cNvPr>
          <p:cNvSpPr/>
          <p:nvPr/>
        </p:nvSpPr>
        <p:spPr>
          <a:xfrm>
            <a:off x="4773216" y="3032976"/>
            <a:ext cx="4171440" cy="830997"/>
          </a:xfrm>
          <a:prstGeom prst="rect">
            <a:avLst/>
          </a:prstGeom>
          <a:noFill/>
        </p:spPr>
        <p:txBody>
          <a:bodyPr wrap="square" rtlCol="0">
            <a:spAutoFit/>
          </a:bodyPr>
          <a:lstStyle/>
          <a:p>
            <a:pPr marL="342900" indent="-342900" algn="just">
              <a:buFont typeface="+mj-lt"/>
              <a:buAutoNum type="arabicPeriod" startAt="2"/>
            </a:pPr>
            <a:r>
              <a:rPr lang="it-IT" sz="1200" b="1" dirty="0">
                <a:latin typeface="Arial" panose="020B0604020202020204" pitchFamily="34" charset="0"/>
                <a:cs typeface="Arial" panose="020B0604020202020204" pitchFamily="34" charset="0"/>
              </a:rPr>
              <a:t>In questo caso vogliamo fare che tutti gli archi siano a doppio senso per collegare i nodi. Si continua a costruire la rete mediante la suddivisione degli archi.</a:t>
            </a:r>
            <a:endParaRPr lang="en-US" sz="12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553A142E-AABD-416F-94D9-09C12965E73B}"/>
              </a:ext>
            </a:extLst>
          </p:cNvPr>
          <p:cNvPicPr>
            <a:picLocks noChangeAspect="1"/>
          </p:cNvPicPr>
          <p:nvPr/>
        </p:nvPicPr>
        <p:blipFill rotWithShape="1">
          <a:blip r:embed="rId5"/>
          <a:srcRect l="37245" t="48247" r="38061" b="13283"/>
          <a:stretch/>
        </p:blipFill>
        <p:spPr>
          <a:xfrm>
            <a:off x="4600927" y="3931832"/>
            <a:ext cx="2258009" cy="1978708"/>
          </a:xfrm>
          <a:prstGeom prst="rect">
            <a:avLst/>
          </a:prstGeom>
        </p:spPr>
      </p:pic>
      <p:pic>
        <p:nvPicPr>
          <p:cNvPr id="6" name="Imagen 5">
            <a:extLst>
              <a:ext uri="{FF2B5EF4-FFF2-40B4-BE49-F238E27FC236}">
                <a16:creationId xmlns:a16="http://schemas.microsoft.com/office/drawing/2014/main" xmlns="" id="{2947DC35-6D05-43C0-9663-75CFEB7A1489}"/>
              </a:ext>
            </a:extLst>
          </p:cNvPr>
          <p:cNvPicPr>
            <a:picLocks noChangeAspect="1"/>
          </p:cNvPicPr>
          <p:nvPr/>
        </p:nvPicPr>
        <p:blipFill rotWithShape="1">
          <a:blip r:embed="rId6"/>
          <a:srcRect l="45205" t="36082" r="23921" b="16603"/>
          <a:stretch/>
        </p:blipFill>
        <p:spPr>
          <a:xfrm>
            <a:off x="6329727" y="4302077"/>
            <a:ext cx="1959800" cy="1689428"/>
          </a:xfrm>
          <a:prstGeom prst="rect">
            <a:avLst/>
          </a:prstGeom>
        </p:spPr>
      </p:pic>
    </p:spTree>
    <p:extLst>
      <p:ext uri="{BB962C8B-B14F-4D97-AF65-F5344CB8AC3E}">
        <p14:creationId xmlns:p14="http://schemas.microsoft.com/office/powerpoint/2010/main" val="249380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11</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1840127" y="1290969"/>
            <a:ext cx="586617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OFFERTA: CREAZIONE DI UNA RETE (GRAFO)</a:t>
            </a:r>
            <a:endParaRPr lang="en-US" sz="2000" b="1" dirty="0">
              <a:solidFill>
                <a:srgbClr val="FF0000"/>
              </a:solidFill>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xmlns="" id="{4751C2C4-C218-4501-ADE1-DD2E8A2034E9}"/>
              </a:ext>
            </a:extLst>
          </p:cNvPr>
          <p:cNvSpPr/>
          <p:nvPr/>
        </p:nvSpPr>
        <p:spPr>
          <a:xfrm>
            <a:off x="218942" y="1806193"/>
            <a:ext cx="4171440" cy="461665"/>
          </a:xfrm>
          <a:prstGeom prst="rect">
            <a:avLst/>
          </a:prstGeom>
          <a:noFill/>
        </p:spPr>
        <p:txBody>
          <a:bodyPr wrap="square" rtlCol="0">
            <a:spAutoFit/>
          </a:bodyPr>
          <a:lstStyle/>
          <a:p>
            <a:pPr marL="342900" indent="-342900" algn="just">
              <a:buFont typeface="+mj-lt"/>
              <a:buAutoNum type="arabicPeriod" startAt="3"/>
            </a:pPr>
            <a:r>
              <a:rPr lang="it-IT" sz="1200" b="1" dirty="0">
                <a:latin typeface="Arial" panose="020B0604020202020204" pitchFamily="34" charset="0"/>
                <a:cs typeface="Arial" panose="020B0604020202020204" pitchFamily="34" charset="0"/>
              </a:rPr>
              <a:t>Una volta definita la rete, è di molta importanza definire i </a:t>
            </a:r>
            <a:r>
              <a:rPr lang="it-IT" sz="1200" b="1" dirty="0" err="1">
                <a:latin typeface="Arial" panose="020B0604020202020204" pitchFamily="34" charset="0"/>
                <a:cs typeface="Arial" panose="020B0604020202020204" pitchFamily="34" charset="0"/>
              </a:rPr>
              <a:t>centroidi</a:t>
            </a:r>
            <a:r>
              <a:rPr lang="it-IT" sz="1200" b="1" dirty="0">
                <a:latin typeface="Arial" panose="020B0604020202020204" pitchFamily="34" charset="0"/>
                <a:cs typeface="Arial" panose="020B0604020202020204" pitchFamily="34" charset="0"/>
              </a:rPr>
              <a:t> e collegarli alla rete.</a:t>
            </a:r>
            <a:endParaRPr lang="en-US" sz="1200" b="1"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xmlns="" id="{6AB7A7D8-680C-4505-975D-83F404F1E321}"/>
              </a:ext>
            </a:extLst>
          </p:cNvPr>
          <p:cNvSpPr/>
          <p:nvPr/>
        </p:nvSpPr>
        <p:spPr>
          <a:xfrm>
            <a:off x="4707902" y="2382972"/>
            <a:ext cx="4171440" cy="461665"/>
          </a:xfrm>
          <a:prstGeom prst="rect">
            <a:avLst/>
          </a:prstGeom>
          <a:noFill/>
        </p:spPr>
        <p:txBody>
          <a:bodyPr wrap="square" rtlCol="0">
            <a:spAutoFit/>
          </a:bodyPr>
          <a:lstStyle/>
          <a:p>
            <a:pPr marL="342900" indent="-342900" algn="just">
              <a:buFont typeface="+mj-lt"/>
              <a:buAutoNum type="arabicPeriod" startAt="4"/>
            </a:pPr>
            <a:r>
              <a:rPr lang="it-IT" sz="1200" b="1" dirty="0">
                <a:latin typeface="Arial" panose="020B0604020202020204" pitchFamily="34" charset="0"/>
                <a:cs typeface="Arial" panose="020B0604020202020204" pitchFamily="34" charset="0"/>
              </a:rPr>
              <a:t>Assegnare ad ogni archi gli attributi di capacità, flusso, velocità, tempo.</a:t>
            </a:r>
            <a:endParaRPr lang="en-US" sz="1200" b="1" dirty="0">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xmlns="" id="{2133CC26-4219-4651-A0B2-89CF86D93D43}"/>
              </a:ext>
            </a:extLst>
          </p:cNvPr>
          <p:cNvPicPr>
            <a:picLocks noChangeAspect="1"/>
          </p:cNvPicPr>
          <p:nvPr/>
        </p:nvPicPr>
        <p:blipFill rotWithShape="1">
          <a:blip r:embed="rId4"/>
          <a:srcRect l="30532" t="31560" r="32872" b="8557"/>
          <a:stretch/>
        </p:blipFill>
        <p:spPr>
          <a:xfrm>
            <a:off x="213518" y="2382972"/>
            <a:ext cx="2510073" cy="2310326"/>
          </a:xfrm>
          <a:prstGeom prst="rect">
            <a:avLst/>
          </a:prstGeom>
        </p:spPr>
      </p:pic>
      <p:pic>
        <p:nvPicPr>
          <p:cNvPr id="5" name="Imagen 4">
            <a:extLst>
              <a:ext uri="{FF2B5EF4-FFF2-40B4-BE49-F238E27FC236}">
                <a16:creationId xmlns:a16="http://schemas.microsoft.com/office/drawing/2014/main" xmlns="" id="{8A0D5884-BBB2-450D-8E11-90F32BBF31D3}"/>
              </a:ext>
            </a:extLst>
          </p:cNvPr>
          <p:cNvPicPr>
            <a:picLocks noChangeAspect="1"/>
          </p:cNvPicPr>
          <p:nvPr/>
        </p:nvPicPr>
        <p:blipFill rotWithShape="1">
          <a:blip r:embed="rId5"/>
          <a:srcRect l="52296" t="63405" r="27252" b="13381"/>
          <a:stretch/>
        </p:blipFill>
        <p:spPr>
          <a:xfrm>
            <a:off x="1840127" y="2927671"/>
            <a:ext cx="3361985" cy="2146417"/>
          </a:xfrm>
          <a:prstGeom prst="rect">
            <a:avLst/>
          </a:prstGeom>
        </p:spPr>
      </p:pic>
      <p:pic>
        <p:nvPicPr>
          <p:cNvPr id="7" name="Imagen 6">
            <a:extLst>
              <a:ext uri="{FF2B5EF4-FFF2-40B4-BE49-F238E27FC236}">
                <a16:creationId xmlns:a16="http://schemas.microsoft.com/office/drawing/2014/main" xmlns="" id="{76274975-5963-4F4C-BDC1-16DBDFC55E6F}"/>
              </a:ext>
            </a:extLst>
          </p:cNvPr>
          <p:cNvPicPr>
            <a:picLocks noChangeAspect="1"/>
          </p:cNvPicPr>
          <p:nvPr/>
        </p:nvPicPr>
        <p:blipFill rotWithShape="1">
          <a:blip r:embed="rId6"/>
          <a:srcRect l="22847" t="37353" r="48514" b="13258"/>
          <a:stretch/>
        </p:blipFill>
        <p:spPr>
          <a:xfrm>
            <a:off x="5326898" y="2927671"/>
            <a:ext cx="3023999" cy="2933477"/>
          </a:xfrm>
          <a:prstGeom prst="rect">
            <a:avLst/>
          </a:prstGeom>
        </p:spPr>
      </p:pic>
    </p:spTree>
    <p:extLst>
      <p:ext uri="{BB962C8B-B14F-4D97-AF65-F5344CB8AC3E}">
        <p14:creationId xmlns:p14="http://schemas.microsoft.com/office/powerpoint/2010/main" val="2930135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12</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1840127" y="1290969"/>
            <a:ext cx="586617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DOMANDA: CREAZIONE DI UNA MATRICE O/D</a:t>
            </a:r>
            <a:endParaRPr lang="en-US" sz="2000" b="1" dirty="0">
              <a:solidFill>
                <a:srgbClr val="FF0000"/>
              </a:solidFill>
              <a:latin typeface="Arial" panose="020B0604020202020204" pitchFamily="34" charset="0"/>
              <a:cs typeface="Arial" panose="020B0604020202020204" pitchFamily="34" charset="0"/>
            </a:endParaRPr>
          </a:p>
        </p:txBody>
      </p:sp>
      <p:sp>
        <p:nvSpPr>
          <p:cNvPr id="38" name="Rectángulo 37">
            <a:extLst>
              <a:ext uri="{FF2B5EF4-FFF2-40B4-BE49-F238E27FC236}">
                <a16:creationId xmlns:a16="http://schemas.microsoft.com/office/drawing/2014/main" xmlns="" id="{4260F128-75FE-4CC2-8F86-EED8387EFF1F}"/>
              </a:ext>
            </a:extLst>
          </p:cNvPr>
          <p:cNvSpPr/>
          <p:nvPr/>
        </p:nvSpPr>
        <p:spPr>
          <a:xfrm>
            <a:off x="213519" y="1643201"/>
            <a:ext cx="8519934" cy="830997"/>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CUBE è capace di convertire, manipolare e analizzare una matrice O/D. </a:t>
            </a:r>
            <a:r>
              <a:rPr lang="it-IT" sz="1600" b="1" i="1" dirty="0">
                <a:solidFill>
                  <a:srgbClr val="FF0000"/>
                </a:solidFill>
                <a:latin typeface="Arial" panose="020B0604020202020204" pitchFamily="34" charset="0"/>
                <a:cs typeface="Arial" panose="020B0604020202020204" pitchFamily="34" charset="0"/>
              </a:rPr>
              <a:t>PROGRAMMA MATRIX</a:t>
            </a:r>
          </a:p>
          <a:p>
            <a:pPr algn="just"/>
            <a:endParaRPr lang="en-US" sz="1600" b="1" dirty="0">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xmlns="" id="{4751C2C4-C218-4501-ADE1-DD2E8A2034E9}"/>
              </a:ext>
            </a:extLst>
          </p:cNvPr>
          <p:cNvSpPr/>
          <p:nvPr/>
        </p:nvSpPr>
        <p:spPr>
          <a:xfrm>
            <a:off x="213519" y="2222359"/>
            <a:ext cx="4171440" cy="830997"/>
          </a:xfrm>
          <a:prstGeom prst="rect">
            <a:avLst/>
          </a:prstGeom>
          <a:noFill/>
        </p:spPr>
        <p:txBody>
          <a:bodyPr wrap="square" rtlCol="0">
            <a:spAutoFit/>
          </a:bodyPr>
          <a:lstStyle/>
          <a:p>
            <a:pPr marL="342900" indent="-342900" algn="just">
              <a:buFont typeface="+mj-lt"/>
              <a:buAutoNum type="arabicPeriod"/>
            </a:pPr>
            <a:r>
              <a:rPr lang="it-IT" sz="1200" b="1" dirty="0">
                <a:latin typeface="Arial" panose="020B0604020202020204" pitchFamily="34" charset="0"/>
                <a:cs typeface="Arial" panose="020B0604020202020204" pitchFamily="34" charset="0"/>
              </a:rPr>
              <a:t>CUBE può importare una matrice da Excel, l'impostazione di Excel della matrice deve essere della seguente forma. (salvando la matrice in Excel con il formato .</a:t>
            </a:r>
            <a:r>
              <a:rPr lang="it-IT" sz="1200" b="1" dirty="0" err="1">
                <a:latin typeface="Arial" panose="020B0604020202020204" pitchFamily="34" charset="0"/>
                <a:cs typeface="Arial" panose="020B0604020202020204" pitchFamily="34" charset="0"/>
              </a:rPr>
              <a:t>csv</a:t>
            </a:r>
            <a:r>
              <a:rPr lang="it-IT" sz="1200" b="1" dirty="0">
                <a:latin typeface="Arial" panose="020B0604020202020204" pitchFamily="34" charset="0"/>
                <a:cs typeface="Arial" panose="020B0604020202020204" pitchFamily="34" charset="0"/>
              </a:rPr>
              <a:t>)</a:t>
            </a:r>
            <a:endParaRPr lang="en-US" sz="1200" b="1"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xmlns="" id="{6AB7A7D8-680C-4505-975D-83F404F1E321}"/>
              </a:ext>
            </a:extLst>
          </p:cNvPr>
          <p:cNvSpPr/>
          <p:nvPr/>
        </p:nvSpPr>
        <p:spPr>
          <a:xfrm>
            <a:off x="4473486" y="2670228"/>
            <a:ext cx="4171440" cy="646331"/>
          </a:xfrm>
          <a:prstGeom prst="rect">
            <a:avLst/>
          </a:prstGeom>
          <a:noFill/>
        </p:spPr>
        <p:txBody>
          <a:bodyPr wrap="square" rtlCol="0">
            <a:spAutoFit/>
          </a:bodyPr>
          <a:lstStyle/>
          <a:p>
            <a:pPr marL="342900" indent="-342900" algn="just">
              <a:buFont typeface="+mj-lt"/>
              <a:buAutoNum type="arabicPeriod" startAt="2"/>
            </a:pPr>
            <a:r>
              <a:rPr lang="it-IT" sz="1200" b="1" dirty="0">
                <a:latin typeface="Arial" panose="020B0604020202020204" pitchFamily="34" charset="0"/>
                <a:cs typeface="Arial" panose="020B0604020202020204" pitchFamily="34" charset="0"/>
              </a:rPr>
              <a:t>Prima di lavorare con le matrice è importante creare una applicazione che lavorerà con il </a:t>
            </a:r>
            <a:r>
              <a:rPr lang="it-IT" sz="1200" b="1" dirty="0" err="1">
                <a:latin typeface="Arial" panose="020B0604020202020204" pitchFamily="34" charset="0"/>
                <a:cs typeface="Arial" panose="020B0604020202020204" pitchFamily="34" charset="0"/>
              </a:rPr>
              <a:t>Voyager</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application</a:t>
            </a:r>
            <a:endParaRPr lang="en-US" sz="12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xmlns="" id="{BFB6F3A5-BC9C-40B2-8C49-2AE899F3E560}"/>
              </a:ext>
            </a:extLst>
          </p:cNvPr>
          <p:cNvPicPr>
            <a:picLocks noChangeAspect="1"/>
          </p:cNvPicPr>
          <p:nvPr/>
        </p:nvPicPr>
        <p:blipFill rotWithShape="1">
          <a:blip r:embed="rId4"/>
          <a:srcRect l="23164" t="34853" r="50918" b="47732"/>
          <a:stretch/>
        </p:blipFill>
        <p:spPr>
          <a:xfrm>
            <a:off x="655139" y="3053356"/>
            <a:ext cx="2369975" cy="895739"/>
          </a:xfrm>
          <a:prstGeom prst="rect">
            <a:avLst/>
          </a:prstGeom>
        </p:spPr>
      </p:pic>
      <p:pic>
        <p:nvPicPr>
          <p:cNvPr id="7" name="Imagen 6">
            <a:extLst>
              <a:ext uri="{FF2B5EF4-FFF2-40B4-BE49-F238E27FC236}">
                <a16:creationId xmlns:a16="http://schemas.microsoft.com/office/drawing/2014/main" xmlns="" id="{9F483A9E-76DE-467B-8687-8FDD8AE5F9A3}"/>
              </a:ext>
            </a:extLst>
          </p:cNvPr>
          <p:cNvPicPr>
            <a:picLocks noChangeAspect="1"/>
          </p:cNvPicPr>
          <p:nvPr/>
        </p:nvPicPr>
        <p:blipFill rotWithShape="1">
          <a:blip r:embed="rId5"/>
          <a:srcRect t="22155" r="79876" b="37936"/>
          <a:stretch/>
        </p:blipFill>
        <p:spPr>
          <a:xfrm>
            <a:off x="1864909" y="3954132"/>
            <a:ext cx="1840127" cy="2052736"/>
          </a:xfrm>
          <a:prstGeom prst="rect">
            <a:avLst/>
          </a:prstGeom>
        </p:spPr>
      </p:pic>
      <p:pic>
        <p:nvPicPr>
          <p:cNvPr id="8" name="Imagen 7">
            <a:extLst>
              <a:ext uri="{FF2B5EF4-FFF2-40B4-BE49-F238E27FC236}">
                <a16:creationId xmlns:a16="http://schemas.microsoft.com/office/drawing/2014/main" xmlns="" id="{FE9E43DE-8519-4603-8015-A794CFAA0897}"/>
              </a:ext>
            </a:extLst>
          </p:cNvPr>
          <p:cNvPicPr>
            <a:picLocks noChangeAspect="1"/>
          </p:cNvPicPr>
          <p:nvPr/>
        </p:nvPicPr>
        <p:blipFill rotWithShape="1">
          <a:blip r:embed="rId6"/>
          <a:srcRect l="56358" t="38118" r="23980" b="13992"/>
          <a:stretch/>
        </p:blipFill>
        <p:spPr>
          <a:xfrm>
            <a:off x="5899857" y="3316559"/>
            <a:ext cx="1975180" cy="2706174"/>
          </a:xfrm>
          <a:prstGeom prst="rect">
            <a:avLst/>
          </a:prstGeom>
        </p:spPr>
      </p:pic>
      <p:cxnSp>
        <p:nvCxnSpPr>
          <p:cNvPr id="19" name="Conector recto de flecha 18">
            <a:extLst>
              <a:ext uri="{FF2B5EF4-FFF2-40B4-BE49-F238E27FC236}">
                <a16:creationId xmlns:a16="http://schemas.microsoft.com/office/drawing/2014/main" xmlns="" id="{A116F18B-BD08-45B3-89C1-378FBAA2D331}"/>
              </a:ext>
            </a:extLst>
          </p:cNvPr>
          <p:cNvCxnSpPr>
            <a:cxnSpLocks/>
          </p:cNvCxnSpPr>
          <p:nvPr/>
        </p:nvCxnSpPr>
        <p:spPr>
          <a:xfrm flipV="1">
            <a:off x="5570737" y="4343586"/>
            <a:ext cx="444087" cy="26030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xmlns="" id="{883FF2F0-B36E-41D9-89AA-3D894CEC6667}"/>
              </a:ext>
            </a:extLst>
          </p:cNvPr>
          <p:cNvSpPr/>
          <p:nvPr/>
        </p:nvSpPr>
        <p:spPr>
          <a:xfrm>
            <a:off x="4384959" y="4463984"/>
            <a:ext cx="1265086" cy="523220"/>
          </a:xfrm>
          <a:prstGeom prst="rect">
            <a:avLst/>
          </a:prstGeom>
          <a:noFill/>
        </p:spPr>
        <p:txBody>
          <a:bodyPr wrap="square" rtlCol="0">
            <a:spAutoFit/>
          </a:bodyPr>
          <a:lstStyle/>
          <a:p>
            <a:pPr algn="just"/>
            <a:r>
              <a:rPr lang="it-IT" sz="1400" b="1" dirty="0" err="1">
                <a:solidFill>
                  <a:srgbClr val="002060"/>
                </a:solidFill>
                <a:latin typeface="Arial" panose="020B0604020202020204" pitchFamily="34" charset="0"/>
                <a:cs typeface="Arial" panose="020B0604020202020204" pitchFamily="34" charset="0"/>
              </a:rPr>
              <a:t>Voyager</a:t>
            </a:r>
            <a:r>
              <a:rPr lang="it-IT" sz="1400" b="1" dirty="0">
                <a:solidFill>
                  <a:srgbClr val="002060"/>
                </a:solidFill>
                <a:latin typeface="Arial" panose="020B0604020202020204" pitchFamily="34" charset="0"/>
                <a:cs typeface="Arial" panose="020B0604020202020204" pitchFamily="34" charset="0"/>
              </a:rPr>
              <a:t> </a:t>
            </a:r>
            <a:r>
              <a:rPr lang="it-IT" sz="1400" b="1" dirty="0" err="1">
                <a:solidFill>
                  <a:srgbClr val="002060"/>
                </a:solidFill>
                <a:latin typeface="Arial" panose="020B0604020202020204" pitchFamily="34" charset="0"/>
                <a:cs typeface="Arial" panose="020B0604020202020204" pitchFamily="34" charset="0"/>
              </a:rPr>
              <a:t>application</a:t>
            </a:r>
            <a:endParaRPr lang="en-US" sz="1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000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13</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1840127" y="1290969"/>
            <a:ext cx="586617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DOMANDA: CREAZIONE DI UNA MATRICE O/D</a:t>
            </a:r>
            <a:endParaRPr lang="en-US" sz="2000" b="1" dirty="0">
              <a:solidFill>
                <a:srgbClr val="FF0000"/>
              </a:solidFill>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xmlns="" id="{4751C2C4-C218-4501-ADE1-DD2E8A2034E9}"/>
              </a:ext>
            </a:extLst>
          </p:cNvPr>
          <p:cNvSpPr/>
          <p:nvPr/>
        </p:nvSpPr>
        <p:spPr>
          <a:xfrm>
            <a:off x="213519" y="1832105"/>
            <a:ext cx="4171440" cy="276999"/>
          </a:xfrm>
          <a:prstGeom prst="rect">
            <a:avLst/>
          </a:prstGeom>
          <a:noFill/>
        </p:spPr>
        <p:txBody>
          <a:bodyPr wrap="square" rtlCol="0">
            <a:spAutoFit/>
          </a:bodyPr>
          <a:lstStyle/>
          <a:p>
            <a:pPr marL="342900" indent="-342900" algn="just">
              <a:buFont typeface="+mj-lt"/>
              <a:buAutoNum type="arabicPeriod" startAt="3"/>
            </a:pPr>
            <a:r>
              <a:rPr lang="it-IT" sz="1200" b="1" dirty="0">
                <a:latin typeface="Arial" panose="020B0604020202020204" pitchFamily="34" charset="0"/>
                <a:cs typeface="Arial" panose="020B0604020202020204" pitchFamily="34" charset="0"/>
              </a:rPr>
              <a:t>Si chiama la matrice con la seguente procedura</a:t>
            </a:r>
            <a:endParaRPr lang="en-US" sz="1200" b="1"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xmlns="" id="{6AB7A7D8-680C-4505-975D-83F404F1E321}"/>
              </a:ext>
            </a:extLst>
          </p:cNvPr>
          <p:cNvSpPr/>
          <p:nvPr/>
        </p:nvSpPr>
        <p:spPr>
          <a:xfrm>
            <a:off x="4816897" y="1970604"/>
            <a:ext cx="4171440" cy="276999"/>
          </a:xfrm>
          <a:prstGeom prst="rect">
            <a:avLst/>
          </a:prstGeom>
          <a:noFill/>
        </p:spPr>
        <p:txBody>
          <a:bodyPr wrap="square" rtlCol="0">
            <a:spAutoFit/>
          </a:bodyPr>
          <a:lstStyle/>
          <a:p>
            <a:pPr marL="342900" indent="-342900" algn="just">
              <a:buFont typeface="+mj-lt"/>
              <a:buAutoNum type="arabicPeriod" startAt="5"/>
            </a:pPr>
            <a:r>
              <a:rPr lang="it-IT" sz="1200" b="1" dirty="0">
                <a:latin typeface="Arial" panose="020B0604020202020204" pitchFamily="34" charset="0"/>
                <a:cs typeface="Arial" panose="020B0604020202020204" pitchFamily="34" charset="0"/>
              </a:rPr>
              <a:t>Se sistemano i dati input e output</a:t>
            </a:r>
            <a:endParaRPr lang="en-US" sz="12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813BB297-BE0A-4674-AFF3-288F5426373C}"/>
              </a:ext>
            </a:extLst>
          </p:cNvPr>
          <p:cNvPicPr>
            <a:picLocks noChangeAspect="1"/>
          </p:cNvPicPr>
          <p:nvPr/>
        </p:nvPicPr>
        <p:blipFill rotWithShape="1">
          <a:blip r:embed="rId4"/>
          <a:srcRect l="24184" t="41565" r="26428" b="30136"/>
          <a:stretch/>
        </p:blipFill>
        <p:spPr>
          <a:xfrm>
            <a:off x="257200" y="2109104"/>
            <a:ext cx="4516016" cy="1455576"/>
          </a:xfrm>
          <a:prstGeom prst="rect">
            <a:avLst/>
          </a:prstGeom>
        </p:spPr>
      </p:pic>
      <p:sp>
        <p:nvSpPr>
          <p:cNvPr id="16" name="Rectángulo 15">
            <a:extLst>
              <a:ext uri="{FF2B5EF4-FFF2-40B4-BE49-F238E27FC236}">
                <a16:creationId xmlns:a16="http://schemas.microsoft.com/office/drawing/2014/main" xmlns="" id="{6780A132-0CC8-4FED-BBBC-6E406A1FF7B1}"/>
              </a:ext>
            </a:extLst>
          </p:cNvPr>
          <p:cNvSpPr/>
          <p:nvPr/>
        </p:nvSpPr>
        <p:spPr>
          <a:xfrm>
            <a:off x="213519" y="3627567"/>
            <a:ext cx="4171440" cy="276999"/>
          </a:xfrm>
          <a:prstGeom prst="rect">
            <a:avLst/>
          </a:prstGeom>
          <a:noFill/>
        </p:spPr>
        <p:txBody>
          <a:bodyPr wrap="square" rtlCol="0">
            <a:spAutoFit/>
          </a:bodyPr>
          <a:lstStyle/>
          <a:p>
            <a:pPr marL="228600" indent="-228600" algn="just">
              <a:buFont typeface="+mj-lt"/>
              <a:buAutoNum type="arabicPeriod" startAt="4"/>
            </a:pPr>
            <a:r>
              <a:rPr lang="it-IT" sz="1200" b="1" dirty="0">
                <a:latin typeface="Arial" panose="020B0604020202020204" pitchFamily="34" charset="0"/>
                <a:cs typeface="Arial" panose="020B0604020202020204" pitchFamily="34" charset="0"/>
              </a:rPr>
              <a:t>Si converte la matrice da .</a:t>
            </a:r>
            <a:r>
              <a:rPr lang="it-IT" sz="1200" b="1" dirty="0" err="1">
                <a:latin typeface="Arial" panose="020B0604020202020204" pitchFamily="34" charset="0"/>
                <a:cs typeface="Arial" panose="020B0604020202020204" pitchFamily="34" charset="0"/>
              </a:rPr>
              <a:t>csv</a:t>
            </a:r>
            <a:r>
              <a:rPr lang="it-IT" sz="1200" b="1" dirty="0">
                <a:latin typeface="Arial" panose="020B0604020202020204" pitchFamily="34" charset="0"/>
                <a:cs typeface="Arial" panose="020B0604020202020204" pitchFamily="34" charset="0"/>
              </a:rPr>
              <a:t> a </a:t>
            </a:r>
            <a:r>
              <a:rPr lang="it-IT" sz="1200" b="1" dirty="0" err="1">
                <a:latin typeface="Arial" panose="020B0604020202020204" pitchFamily="34" charset="0"/>
                <a:cs typeface="Arial" panose="020B0604020202020204" pitchFamily="34" charset="0"/>
              </a:rPr>
              <a:t>voyager</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mat</a:t>
            </a:r>
            <a:endParaRPr lang="en-US" sz="12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B3989D6F-B011-4997-B075-08608916BF32}"/>
              </a:ext>
            </a:extLst>
          </p:cNvPr>
          <p:cNvPicPr>
            <a:picLocks noChangeAspect="1"/>
          </p:cNvPicPr>
          <p:nvPr/>
        </p:nvPicPr>
        <p:blipFill rotWithShape="1">
          <a:blip r:embed="rId5"/>
          <a:srcRect l="22347" t="53860" r="52959" b="19359"/>
          <a:stretch/>
        </p:blipFill>
        <p:spPr>
          <a:xfrm>
            <a:off x="645807" y="3937524"/>
            <a:ext cx="2746027" cy="1675140"/>
          </a:xfrm>
          <a:prstGeom prst="rect">
            <a:avLst/>
          </a:prstGeom>
        </p:spPr>
      </p:pic>
      <p:pic>
        <p:nvPicPr>
          <p:cNvPr id="6" name="Imagen 5">
            <a:extLst>
              <a:ext uri="{FF2B5EF4-FFF2-40B4-BE49-F238E27FC236}">
                <a16:creationId xmlns:a16="http://schemas.microsoft.com/office/drawing/2014/main" xmlns="" id="{20EFE9E1-02F8-46F0-A18A-AD23CA6ABCE5}"/>
              </a:ext>
            </a:extLst>
          </p:cNvPr>
          <p:cNvPicPr>
            <a:picLocks noChangeAspect="1"/>
          </p:cNvPicPr>
          <p:nvPr/>
        </p:nvPicPr>
        <p:blipFill rotWithShape="1">
          <a:blip r:embed="rId6"/>
          <a:srcRect l="22959" t="36952" r="24184" b="40756"/>
          <a:stretch/>
        </p:blipFill>
        <p:spPr>
          <a:xfrm>
            <a:off x="4859465" y="2297033"/>
            <a:ext cx="4128872" cy="979503"/>
          </a:xfrm>
          <a:prstGeom prst="rect">
            <a:avLst/>
          </a:prstGeom>
        </p:spPr>
      </p:pic>
      <p:cxnSp>
        <p:nvCxnSpPr>
          <p:cNvPr id="21" name="Conector recto de flecha 20">
            <a:extLst>
              <a:ext uri="{FF2B5EF4-FFF2-40B4-BE49-F238E27FC236}">
                <a16:creationId xmlns:a16="http://schemas.microsoft.com/office/drawing/2014/main" xmlns="" id="{1BF451AA-4ED0-404C-A5EB-C25B05BDDF64}"/>
              </a:ext>
            </a:extLst>
          </p:cNvPr>
          <p:cNvCxnSpPr>
            <a:cxnSpLocks/>
          </p:cNvCxnSpPr>
          <p:nvPr/>
        </p:nvCxnSpPr>
        <p:spPr>
          <a:xfrm flipV="1">
            <a:off x="5745369" y="3000130"/>
            <a:ext cx="444500" cy="276406"/>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xmlns="" id="{57E1390D-6BE3-4B47-A39B-ECE077A3EE93}"/>
              </a:ext>
            </a:extLst>
          </p:cNvPr>
          <p:cNvSpPr/>
          <p:nvPr/>
        </p:nvSpPr>
        <p:spPr>
          <a:xfrm>
            <a:off x="4653915" y="3138333"/>
            <a:ext cx="1265086"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INPUT .</a:t>
            </a:r>
            <a:r>
              <a:rPr lang="it-IT" sz="1400" b="1" dirty="0" err="1">
                <a:solidFill>
                  <a:srgbClr val="002060"/>
                </a:solidFill>
                <a:latin typeface="Arial" panose="020B0604020202020204" pitchFamily="34" charset="0"/>
                <a:cs typeface="Arial" panose="020B0604020202020204" pitchFamily="34" charset="0"/>
              </a:rPr>
              <a:t>csv</a:t>
            </a:r>
            <a:endParaRPr lang="en-US" sz="1600" b="1" dirty="0">
              <a:solidFill>
                <a:srgbClr val="002060"/>
              </a:solidFill>
              <a:latin typeface="Arial" panose="020B0604020202020204" pitchFamily="34" charset="0"/>
              <a:cs typeface="Arial" panose="020B0604020202020204" pitchFamily="34" charset="0"/>
            </a:endParaRPr>
          </a:p>
        </p:txBody>
      </p:sp>
      <p:cxnSp>
        <p:nvCxnSpPr>
          <p:cNvPr id="23" name="Conector recto de flecha 22">
            <a:extLst>
              <a:ext uri="{FF2B5EF4-FFF2-40B4-BE49-F238E27FC236}">
                <a16:creationId xmlns:a16="http://schemas.microsoft.com/office/drawing/2014/main" xmlns="" id="{1E70AC59-55FD-4178-B402-8CDC723A38EC}"/>
              </a:ext>
            </a:extLst>
          </p:cNvPr>
          <p:cNvCxnSpPr>
            <a:cxnSpLocks/>
          </p:cNvCxnSpPr>
          <p:nvPr/>
        </p:nvCxnSpPr>
        <p:spPr>
          <a:xfrm flipV="1">
            <a:off x="6036449" y="3045850"/>
            <a:ext cx="293120" cy="37013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xmlns="" id="{22D3F76B-5234-4B22-913A-8CE1606DBCD9}"/>
              </a:ext>
            </a:extLst>
          </p:cNvPr>
          <p:cNvCxnSpPr>
            <a:cxnSpLocks/>
          </p:cNvCxnSpPr>
          <p:nvPr/>
        </p:nvCxnSpPr>
        <p:spPr>
          <a:xfrm flipH="1" flipV="1">
            <a:off x="6888369" y="3105330"/>
            <a:ext cx="116840" cy="4256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9" name="Rectángulo 28">
            <a:extLst>
              <a:ext uri="{FF2B5EF4-FFF2-40B4-BE49-F238E27FC236}">
                <a16:creationId xmlns:a16="http://schemas.microsoft.com/office/drawing/2014/main" xmlns="" id="{256AECFD-5789-4586-A1DF-B073FD4BB272}"/>
              </a:ext>
            </a:extLst>
          </p:cNvPr>
          <p:cNvSpPr/>
          <p:nvPr/>
        </p:nvSpPr>
        <p:spPr>
          <a:xfrm>
            <a:off x="4980829" y="3377101"/>
            <a:ext cx="1379220"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OUTPUT .</a:t>
            </a:r>
            <a:r>
              <a:rPr lang="it-IT" sz="1400" b="1" dirty="0" err="1">
                <a:solidFill>
                  <a:srgbClr val="002060"/>
                </a:solidFill>
                <a:latin typeface="Arial" panose="020B0604020202020204" pitchFamily="34" charset="0"/>
                <a:cs typeface="Arial" panose="020B0604020202020204" pitchFamily="34" charset="0"/>
              </a:rPr>
              <a:t>mat</a:t>
            </a:r>
            <a:endParaRPr lang="en-US" sz="1600" b="1" dirty="0">
              <a:solidFill>
                <a:srgbClr val="002060"/>
              </a:solidFill>
              <a:latin typeface="Arial" panose="020B0604020202020204" pitchFamily="34" charset="0"/>
              <a:cs typeface="Arial" panose="020B0604020202020204" pitchFamily="34" charset="0"/>
            </a:endParaRPr>
          </a:p>
        </p:txBody>
      </p:sp>
      <p:sp>
        <p:nvSpPr>
          <p:cNvPr id="30" name="Rectángulo 29">
            <a:extLst>
              <a:ext uri="{FF2B5EF4-FFF2-40B4-BE49-F238E27FC236}">
                <a16:creationId xmlns:a16="http://schemas.microsoft.com/office/drawing/2014/main" xmlns="" id="{C519CF2B-1BC6-4B5E-AFE9-9EBF91F662E7}"/>
              </a:ext>
            </a:extLst>
          </p:cNvPr>
          <p:cNvSpPr/>
          <p:nvPr/>
        </p:nvSpPr>
        <p:spPr>
          <a:xfrm>
            <a:off x="6705489" y="3530989"/>
            <a:ext cx="2156460" cy="523220"/>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Numero max. di zone (4 in questo caso)</a:t>
            </a:r>
            <a:endParaRPr lang="en-US" sz="1600" b="1" dirty="0">
              <a:solidFill>
                <a:srgbClr val="002060"/>
              </a:solidFill>
              <a:latin typeface="Arial" panose="020B0604020202020204" pitchFamily="34" charset="0"/>
              <a:cs typeface="Arial" panose="020B0604020202020204" pitchFamily="34" charset="0"/>
            </a:endParaRPr>
          </a:p>
        </p:txBody>
      </p:sp>
      <p:sp>
        <p:nvSpPr>
          <p:cNvPr id="31" name="Rectángulo 30">
            <a:extLst>
              <a:ext uri="{FF2B5EF4-FFF2-40B4-BE49-F238E27FC236}">
                <a16:creationId xmlns:a16="http://schemas.microsoft.com/office/drawing/2014/main" xmlns="" id="{AEA0354A-6BBA-48E4-B964-796EBEFD5DD2}"/>
              </a:ext>
            </a:extLst>
          </p:cNvPr>
          <p:cNvSpPr/>
          <p:nvPr/>
        </p:nvSpPr>
        <p:spPr>
          <a:xfrm>
            <a:off x="4567666" y="4027729"/>
            <a:ext cx="4171440" cy="461665"/>
          </a:xfrm>
          <a:prstGeom prst="rect">
            <a:avLst/>
          </a:prstGeom>
          <a:noFill/>
        </p:spPr>
        <p:txBody>
          <a:bodyPr wrap="square" rtlCol="0">
            <a:spAutoFit/>
          </a:bodyPr>
          <a:lstStyle/>
          <a:p>
            <a:pPr marL="342900" indent="-342900" algn="just">
              <a:buFont typeface="+mj-lt"/>
              <a:buAutoNum type="arabicPeriod" startAt="5"/>
            </a:pPr>
            <a:r>
              <a:rPr lang="it-IT" sz="1200" b="1" dirty="0">
                <a:latin typeface="Arial" panose="020B0604020202020204" pitchFamily="34" charset="0"/>
                <a:cs typeface="Arial" panose="020B0604020202020204" pitchFamily="34" charset="0"/>
              </a:rPr>
              <a:t>Si fa correre il programma ed otteniamo la matrice in formato .</a:t>
            </a:r>
            <a:r>
              <a:rPr lang="it-IT" sz="1200" b="1" dirty="0" err="1">
                <a:latin typeface="Arial" panose="020B0604020202020204" pitchFamily="34" charset="0"/>
                <a:cs typeface="Arial" panose="020B0604020202020204" pitchFamily="34" charset="0"/>
              </a:rPr>
              <a:t>mat</a:t>
            </a:r>
            <a:endParaRPr lang="en-US" sz="1200" b="1" dirty="0">
              <a:latin typeface="Arial" panose="020B0604020202020204" pitchFamily="34" charset="0"/>
              <a:cs typeface="Arial" panose="020B0604020202020204" pitchFamily="34" charset="0"/>
            </a:endParaRPr>
          </a:p>
        </p:txBody>
      </p:sp>
      <p:pic>
        <p:nvPicPr>
          <p:cNvPr id="28" name="Imagen 27">
            <a:extLst>
              <a:ext uri="{FF2B5EF4-FFF2-40B4-BE49-F238E27FC236}">
                <a16:creationId xmlns:a16="http://schemas.microsoft.com/office/drawing/2014/main" xmlns="" id="{FE0E61E9-2D08-41F3-8921-B32AB6084E51}"/>
              </a:ext>
            </a:extLst>
          </p:cNvPr>
          <p:cNvPicPr>
            <a:picLocks noChangeAspect="1"/>
          </p:cNvPicPr>
          <p:nvPr/>
        </p:nvPicPr>
        <p:blipFill rotWithShape="1">
          <a:blip r:embed="rId7"/>
          <a:srcRect l="39184" t="36222" r="40095" b="53970"/>
          <a:stretch/>
        </p:blipFill>
        <p:spPr>
          <a:xfrm>
            <a:off x="4723092" y="4777914"/>
            <a:ext cx="1894694" cy="504486"/>
          </a:xfrm>
          <a:prstGeom prst="rect">
            <a:avLst/>
          </a:prstGeom>
        </p:spPr>
      </p:pic>
      <p:pic>
        <p:nvPicPr>
          <p:cNvPr id="33" name="Imagen 32">
            <a:extLst>
              <a:ext uri="{FF2B5EF4-FFF2-40B4-BE49-F238E27FC236}">
                <a16:creationId xmlns:a16="http://schemas.microsoft.com/office/drawing/2014/main" xmlns="" id="{133701E2-CF6C-4D99-A392-05A84CAE3126}"/>
              </a:ext>
            </a:extLst>
          </p:cNvPr>
          <p:cNvPicPr>
            <a:picLocks noChangeAspect="1"/>
          </p:cNvPicPr>
          <p:nvPr/>
        </p:nvPicPr>
        <p:blipFill rotWithShape="1">
          <a:blip r:embed="rId7"/>
          <a:srcRect l="39273" t="51812" r="40095" b="14859"/>
          <a:stretch/>
        </p:blipFill>
        <p:spPr>
          <a:xfrm>
            <a:off x="7005209" y="4550948"/>
            <a:ext cx="1589391" cy="1444248"/>
          </a:xfrm>
          <a:prstGeom prst="rect">
            <a:avLst/>
          </a:prstGeom>
        </p:spPr>
      </p:pic>
      <p:sp>
        <p:nvSpPr>
          <p:cNvPr id="32" name="Flecha: a la derecha 31">
            <a:extLst>
              <a:ext uri="{FF2B5EF4-FFF2-40B4-BE49-F238E27FC236}">
                <a16:creationId xmlns:a16="http://schemas.microsoft.com/office/drawing/2014/main" xmlns="" id="{D4790E67-B3C7-413C-B753-ABACD3BA2189}"/>
              </a:ext>
            </a:extLst>
          </p:cNvPr>
          <p:cNvSpPr/>
          <p:nvPr/>
        </p:nvSpPr>
        <p:spPr>
          <a:xfrm>
            <a:off x="6592468" y="4952443"/>
            <a:ext cx="591801" cy="19594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5" name="Conector recto de flecha 34">
            <a:extLst>
              <a:ext uri="{FF2B5EF4-FFF2-40B4-BE49-F238E27FC236}">
                <a16:creationId xmlns:a16="http://schemas.microsoft.com/office/drawing/2014/main" xmlns="" id="{BB35AF31-C429-4300-87C2-AEF1FD08A968}"/>
              </a:ext>
            </a:extLst>
          </p:cNvPr>
          <p:cNvCxnSpPr>
            <a:cxnSpLocks/>
          </p:cNvCxnSpPr>
          <p:nvPr/>
        </p:nvCxnSpPr>
        <p:spPr>
          <a:xfrm flipV="1">
            <a:off x="5080930" y="5155885"/>
            <a:ext cx="260386" cy="41503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 name="Rectángulo 35">
            <a:extLst>
              <a:ext uri="{FF2B5EF4-FFF2-40B4-BE49-F238E27FC236}">
                <a16:creationId xmlns:a16="http://schemas.microsoft.com/office/drawing/2014/main" xmlns="" id="{2EFA47FC-629F-43F8-A835-70F660AE68F5}"/>
              </a:ext>
            </a:extLst>
          </p:cNvPr>
          <p:cNvSpPr/>
          <p:nvPr/>
        </p:nvSpPr>
        <p:spPr>
          <a:xfrm>
            <a:off x="4382898" y="5431016"/>
            <a:ext cx="777340"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INPUT</a:t>
            </a:r>
            <a:endParaRPr lang="en-US" sz="1600" b="1" dirty="0">
              <a:solidFill>
                <a:srgbClr val="002060"/>
              </a:solidFill>
              <a:latin typeface="Arial" panose="020B0604020202020204" pitchFamily="34" charset="0"/>
              <a:cs typeface="Arial" panose="020B0604020202020204" pitchFamily="34" charset="0"/>
            </a:endParaRPr>
          </a:p>
        </p:txBody>
      </p:sp>
      <p:sp>
        <p:nvSpPr>
          <p:cNvPr id="37" name="Rectángulo 36">
            <a:extLst>
              <a:ext uri="{FF2B5EF4-FFF2-40B4-BE49-F238E27FC236}">
                <a16:creationId xmlns:a16="http://schemas.microsoft.com/office/drawing/2014/main" xmlns="" id="{D198285E-1970-4FC7-865A-F3624D3DB0B0}"/>
              </a:ext>
            </a:extLst>
          </p:cNvPr>
          <p:cNvSpPr/>
          <p:nvPr/>
        </p:nvSpPr>
        <p:spPr>
          <a:xfrm>
            <a:off x="5517143" y="5457545"/>
            <a:ext cx="1038611"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OUTPUT</a:t>
            </a:r>
            <a:endParaRPr lang="en-US" sz="1400" b="1" dirty="0">
              <a:solidFill>
                <a:srgbClr val="002060"/>
              </a:solidFill>
              <a:latin typeface="Arial" panose="020B0604020202020204" pitchFamily="34" charset="0"/>
              <a:cs typeface="Arial" panose="020B0604020202020204" pitchFamily="34" charset="0"/>
            </a:endParaRPr>
          </a:p>
        </p:txBody>
      </p:sp>
      <p:cxnSp>
        <p:nvCxnSpPr>
          <p:cNvPr id="39" name="Conector recto de flecha 38">
            <a:extLst>
              <a:ext uri="{FF2B5EF4-FFF2-40B4-BE49-F238E27FC236}">
                <a16:creationId xmlns:a16="http://schemas.microsoft.com/office/drawing/2014/main" xmlns="" id="{1E6DF50D-B025-4224-AB48-4458DE344E9B}"/>
              </a:ext>
            </a:extLst>
          </p:cNvPr>
          <p:cNvCxnSpPr>
            <a:cxnSpLocks/>
          </p:cNvCxnSpPr>
          <p:nvPr/>
        </p:nvCxnSpPr>
        <p:spPr>
          <a:xfrm flipV="1">
            <a:off x="6307608" y="5071013"/>
            <a:ext cx="52441" cy="44153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137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14</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2548586" y="1287405"/>
            <a:ext cx="403815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ASSEGNAZIONE AL MODELLO </a:t>
            </a:r>
            <a:endParaRPr lang="en-US" sz="2000" b="1" dirty="0">
              <a:solidFill>
                <a:srgbClr val="FF0000"/>
              </a:solidFill>
              <a:latin typeface="Arial" panose="020B0604020202020204" pitchFamily="34" charset="0"/>
              <a:cs typeface="Arial" panose="020B0604020202020204" pitchFamily="34" charset="0"/>
            </a:endParaRPr>
          </a:p>
        </p:txBody>
      </p:sp>
      <p:sp>
        <p:nvSpPr>
          <p:cNvPr id="27" name="Rectángulo 26">
            <a:extLst>
              <a:ext uri="{FF2B5EF4-FFF2-40B4-BE49-F238E27FC236}">
                <a16:creationId xmlns:a16="http://schemas.microsoft.com/office/drawing/2014/main" xmlns="" id="{0D937B86-ADDD-4AA1-89AB-41B62FCC6E73}"/>
              </a:ext>
            </a:extLst>
          </p:cNvPr>
          <p:cNvSpPr/>
          <p:nvPr/>
        </p:nvSpPr>
        <p:spPr>
          <a:xfrm>
            <a:off x="213519" y="1727391"/>
            <a:ext cx="8519934" cy="1077218"/>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La assegnazione del modello si fa attraverso il programma </a:t>
            </a:r>
            <a:r>
              <a:rPr lang="it-IT" sz="1600" b="1" i="1" dirty="0">
                <a:solidFill>
                  <a:srgbClr val="FF0000"/>
                </a:solidFill>
                <a:latin typeface="Arial" panose="020B0604020202020204" pitchFamily="34" charset="0"/>
                <a:cs typeface="Arial" panose="020B0604020202020204" pitchFamily="34" charset="0"/>
              </a:rPr>
              <a:t>HIGHWAY. </a:t>
            </a:r>
            <a:r>
              <a:rPr lang="it-IT" sz="1600" b="1" dirty="0">
                <a:latin typeface="Arial" panose="020B0604020202020204" pitchFamily="34" charset="0"/>
                <a:cs typeface="Arial" panose="020B0604020202020204" pitchFamily="34" charset="0"/>
              </a:rPr>
              <a:t>Ultimo passo dove si fa la scelta del percorso in base alla generazione, distribuzione, scelta modale (tanti matrice quanto sono i modi di trasporto), scelta percorso uno per ogni trasporto.</a:t>
            </a:r>
            <a:endParaRPr lang="en-US" sz="1600" b="1" dirty="0">
              <a:latin typeface="Arial" panose="020B0604020202020204" pitchFamily="34" charset="0"/>
              <a:cs typeface="Arial" panose="020B0604020202020204" pitchFamily="34" charset="0"/>
            </a:endParaRPr>
          </a:p>
        </p:txBody>
      </p:sp>
      <p:sp>
        <p:nvSpPr>
          <p:cNvPr id="34" name="Rectángulo: esquinas redondeadas 33">
            <a:extLst>
              <a:ext uri="{FF2B5EF4-FFF2-40B4-BE49-F238E27FC236}">
                <a16:creationId xmlns:a16="http://schemas.microsoft.com/office/drawing/2014/main" xmlns="" id="{ECD05BBE-B159-41C8-AF43-DE03C3D1A7FF}"/>
              </a:ext>
            </a:extLst>
          </p:cNvPr>
          <p:cNvSpPr/>
          <p:nvPr/>
        </p:nvSpPr>
        <p:spPr>
          <a:xfrm>
            <a:off x="213519" y="2945636"/>
            <a:ext cx="8650563" cy="2587418"/>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400" b="1" dirty="0">
                <a:latin typeface="Arial" panose="020B0604020202020204" pitchFamily="34" charset="0"/>
                <a:cs typeface="Arial" panose="020B0604020202020204" pitchFamily="34" charset="0"/>
              </a:rPr>
              <a:t>FASI PRINCIPALI PER REALIZZARE LA ASSEGNAZIONE</a:t>
            </a:r>
          </a:p>
          <a:p>
            <a:pPr algn="just"/>
            <a:endParaRPr lang="it-IT" sz="1400" b="1" dirty="0">
              <a:latin typeface="Arial" panose="020B0604020202020204" pitchFamily="34" charset="0"/>
              <a:cs typeface="Arial" panose="020B0604020202020204" pitchFamily="34" charset="0"/>
            </a:endParaRPr>
          </a:p>
          <a:p>
            <a:pPr algn="just"/>
            <a:r>
              <a:rPr lang="it-IT" sz="1400" b="1" dirty="0">
                <a:latin typeface="Arial" panose="020B0604020202020204" pitchFamily="34" charset="0"/>
                <a:cs typeface="Arial" panose="020B0604020202020204" pitchFamily="34" charset="0"/>
              </a:rPr>
              <a:t>LINKREAD: dice a CUBE dove trovare l'informazione, informazione della distanza, del tempo di percorrenza. </a:t>
            </a:r>
          </a:p>
          <a:p>
            <a:pPr algn="just"/>
            <a:endParaRPr lang="it-IT" sz="1400" b="1" dirty="0">
              <a:latin typeface="Arial" panose="020B0604020202020204" pitchFamily="34" charset="0"/>
              <a:cs typeface="Arial" panose="020B0604020202020204" pitchFamily="34" charset="0"/>
            </a:endParaRPr>
          </a:p>
          <a:p>
            <a:pPr algn="just"/>
            <a:r>
              <a:rPr lang="it-IT" sz="1400" b="1" dirty="0">
                <a:latin typeface="Arial" panose="020B0604020202020204" pitchFamily="34" charset="0"/>
                <a:cs typeface="Arial" panose="020B0604020202020204" pitchFamily="34" charset="0"/>
              </a:rPr>
              <a:t>ILOOP: scelta del percorso vera e propria (iterazione). Processo di assegnazione su tutte le coppie OD con il comando PATHLOAD, in base al tempo, al costo. Ecc.</a:t>
            </a:r>
          </a:p>
          <a:p>
            <a:pPr algn="just"/>
            <a:endParaRPr lang="it-IT" sz="1400" b="1" dirty="0">
              <a:latin typeface="Arial" panose="020B0604020202020204" pitchFamily="34" charset="0"/>
              <a:cs typeface="Arial" panose="020B0604020202020204" pitchFamily="34" charset="0"/>
            </a:endParaRPr>
          </a:p>
          <a:p>
            <a:pPr algn="just"/>
            <a:r>
              <a:rPr lang="it-IT" sz="1400" b="1" dirty="0">
                <a:latin typeface="Arial" panose="020B0604020202020204" pitchFamily="34" charset="0"/>
                <a:cs typeface="Arial" panose="020B0604020202020204" pitchFamily="34" charset="0"/>
              </a:rPr>
              <a:t>ADJUST: definire il numero de iterazioni, testare la convergenza.</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094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15</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2763190" y="1267199"/>
            <a:ext cx="403815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TIPOLOGIE DI ASSEGNAZIONI</a:t>
            </a:r>
            <a:endParaRPr lang="en-US" sz="2000" b="1" dirty="0">
              <a:solidFill>
                <a:srgbClr val="FF0000"/>
              </a:solidFill>
              <a:latin typeface="Arial" panose="020B0604020202020204" pitchFamily="34" charset="0"/>
              <a:cs typeface="Arial" panose="020B0604020202020204" pitchFamily="34" charset="0"/>
            </a:endParaRPr>
          </a:p>
        </p:txBody>
      </p:sp>
      <p:sp>
        <p:nvSpPr>
          <p:cNvPr id="27" name="Rectángulo 26">
            <a:extLst>
              <a:ext uri="{FF2B5EF4-FFF2-40B4-BE49-F238E27FC236}">
                <a16:creationId xmlns:a16="http://schemas.microsoft.com/office/drawing/2014/main" xmlns="" id="{0D937B86-ADDD-4AA1-89AB-41B62FCC6E73}"/>
              </a:ext>
            </a:extLst>
          </p:cNvPr>
          <p:cNvSpPr/>
          <p:nvPr/>
        </p:nvSpPr>
        <p:spPr>
          <a:xfrm>
            <a:off x="213519" y="1583552"/>
            <a:ext cx="8519934" cy="830997"/>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Teoricamente ci sono diversi tipologie di assegnazioni, in questo studio tratteremo: </a:t>
            </a:r>
          </a:p>
          <a:p>
            <a:pPr marL="742950" lvl="1" indent="-285750" algn="just">
              <a:buFont typeface="Wingdings" panose="05000000000000000000" pitchFamily="2" charset="2"/>
              <a:buChar char="ü"/>
            </a:pPr>
            <a:r>
              <a:rPr lang="it-IT" sz="1600" b="1" i="1" dirty="0">
                <a:solidFill>
                  <a:srgbClr val="FF0000"/>
                </a:solidFill>
                <a:latin typeface="Arial" panose="020B0604020202020204" pitchFamily="34" charset="0"/>
                <a:cs typeface="Arial" panose="020B0604020202020204" pitchFamily="34" charset="0"/>
              </a:rPr>
              <a:t>Deterministico senza considerare la congestione (</a:t>
            </a:r>
            <a:r>
              <a:rPr lang="it-IT" sz="1600" b="1" i="1" dirty="0" err="1">
                <a:solidFill>
                  <a:srgbClr val="FF0000"/>
                </a:solidFill>
                <a:latin typeface="Arial" panose="020B0604020202020204" pitchFamily="34" charset="0"/>
                <a:cs typeface="Arial" panose="020B0604020202020204" pitchFamily="34" charset="0"/>
              </a:rPr>
              <a:t>All</a:t>
            </a:r>
            <a:r>
              <a:rPr lang="it-IT" sz="1600" b="1" i="1" dirty="0">
                <a:solidFill>
                  <a:srgbClr val="FF0000"/>
                </a:solidFill>
                <a:latin typeface="Arial" panose="020B0604020202020204" pitchFamily="34" charset="0"/>
                <a:cs typeface="Arial" panose="020B0604020202020204" pitchFamily="34" charset="0"/>
              </a:rPr>
              <a:t> o </a:t>
            </a:r>
            <a:r>
              <a:rPr lang="it-IT" sz="1600" b="1" i="1" dirty="0" err="1">
                <a:solidFill>
                  <a:srgbClr val="FF0000"/>
                </a:solidFill>
                <a:latin typeface="Arial" panose="020B0604020202020204" pitchFamily="34" charset="0"/>
                <a:cs typeface="Arial" panose="020B0604020202020204" pitchFamily="34" charset="0"/>
              </a:rPr>
              <a:t>Nothing</a:t>
            </a:r>
            <a:r>
              <a:rPr lang="it-IT" sz="1600" b="1" i="1" dirty="0">
                <a:solidFill>
                  <a:srgbClr val="FF0000"/>
                </a:solidFill>
                <a:latin typeface="Arial" panose="020B0604020202020204" pitchFamily="34" charset="0"/>
                <a:cs typeface="Arial" panose="020B0604020202020204" pitchFamily="34" charset="0"/>
              </a:rPr>
              <a:t> </a:t>
            </a:r>
            <a:r>
              <a:rPr lang="it-IT" sz="1600" b="1" i="1" dirty="0" err="1">
                <a:solidFill>
                  <a:srgbClr val="FF0000"/>
                </a:solidFill>
                <a:latin typeface="Arial" panose="020B0604020202020204" pitchFamily="34" charset="0"/>
                <a:cs typeface="Arial" panose="020B0604020202020204" pitchFamily="34" charset="0"/>
              </a:rPr>
              <a:t>Approach</a:t>
            </a:r>
            <a:r>
              <a:rPr lang="it-IT" sz="1600" b="1" i="1" dirty="0">
                <a:solidFill>
                  <a:srgbClr val="FF0000"/>
                </a:solidFill>
                <a:latin typeface="Arial" panose="020B0604020202020204" pitchFamily="34" charset="0"/>
                <a:cs typeface="Arial" panose="020B0604020202020204" pitchFamily="34" charset="0"/>
              </a:rPr>
              <a:t>)</a:t>
            </a:r>
          </a:p>
          <a:p>
            <a:pPr marL="742950" lvl="1" indent="-285750" algn="just">
              <a:buFont typeface="Wingdings" panose="05000000000000000000" pitchFamily="2" charset="2"/>
              <a:buChar char="ü"/>
            </a:pPr>
            <a:r>
              <a:rPr lang="it-IT" sz="1600" b="1" i="1" dirty="0">
                <a:solidFill>
                  <a:srgbClr val="FF0000"/>
                </a:solidFill>
                <a:latin typeface="Arial" panose="020B0604020202020204" pitchFamily="34" charset="0"/>
                <a:cs typeface="Arial" panose="020B0604020202020204" pitchFamily="34" charset="0"/>
              </a:rPr>
              <a:t>Deterministico considerando la congestione</a:t>
            </a:r>
            <a:endParaRPr lang="en-US" sz="1600" b="1" i="1" dirty="0">
              <a:solidFill>
                <a:srgbClr val="FF0000"/>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F5D643BF-F114-4593-BC77-E1BDD5F3AB18}"/>
              </a:ext>
            </a:extLst>
          </p:cNvPr>
          <p:cNvSpPr/>
          <p:nvPr/>
        </p:nvSpPr>
        <p:spPr>
          <a:xfrm>
            <a:off x="2422394" y="2651667"/>
            <a:ext cx="471974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ASSEGNAZIONE ALL OR NOTHING</a:t>
            </a:r>
            <a:endParaRPr lang="en-US" sz="2000" b="1" dirty="0">
              <a:solidFill>
                <a:srgbClr val="FF0000"/>
              </a:solidFill>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ADA7A344-B5A2-4BAC-9E89-E779FD0F1923}"/>
              </a:ext>
            </a:extLst>
          </p:cNvPr>
          <p:cNvPicPr>
            <a:picLocks noChangeAspect="1"/>
          </p:cNvPicPr>
          <p:nvPr/>
        </p:nvPicPr>
        <p:blipFill rotWithShape="1">
          <a:blip r:embed="rId4"/>
          <a:srcRect l="23164" t="45407" r="23367" b="23969"/>
          <a:stretch/>
        </p:blipFill>
        <p:spPr>
          <a:xfrm>
            <a:off x="608809" y="3608062"/>
            <a:ext cx="6192540" cy="1995018"/>
          </a:xfrm>
          <a:prstGeom prst="rect">
            <a:avLst/>
          </a:prstGeom>
        </p:spPr>
      </p:pic>
      <p:sp>
        <p:nvSpPr>
          <p:cNvPr id="10" name="Rectángulo 9">
            <a:extLst>
              <a:ext uri="{FF2B5EF4-FFF2-40B4-BE49-F238E27FC236}">
                <a16:creationId xmlns:a16="http://schemas.microsoft.com/office/drawing/2014/main" xmlns="" id="{365A7CF6-FBFE-4396-B4C7-7088E5E37D22}"/>
              </a:ext>
            </a:extLst>
          </p:cNvPr>
          <p:cNvSpPr/>
          <p:nvPr/>
        </p:nvSpPr>
        <p:spPr>
          <a:xfrm>
            <a:off x="610828" y="3005371"/>
            <a:ext cx="4171440" cy="461665"/>
          </a:xfrm>
          <a:prstGeom prst="rect">
            <a:avLst/>
          </a:prstGeom>
          <a:noFill/>
        </p:spPr>
        <p:txBody>
          <a:bodyPr wrap="square" rtlCol="0">
            <a:spAutoFit/>
          </a:bodyPr>
          <a:lstStyle/>
          <a:p>
            <a:pPr marL="342900" indent="-342900" algn="just">
              <a:buFont typeface="+mj-lt"/>
              <a:buAutoNum type="arabicPeriod"/>
            </a:pPr>
            <a:r>
              <a:rPr lang="it-IT" sz="1200" b="1" dirty="0">
                <a:latin typeface="Arial" panose="020B0604020202020204" pitchFamily="34" charset="0"/>
                <a:cs typeface="Arial" panose="020B0604020202020204" pitchFamily="34" charset="0"/>
              </a:rPr>
              <a:t>Si fa la assegnazione </a:t>
            </a:r>
            <a:r>
              <a:rPr lang="it-IT" sz="1200" b="1" dirty="0" err="1">
                <a:latin typeface="Arial" panose="020B0604020202020204" pitchFamily="34" charset="0"/>
                <a:cs typeface="Arial" panose="020B0604020202020204" pitchFamily="34" charset="0"/>
              </a:rPr>
              <a:t>all</a:t>
            </a:r>
            <a:r>
              <a:rPr lang="it-IT" sz="1200" b="1" dirty="0">
                <a:latin typeface="Arial" panose="020B0604020202020204" pitchFamily="34" charset="0"/>
                <a:cs typeface="Arial" panose="020B0604020202020204" pitchFamily="34" charset="0"/>
              </a:rPr>
              <a:t> or </a:t>
            </a:r>
            <a:r>
              <a:rPr lang="it-IT" sz="1200" b="1" dirty="0" err="1">
                <a:latin typeface="Arial" panose="020B0604020202020204" pitchFamily="34" charset="0"/>
                <a:cs typeface="Arial" panose="020B0604020202020204" pitchFamily="34" charset="0"/>
              </a:rPr>
              <a:t>nothing</a:t>
            </a:r>
            <a:r>
              <a:rPr lang="it-IT" sz="1200" b="1" dirty="0">
                <a:latin typeface="Arial" panose="020B0604020202020204" pitchFamily="34" charset="0"/>
                <a:cs typeface="Arial" panose="020B0604020202020204" pitchFamily="34" charset="0"/>
              </a:rPr>
              <a:t> con il programma HIGHWAY</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905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16</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8" name="Rectángulo 7">
            <a:extLst>
              <a:ext uri="{FF2B5EF4-FFF2-40B4-BE49-F238E27FC236}">
                <a16:creationId xmlns:a16="http://schemas.microsoft.com/office/drawing/2014/main" xmlns="" id="{F5D643BF-F114-4593-BC77-E1BDD5F3AB18}"/>
              </a:ext>
            </a:extLst>
          </p:cNvPr>
          <p:cNvSpPr/>
          <p:nvPr/>
        </p:nvSpPr>
        <p:spPr>
          <a:xfrm>
            <a:off x="2422393" y="1287405"/>
            <a:ext cx="471974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ASSEGNAZIONE ALL OR NOTHING</a:t>
            </a:r>
            <a:endParaRPr lang="en-US" sz="2000" b="1" dirty="0">
              <a:solidFill>
                <a:srgbClr val="FF0000"/>
              </a:solidFill>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xmlns="" id="{365A7CF6-FBFE-4396-B4C7-7088E5E37D22}"/>
              </a:ext>
            </a:extLst>
          </p:cNvPr>
          <p:cNvSpPr/>
          <p:nvPr/>
        </p:nvSpPr>
        <p:spPr>
          <a:xfrm>
            <a:off x="107978" y="1814803"/>
            <a:ext cx="4092731" cy="646331"/>
          </a:xfrm>
          <a:prstGeom prst="rect">
            <a:avLst/>
          </a:prstGeom>
          <a:noFill/>
        </p:spPr>
        <p:txBody>
          <a:bodyPr wrap="square" rtlCol="0">
            <a:spAutoFit/>
          </a:bodyPr>
          <a:lstStyle/>
          <a:p>
            <a:pPr marL="342900" indent="-342900" algn="just">
              <a:buFont typeface="+mj-lt"/>
              <a:buAutoNum type="arabicPeriod" startAt="2"/>
            </a:pPr>
            <a:r>
              <a:rPr lang="it-IT" sz="1200" b="1" dirty="0">
                <a:latin typeface="Arial" panose="020B0604020202020204" pitchFamily="34" charset="0"/>
                <a:cs typeface="Arial" panose="020B0604020202020204" pitchFamily="34" charset="0"/>
              </a:rPr>
              <a:t>Si utilizzano come dati input la matrice e la rete realizzate previamente, e se assegna la funzione per dare peso ai parametri.  </a:t>
            </a:r>
            <a:endParaRPr lang="en-US" sz="12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A3937013-1E82-4B15-9839-925BD7BFBE2E}"/>
              </a:ext>
            </a:extLst>
          </p:cNvPr>
          <p:cNvPicPr>
            <a:picLocks noChangeAspect="1"/>
          </p:cNvPicPr>
          <p:nvPr/>
        </p:nvPicPr>
        <p:blipFill rotWithShape="1">
          <a:blip r:embed="rId4"/>
          <a:srcRect l="22346" t="43923" r="23572" b="23061"/>
          <a:stretch/>
        </p:blipFill>
        <p:spPr>
          <a:xfrm>
            <a:off x="219614" y="2833627"/>
            <a:ext cx="4945225" cy="1698172"/>
          </a:xfrm>
          <a:prstGeom prst="rect">
            <a:avLst/>
          </a:prstGeom>
        </p:spPr>
      </p:pic>
      <p:cxnSp>
        <p:nvCxnSpPr>
          <p:cNvPr id="11" name="Conector recto de flecha 10">
            <a:extLst>
              <a:ext uri="{FF2B5EF4-FFF2-40B4-BE49-F238E27FC236}">
                <a16:creationId xmlns:a16="http://schemas.microsoft.com/office/drawing/2014/main" xmlns="" id="{FF1E57D9-501B-42CB-AC59-ED80BBE611D9}"/>
              </a:ext>
            </a:extLst>
          </p:cNvPr>
          <p:cNvCxnSpPr>
            <a:cxnSpLocks/>
          </p:cNvCxnSpPr>
          <p:nvPr/>
        </p:nvCxnSpPr>
        <p:spPr>
          <a:xfrm>
            <a:off x="1183599" y="2833627"/>
            <a:ext cx="368404" cy="89824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xmlns="" id="{6612791F-CE19-4AA9-93D0-3D2BA4A3DC6B}"/>
              </a:ext>
            </a:extLst>
          </p:cNvPr>
          <p:cNvSpPr/>
          <p:nvPr/>
        </p:nvSpPr>
        <p:spPr>
          <a:xfrm>
            <a:off x="213519" y="2571061"/>
            <a:ext cx="1448711" cy="276999"/>
          </a:xfrm>
          <a:prstGeom prst="rect">
            <a:avLst/>
          </a:prstGeom>
          <a:noFill/>
        </p:spPr>
        <p:txBody>
          <a:bodyPr wrap="square" rtlCol="0">
            <a:spAutoFit/>
          </a:bodyPr>
          <a:lstStyle/>
          <a:p>
            <a:pPr algn="just"/>
            <a:r>
              <a:rPr lang="it-IT" sz="1200" b="1" dirty="0">
                <a:solidFill>
                  <a:srgbClr val="002060"/>
                </a:solidFill>
                <a:latin typeface="Arial" panose="020B0604020202020204" pitchFamily="34" charset="0"/>
                <a:cs typeface="Arial" panose="020B0604020202020204" pitchFamily="34" charset="0"/>
              </a:rPr>
              <a:t>INPUT RETE</a:t>
            </a:r>
            <a:endParaRPr lang="en-US" sz="1200" b="1" dirty="0">
              <a:solidFill>
                <a:srgbClr val="002060"/>
              </a:solidFill>
              <a:latin typeface="Arial" panose="020B0604020202020204" pitchFamily="34" charset="0"/>
              <a:cs typeface="Arial" panose="020B0604020202020204" pitchFamily="34" charset="0"/>
            </a:endParaRPr>
          </a:p>
        </p:txBody>
      </p:sp>
      <p:cxnSp>
        <p:nvCxnSpPr>
          <p:cNvPr id="16" name="Conector recto de flecha 15">
            <a:extLst>
              <a:ext uri="{FF2B5EF4-FFF2-40B4-BE49-F238E27FC236}">
                <a16:creationId xmlns:a16="http://schemas.microsoft.com/office/drawing/2014/main" xmlns="" id="{49F1B02A-995F-4497-8054-D6EE92B96D95}"/>
              </a:ext>
            </a:extLst>
          </p:cNvPr>
          <p:cNvCxnSpPr>
            <a:cxnSpLocks/>
          </p:cNvCxnSpPr>
          <p:nvPr/>
        </p:nvCxnSpPr>
        <p:spPr>
          <a:xfrm flipH="1">
            <a:off x="1605344" y="2751431"/>
            <a:ext cx="1209635" cy="108712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xmlns="" id="{712D21BE-E8D8-4834-8A74-AD21956CA70C}"/>
              </a:ext>
            </a:extLst>
          </p:cNvPr>
          <p:cNvCxnSpPr>
            <a:cxnSpLocks/>
          </p:cNvCxnSpPr>
          <p:nvPr/>
        </p:nvCxnSpPr>
        <p:spPr>
          <a:xfrm flipV="1">
            <a:off x="1404683" y="4201771"/>
            <a:ext cx="220980" cy="37338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ángulo 25">
            <a:extLst>
              <a:ext uri="{FF2B5EF4-FFF2-40B4-BE49-F238E27FC236}">
                <a16:creationId xmlns:a16="http://schemas.microsoft.com/office/drawing/2014/main" xmlns="" id="{C915940B-BA4E-4B29-9205-F62206E7B159}"/>
              </a:ext>
            </a:extLst>
          </p:cNvPr>
          <p:cNvSpPr/>
          <p:nvPr/>
        </p:nvSpPr>
        <p:spPr>
          <a:xfrm>
            <a:off x="2242550" y="2482498"/>
            <a:ext cx="1958159" cy="276999"/>
          </a:xfrm>
          <a:prstGeom prst="rect">
            <a:avLst/>
          </a:prstGeom>
          <a:noFill/>
        </p:spPr>
        <p:txBody>
          <a:bodyPr wrap="square" rtlCol="0">
            <a:spAutoFit/>
          </a:bodyPr>
          <a:lstStyle/>
          <a:p>
            <a:pPr algn="just"/>
            <a:r>
              <a:rPr lang="it-IT" sz="1200" b="1" dirty="0">
                <a:solidFill>
                  <a:srgbClr val="002060"/>
                </a:solidFill>
                <a:latin typeface="Arial" panose="020B0604020202020204" pitchFamily="34" charset="0"/>
                <a:cs typeface="Arial" panose="020B0604020202020204" pitchFamily="34" charset="0"/>
              </a:rPr>
              <a:t>INPUT MATRICE OD</a:t>
            </a:r>
            <a:endParaRPr lang="en-US" sz="1200" b="1" dirty="0">
              <a:solidFill>
                <a:srgbClr val="002060"/>
              </a:solidFill>
              <a:latin typeface="Arial" panose="020B0604020202020204" pitchFamily="34" charset="0"/>
              <a:cs typeface="Arial" panose="020B0604020202020204" pitchFamily="34" charset="0"/>
            </a:endParaRPr>
          </a:p>
        </p:txBody>
      </p:sp>
      <p:sp>
        <p:nvSpPr>
          <p:cNvPr id="28" name="Rectángulo 27">
            <a:extLst>
              <a:ext uri="{FF2B5EF4-FFF2-40B4-BE49-F238E27FC236}">
                <a16:creationId xmlns:a16="http://schemas.microsoft.com/office/drawing/2014/main" xmlns="" id="{1BD70A5D-CAB8-4514-A69B-5642D6DB4D83}"/>
              </a:ext>
            </a:extLst>
          </p:cNvPr>
          <p:cNvSpPr/>
          <p:nvPr/>
        </p:nvSpPr>
        <p:spPr>
          <a:xfrm>
            <a:off x="626264" y="4527610"/>
            <a:ext cx="2649383" cy="461665"/>
          </a:xfrm>
          <a:prstGeom prst="rect">
            <a:avLst/>
          </a:prstGeom>
          <a:noFill/>
        </p:spPr>
        <p:txBody>
          <a:bodyPr wrap="square" rtlCol="0">
            <a:spAutoFit/>
          </a:bodyPr>
          <a:lstStyle/>
          <a:p>
            <a:pPr algn="just"/>
            <a:r>
              <a:rPr lang="it-IT" sz="1200" b="1" dirty="0">
                <a:solidFill>
                  <a:srgbClr val="002060"/>
                </a:solidFill>
                <a:latin typeface="Arial" panose="020B0604020202020204" pitchFamily="34" charset="0"/>
                <a:cs typeface="Arial" panose="020B0604020202020204" pitchFamily="34" charset="0"/>
              </a:rPr>
              <a:t>FUNZIONE PESO AI PARAMETRI, USUALMENTE COSTO=TEMPO</a:t>
            </a:r>
            <a:endParaRPr lang="en-US" sz="1200" b="1" dirty="0">
              <a:solidFill>
                <a:srgbClr val="002060"/>
              </a:solidFill>
              <a:latin typeface="Arial" panose="020B0604020202020204" pitchFamily="34" charset="0"/>
              <a:cs typeface="Arial" panose="020B0604020202020204" pitchFamily="34" charset="0"/>
            </a:endParaRPr>
          </a:p>
        </p:txBody>
      </p:sp>
      <p:sp>
        <p:nvSpPr>
          <p:cNvPr id="29" name="Rectángulo 28">
            <a:extLst>
              <a:ext uri="{FF2B5EF4-FFF2-40B4-BE49-F238E27FC236}">
                <a16:creationId xmlns:a16="http://schemas.microsoft.com/office/drawing/2014/main" xmlns="" id="{5C97462F-4742-4CA2-9FBA-9F397D71F5F2}"/>
              </a:ext>
            </a:extLst>
          </p:cNvPr>
          <p:cNvSpPr/>
          <p:nvPr/>
        </p:nvSpPr>
        <p:spPr>
          <a:xfrm>
            <a:off x="5042602" y="2009073"/>
            <a:ext cx="4092731" cy="276999"/>
          </a:xfrm>
          <a:prstGeom prst="rect">
            <a:avLst/>
          </a:prstGeom>
          <a:noFill/>
        </p:spPr>
        <p:txBody>
          <a:bodyPr wrap="square" rtlCol="0">
            <a:spAutoFit/>
          </a:bodyPr>
          <a:lstStyle/>
          <a:p>
            <a:pPr marL="342900" indent="-342900" algn="just">
              <a:buFont typeface="+mj-lt"/>
              <a:buAutoNum type="arabicPeriod" startAt="3"/>
            </a:pPr>
            <a:r>
              <a:rPr lang="it-IT" sz="1200" b="1" dirty="0">
                <a:latin typeface="Arial" panose="020B0604020202020204" pitchFamily="34" charset="0"/>
                <a:cs typeface="Arial" panose="020B0604020202020204" pitchFamily="34" charset="0"/>
              </a:rPr>
              <a:t>Si procede alla assegnazione del modello.  </a:t>
            </a:r>
            <a:endParaRPr lang="en-US" sz="1200" b="1" dirty="0">
              <a:latin typeface="Arial" panose="020B0604020202020204" pitchFamily="34" charset="0"/>
              <a:cs typeface="Arial" panose="020B0604020202020204" pitchFamily="34" charset="0"/>
            </a:endParaRPr>
          </a:p>
        </p:txBody>
      </p:sp>
      <p:pic>
        <p:nvPicPr>
          <p:cNvPr id="25" name="Imagen 24">
            <a:extLst>
              <a:ext uri="{FF2B5EF4-FFF2-40B4-BE49-F238E27FC236}">
                <a16:creationId xmlns:a16="http://schemas.microsoft.com/office/drawing/2014/main" xmlns="" id="{DBF97F9E-752D-4B1C-983D-55BFE1073253}"/>
              </a:ext>
            </a:extLst>
          </p:cNvPr>
          <p:cNvPicPr>
            <a:picLocks noChangeAspect="1"/>
          </p:cNvPicPr>
          <p:nvPr/>
        </p:nvPicPr>
        <p:blipFill rotWithShape="1">
          <a:blip r:embed="rId5"/>
          <a:srcRect l="23259" t="34344" r="25584" b="12383"/>
          <a:stretch/>
        </p:blipFill>
        <p:spPr>
          <a:xfrm>
            <a:off x="5431452" y="2677151"/>
            <a:ext cx="3421380" cy="2740079"/>
          </a:xfrm>
          <a:prstGeom prst="rect">
            <a:avLst/>
          </a:prstGeom>
        </p:spPr>
      </p:pic>
      <p:cxnSp>
        <p:nvCxnSpPr>
          <p:cNvPr id="30" name="Conector recto de flecha 29">
            <a:extLst>
              <a:ext uri="{FF2B5EF4-FFF2-40B4-BE49-F238E27FC236}">
                <a16:creationId xmlns:a16="http://schemas.microsoft.com/office/drawing/2014/main" xmlns="" id="{892255F3-C032-4E1F-9EB0-3635C97606CA}"/>
              </a:ext>
            </a:extLst>
          </p:cNvPr>
          <p:cNvCxnSpPr>
            <a:cxnSpLocks/>
          </p:cNvCxnSpPr>
          <p:nvPr/>
        </p:nvCxnSpPr>
        <p:spPr>
          <a:xfrm flipH="1">
            <a:off x="6324600" y="3234888"/>
            <a:ext cx="1074420" cy="19411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xmlns="" id="{9037264D-D338-4E0D-851F-4746BC62000E}"/>
              </a:ext>
            </a:extLst>
          </p:cNvPr>
          <p:cNvCxnSpPr>
            <a:cxnSpLocks/>
          </p:cNvCxnSpPr>
          <p:nvPr/>
        </p:nvCxnSpPr>
        <p:spPr>
          <a:xfrm flipH="1" flipV="1">
            <a:off x="6042660" y="4047190"/>
            <a:ext cx="1356360" cy="6761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xmlns="" id="{BAAEFF6E-9670-4D0A-9540-11F5611EA08F}"/>
              </a:ext>
            </a:extLst>
          </p:cNvPr>
          <p:cNvCxnSpPr>
            <a:cxnSpLocks/>
          </p:cNvCxnSpPr>
          <p:nvPr/>
        </p:nvCxnSpPr>
        <p:spPr>
          <a:xfrm flipH="1">
            <a:off x="6042660" y="4758442"/>
            <a:ext cx="1356360" cy="13589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a16="http://schemas.microsoft.com/office/drawing/2014/main" xmlns="" id="{FA12FAD0-EE79-4450-A3EF-E8F50A3CCE26}"/>
              </a:ext>
            </a:extLst>
          </p:cNvPr>
          <p:cNvSpPr/>
          <p:nvPr/>
        </p:nvSpPr>
        <p:spPr>
          <a:xfrm>
            <a:off x="7320644" y="2634147"/>
            <a:ext cx="1532188" cy="12044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200" dirty="0"/>
              <a:t>Questo processo è stato aggiunto dopo specificare dove Cube deve trovare la attributo tra i </a:t>
            </a:r>
            <a:r>
              <a:rPr lang="it-IT" sz="1200" dirty="0" err="1"/>
              <a:t>links</a:t>
            </a:r>
            <a:r>
              <a:rPr lang="it-IT" sz="1200" dirty="0"/>
              <a:t> (</a:t>
            </a:r>
            <a:r>
              <a:rPr lang="it-IT" sz="1200" dirty="0" err="1"/>
              <a:t>linkread</a:t>
            </a:r>
            <a:r>
              <a:rPr lang="it-IT" sz="1200" dirty="0"/>
              <a:t>)</a:t>
            </a:r>
            <a:endParaRPr lang="en-US" sz="1200" dirty="0"/>
          </a:p>
        </p:txBody>
      </p:sp>
      <p:sp>
        <p:nvSpPr>
          <p:cNvPr id="41" name="Rectángulo 40">
            <a:extLst>
              <a:ext uri="{FF2B5EF4-FFF2-40B4-BE49-F238E27FC236}">
                <a16:creationId xmlns:a16="http://schemas.microsoft.com/office/drawing/2014/main" xmlns="" id="{0646604A-513E-4ED1-8FD9-666F72E13BB6}"/>
              </a:ext>
            </a:extLst>
          </p:cNvPr>
          <p:cNvSpPr/>
          <p:nvPr/>
        </p:nvSpPr>
        <p:spPr>
          <a:xfrm>
            <a:off x="7320644" y="3872362"/>
            <a:ext cx="1532188" cy="3631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200" dirty="0"/>
              <a:t>Solo una iterazione</a:t>
            </a:r>
            <a:endParaRPr lang="en-US" sz="1200" dirty="0"/>
          </a:p>
        </p:txBody>
      </p:sp>
      <p:sp>
        <p:nvSpPr>
          <p:cNvPr id="42" name="Rectángulo 41">
            <a:extLst>
              <a:ext uri="{FF2B5EF4-FFF2-40B4-BE49-F238E27FC236}">
                <a16:creationId xmlns:a16="http://schemas.microsoft.com/office/drawing/2014/main" xmlns="" id="{ACC6BB51-B7C5-4093-A547-0418123891B6}"/>
              </a:ext>
            </a:extLst>
          </p:cNvPr>
          <p:cNvSpPr/>
          <p:nvPr/>
        </p:nvSpPr>
        <p:spPr>
          <a:xfrm>
            <a:off x="7320644" y="4490732"/>
            <a:ext cx="1532188" cy="53541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200" dirty="0"/>
              <a:t>Assegnare in base al costo definito per la funzione di costo</a:t>
            </a:r>
            <a:endParaRPr lang="en-US" sz="1200" dirty="0"/>
          </a:p>
        </p:txBody>
      </p:sp>
    </p:spTree>
    <p:extLst>
      <p:ext uri="{BB962C8B-B14F-4D97-AF65-F5344CB8AC3E}">
        <p14:creationId xmlns:p14="http://schemas.microsoft.com/office/powerpoint/2010/main" val="3143521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17</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8" name="Rectángulo 7">
            <a:extLst>
              <a:ext uri="{FF2B5EF4-FFF2-40B4-BE49-F238E27FC236}">
                <a16:creationId xmlns:a16="http://schemas.microsoft.com/office/drawing/2014/main" xmlns="" id="{F5D643BF-F114-4593-BC77-E1BDD5F3AB18}"/>
              </a:ext>
            </a:extLst>
          </p:cNvPr>
          <p:cNvSpPr/>
          <p:nvPr/>
        </p:nvSpPr>
        <p:spPr>
          <a:xfrm>
            <a:off x="2422393" y="1287405"/>
            <a:ext cx="4719749" cy="400110"/>
          </a:xfrm>
          <a:prstGeom prst="rect">
            <a:avLst/>
          </a:prstGeom>
          <a:noFill/>
        </p:spPr>
        <p:txBody>
          <a:bodyPr wrap="square" rtlCol="0">
            <a:spAutoFit/>
          </a:bodyPr>
          <a:lstStyle/>
          <a:p>
            <a:pPr algn="just"/>
            <a:r>
              <a:rPr lang="it-IT" sz="2000" b="1" dirty="0">
                <a:solidFill>
                  <a:srgbClr val="FF0000"/>
                </a:solidFill>
                <a:latin typeface="Arial" panose="020B0604020202020204" pitchFamily="34" charset="0"/>
                <a:cs typeface="Arial" panose="020B0604020202020204" pitchFamily="34" charset="0"/>
              </a:rPr>
              <a:t>ASSEGNAZIONE ALL OR NOTHING</a:t>
            </a:r>
            <a:endParaRPr lang="en-US" sz="2000" b="1" dirty="0">
              <a:solidFill>
                <a:srgbClr val="FF0000"/>
              </a:solidFill>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xmlns="" id="{365A7CF6-FBFE-4396-B4C7-7088E5E37D22}"/>
              </a:ext>
            </a:extLst>
          </p:cNvPr>
          <p:cNvSpPr/>
          <p:nvPr/>
        </p:nvSpPr>
        <p:spPr>
          <a:xfrm>
            <a:off x="107978" y="1814803"/>
            <a:ext cx="5088862" cy="276999"/>
          </a:xfrm>
          <a:prstGeom prst="rect">
            <a:avLst/>
          </a:prstGeom>
          <a:noFill/>
        </p:spPr>
        <p:txBody>
          <a:bodyPr wrap="square" rtlCol="0">
            <a:spAutoFit/>
          </a:bodyPr>
          <a:lstStyle/>
          <a:p>
            <a:pPr marL="342900" indent="-342900" algn="just">
              <a:buFont typeface="+mj-lt"/>
              <a:buAutoNum type="arabicPeriod" startAt="4"/>
            </a:pPr>
            <a:r>
              <a:rPr lang="it-IT" sz="1200" b="1" dirty="0">
                <a:latin typeface="Arial" panose="020B0604020202020204" pitchFamily="34" charset="0"/>
                <a:cs typeface="Arial" panose="020B0604020202020204" pitchFamily="34" charset="0"/>
              </a:rPr>
              <a:t>Si ottiene il resultato attraverso un grafo in output</a:t>
            </a:r>
            <a:endParaRPr lang="en-US" sz="12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CB141268-00AA-4BC8-BD27-7790DADA6078}"/>
              </a:ext>
            </a:extLst>
          </p:cNvPr>
          <p:cNvPicPr>
            <a:picLocks noChangeAspect="1"/>
          </p:cNvPicPr>
          <p:nvPr/>
        </p:nvPicPr>
        <p:blipFill rotWithShape="1">
          <a:blip r:embed="rId4"/>
          <a:srcRect l="35356" t="34592" r="35417" b="13408"/>
          <a:stretch/>
        </p:blipFill>
        <p:spPr>
          <a:xfrm>
            <a:off x="832644" y="2423159"/>
            <a:ext cx="2672556" cy="2674621"/>
          </a:xfrm>
          <a:prstGeom prst="rect">
            <a:avLst/>
          </a:prstGeom>
        </p:spPr>
      </p:pic>
      <p:pic>
        <p:nvPicPr>
          <p:cNvPr id="5" name="Imagen 4">
            <a:extLst>
              <a:ext uri="{FF2B5EF4-FFF2-40B4-BE49-F238E27FC236}">
                <a16:creationId xmlns:a16="http://schemas.microsoft.com/office/drawing/2014/main" xmlns="" id="{9DBC4992-2782-4453-985B-3C05B5B45CB3}"/>
              </a:ext>
            </a:extLst>
          </p:cNvPr>
          <p:cNvPicPr>
            <a:picLocks noChangeAspect="1"/>
          </p:cNvPicPr>
          <p:nvPr/>
        </p:nvPicPr>
        <p:blipFill rotWithShape="1">
          <a:blip r:embed="rId5"/>
          <a:srcRect l="23333" t="45259" r="61083" b="13704"/>
          <a:stretch/>
        </p:blipFill>
        <p:spPr>
          <a:xfrm>
            <a:off x="5125167" y="2620075"/>
            <a:ext cx="1885424" cy="2792848"/>
          </a:xfrm>
          <a:prstGeom prst="rect">
            <a:avLst/>
          </a:prstGeom>
        </p:spPr>
      </p:pic>
      <p:sp>
        <p:nvSpPr>
          <p:cNvPr id="27" name="Rectángulo 26">
            <a:extLst>
              <a:ext uri="{FF2B5EF4-FFF2-40B4-BE49-F238E27FC236}">
                <a16:creationId xmlns:a16="http://schemas.microsoft.com/office/drawing/2014/main" xmlns="" id="{16CECBC5-ADC5-43FF-AD51-AA536165B253}"/>
              </a:ext>
            </a:extLst>
          </p:cNvPr>
          <p:cNvSpPr/>
          <p:nvPr/>
        </p:nvSpPr>
        <p:spPr>
          <a:xfrm>
            <a:off x="4688536" y="2125106"/>
            <a:ext cx="3594404" cy="461665"/>
          </a:xfrm>
          <a:prstGeom prst="rect">
            <a:avLst/>
          </a:prstGeom>
          <a:noFill/>
        </p:spPr>
        <p:txBody>
          <a:bodyPr wrap="square" rtlCol="0">
            <a:spAutoFit/>
          </a:bodyPr>
          <a:lstStyle/>
          <a:p>
            <a:pPr marL="342900" indent="-342900" algn="just">
              <a:buFont typeface="+mj-lt"/>
              <a:buAutoNum type="arabicPeriod" startAt="5"/>
            </a:pPr>
            <a:r>
              <a:rPr lang="it-IT" sz="1200" b="1" dirty="0">
                <a:latin typeface="Arial" panose="020B0604020202020204" pitchFamily="34" charset="0"/>
                <a:cs typeface="Arial" panose="020B0604020202020204" pitchFamily="34" charset="0"/>
              </a:rPr>
              <a:t>Si può osservare e verificare il risultato del programma per ogni specifico arco </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3152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18</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8" name="Rectángulo 7">
            <a:extLst>
              <a:ext uri="{FF2B5EF4-FFF2-40B4-BE49-F238E27FC236}">
                <a16:creationId xmlns:a16="http://schemas.microsoft.com/office/drawing/2014/main" xmlns="" id="{F5D643BF-F114-4593-BC77-E1BDD5F3AB18}"/>
              </a:ext>
            </a:extLst>
          </p:cNvPr>
          <p:cNvSpPr/>
          <p:nvPr/>
        </p:nvSpPr>
        <p:spPr>
          <a:xfrm>
            <a:off x="2422393" y="1287405"/>
            <a:ext cx="4719749" cy="707886"/>
          </a:xfrm>
          <a:prstGeom prst="rect">
            <a:avLst/>
          </a:prstGeom>
          <a:noFill/>
        </p:spPr>
        <p:txBody>
          <a:bodyPr wrap="square" rtlCol="0">
            <a:spAutoFit/>
          </a:bodyPr>
          <a:lstStyle/>
          <a:p>
            <a:pPr algn="ctr"/>
            <a:r>
              <a:rPr lang="it-IT" sz="2000" b="1" dirty="0">
                <a:solidFill>
                  <a:srgbClr val="FF0000"/>
                </a:solidFill>
                <a:latin typeface="Arial" panose="020B0604020202020204" pitchFamily="34" charset="0"/>
                <a:cs typeface="Arial" panose="020B0604020202020204" pitchFamily="34" charset="0"/>
              </a:rPr>
              <a:t>ASSEGNAZIONE CONSIDERANDO CONGESTIONE</a:t>
            </a:r>
            <a:endParaRPr lang="en-US" sz="2000" b="1" dirty="0">
              <a:solidFill>
                <a:srgbClr val="FF0000"/>
              </a:solidFill>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xmlns="" id="{DACE9291-84A8-45C4-B095-C2425482A5D5}"/>
              </a:ext>
            </a:extLst>
          </p:cNvPr>
          <p:cNvSpPr/>
          <p:nvPr/>
        </p:nvSpPr>
        <p:spPr>
          <a:xfrm>
            <a:off x="999448" y="1995291"/>
            <a:ext cx="5447072" cy="461665"/>
          </a:xfrm>
          <a:prstGeom prst="rect">
            <a:avLst/>
          </a:prstGeom>
          <a:noFill/>
        </p:spPr>
        <p:txBody>
          <a:bodyPr wrap="square" rtlCol="0">
            <a:spAutoFit/>
          </a:bodyPr>
          <a:lstStyle/>
          <a:p>
            <a:pPr marL="342900" indent="-342900" algn="just">
              <a:buFont typeface="+mj-lt"/>
              <a:buAutoNum type="arabicPeriod"/>
            </a:pPr>
            <a:r>
              <a:rPr lang="it-IT" sz="1200" b="1" dirty="0">
                <a:latin typeface="Arial" panose="020B0604020202020204" pitchFamily="34" charset="0"/>
                <a:cs typeface="Arial" panose="020B0604020202020204" pitchFamily="34" charset="0"/>
              </a:rPr>
              <a:t>Si fa la stessa procedura ma questa volta selezionando single </a:t>
            </a:r>
            <a:r>
              <a:rPr lang="it-IT" sz="1200" b="1" dirty="0" err="1">
                <a:latin typeface="Arial" panose="020B0604020202020204" pitchFamily="34" charset="0"/>
                <a:cs typeface="Arial" panose="020B0604020202020204" pitchFamily="34" charset="0"/>
              </a:rPr>
              <a:t>matrix</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equilibrium</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using</a:t>
            </a:r>
            <a:r>
              <a:rPr lang="it-IT" sz="1200" b="1" dirty="0">
                <a:latin typeface="Arial" panose="020B0604020202020204" pitchFamily="34" charset="0"/>
                <a:cs typeface="Arial" panose="020B0604020202020204" pitchFamily="34" charset="0"/>
              </a:rPr>
              <a:t> cost </a:t>
            </a:r>
            <a:r>
              <a:rPr lang="it-IT" sz="1200" b="1" dirty="0" err="1">
                <a:latin typeface="Arial" panose="020B0604020202020204" pitchFamily="34" charset="0"/>
                <a:cs typeface="Arial" panose="020B0604020202020204" pitchFamily="34" charset="0"/>
              </a:rPr>
              <a:t>function</a:t>
            </a:r>
            <a:r>
              <a:rPr lang="it-IT" sz="1200" b="1"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xmlns="" id="{AB7945CE-B700-4532-B7F9-67C8FA741DE9}"/>
              </a:ext>
            </a:extLst>
          </p:cNvPr>
          <p:cNvSpPr/>
          <p:nvPr/>
        </p:nvSpPr>
        <p:spPr>
          <a:xfrm>
            <a:off x="986272" y="2456956"/>
            <a:ext cx="5447072" cy="276999"/>
          </a:xfrm>
          <a:prstGeom prst="rect">
            <a:avLst/>
          </a:prstGeom>
          <a:noFill/>
        </p:spPr>
        <p:txBody>
          <a:bodyPr wrap="square" rtlCol="0">
            <a:spAutoFit/>
          </a:bodyPr>
          <a:lstStyle/>
          <a:p>
            <a:pPr marL="342900" indent="-342900" algn="just">
              <a:buFont typeface="+mj-lt"/>
              <a:buAutoNum type="arabicPeriod" startAt="2"/>
            </a:pPr>
            <a:r>
              <a:rPr lang="it-IT" sz="1200" b="1" dirty="0">
                <a:latin typeface="Arial" panose="020B0604020202020204" pitchFamily="34" charset="0"/>
                <a:cs typeface="Arial" panose="020B0604020202020204" pitchFamily="34" charset="0"/>
              </a:rPr>
              <a:t>Si specifica il numero di iterazioni</a:t>
            </a:r>
            <a:endParaRPr lang="en-US" sz="12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501D09E1-0493-4088-B869-4D0059C33C69}"/>
              </a:ext>
            </a:extLst>
          </p:cNvPr>
          <p:cNvPicPr>
            <a:picLocks noChangeAspect="1"/>
          </p:cNvPicPr>
          <p:nvPr/>
        </p:nvPicPr>
        <p:blipFill rotWithShape="1">
          <a:blip r:embed="rId4"/>
          <a:srcRect l="22250" t="47606" r="23416" b="32518"/>
          <a:stretch/>
        </p:blipFill>
        <p:spPr>
          <a:xfrm>
            <a:off x="1386840" y="2703177"/>
            <a:ext cx="4968240" cy="1022292"/>
          </a:xfrm>
          <a:prstGeom prst="rect">
            <a:avLst/>
          </a:prstGeom>
        </p:spPr>
      </p:pic>
      <p:cxnSp>
        <p:nvCxnSpPr>
          <p:cNvPr id="13" name="Conector recto de flecha 12">
            <a:extLst>
              <a:ext uri="{FF2B5EF4-FFF2-40B4-BE49-F238E27FC236}">
                <a16:creationId xmlns:a16="http://schemas.microsoft.com/office/drawing/2014/main" xmlns="" id="{A1BED708-B067-4DAA-86A8-620F930D3E93}"/>
              </a:ext>
            </a:extLst>
          </p:cNvPr>
          <p:cNvCxnSpPr>
            <a:cxnSpLocks/>
          </p:cNvCxnSpPr>
          <p:nvPr/>
        </p:nvCxnSpPr>
        <p:spPr>
          <a:xfrm flipH="1" flipV="1">
            <a:off x="2799557" y="3557983"/>
            <a:ext cx="304800" cy="41909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xmlns="" id="{FEAC85BD-CC45-48E4-92BE-174E92D8950F}"/>
              </a:ext>
            </a:extLst>
          </p:cNvPr>
          <p:cNvSpPr/>
          <p:nvPr/>
        </p:nvSpPr>
        <p:spPr>
          <a:xfrm>
            <a:off x="3004530" y="3740857"/>
            <a:ext cx="2649383" cy="276999"/>
          </a:xfrm>
          <a:prstGeom prst="rect">
            <a:avLst/>
          </a:prstGeom>
          <a:noFill/>
        </p:spPr>
        <p:txBody>
          <a:bodyPr wrap="square" rtlCol="0">
            <a:spAutoFit/>
          </a:bodyPr>
          <a:lstStyle/>
          <a:p>
            <a:pPr algn="just"/>
            <a:r>
              <a:rPr lang="it-IT" sz="1200" b="1" dirty="0">
                <a:solidFill>
                  <a:srgbClr val="002060"/>
                </a:solidFill>
                <a:latin typeface="Arial" panose="020B0604020202020204" pitchFamily="34" charset="0"/>
                <a:cs typeface="Arial" panose="020B0604020202020204" pitchFamily="34" charset="0"/>
              </a:rPr>
              <a:t>Max numero di iterazioni</a:t>
            </a:r>
            <a:endParaRPr lang="en-US" sz="1200" b="1" dirty="0">
              <a:solidFill>
                <a:srgbClr val="002060"/>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xmlns="" id="{3AC0DA34-D530-407D-8A65-86BD2985FF07}"/>
              </a:ext>
            </a:extLst>
          </p:cNvPr>
          <p:cNvPicPr>
            <a:picLocks noChangeAspect="1"/>
          </p:cNvPicPr>
          <p:nvPr/>
        </p:nvPicPr>
        <p:blipFill rotWithShape="1">
          <a:blip r:embed="rId5"/>
          <a:srcRect l="51500" t="51277" r="30500" b="34889"/>
          <a:stretch/>
        </p:blipFill>
        <p:spPr>
          <a:xfrm>
            <a:off x="1249680" y="4329619"/>
            <a:ext cx="1645920" cy="711550"/>
          </a:xfrm>
          <a:prstGeom prst="rect">
            <a:avLst/>
          </a:prstGeom>
        </p:spPr>
      </p:pic>
      <p:sp>
        <p:nvSpPr>
          <p:cNvPr id="18" name="Rectángulo 17">
            <a:extLst>
              <a:ext uri="{FF2B5EF4-FFF2-40B4-BE49-F238E27FC236}">
                <a16:creationId xmlns:a16="http://schemas.microsoft.com/office/drawing/2014/main" xmlns="" id="{B2401591-C5D5-42F1-9AF5-9B56DA7BB64A}"/>
              </a:ext>
            </a:extLst>
          </p:cNvPr>
          <p:cNvSpPr/>
          <p:nvPr/>
        </p:nvSpPr>
        <p:spPr>
          <a:xfrm>
            <a:off x="999448" y="4049655"/>
            <a:ext cx="5447072" cy="276999"/>
          </a:xfrm>
          <a:prstGeom prst="rect">
            <a:avLst/>
          </a:prstGeom>
          <a:noFill/>
        </p:spPr>
        <p:txBody>
          <a:bodyPr wrap="square" rtlCol="0">
            <a:spAutoFit/>
          </a:bodyPr>
          <a:lstStyle/>
          <a:p>
            <a:pPr marL="342900" indent="-342900" algn="just">
              <a:buFont typeface="+mj-lt"/>
              <a:buAutoNum type="arabicPeriod" startAt="3"/>
            </a:pPr>
            <a:r>
              <a:rPr lang="it-IT" sz="1200" b="1" dirty="0">
                <a:latin typeface="Arial" panose="020B0604020202020204" pitchFamily="34" charset="0"/>
                <a:cs typeface="Arial" panose="020B0604020202020204" pitchFamily="34" charset="0"/>
              </a:rPr>
              <a:t>Si assegna nel processo </a:t>
            </a:r>
            <a:r>
              <a:rPr lang="it-IT" sz="1200" b="1" dirty="0" err="1">
                <a:latin typeface="Arial" panose="020B0604020202020204" pitchFamily="34" charset="0"/>
                <a:cs typeface="Arial" panose="020B0604020202020204" pitchFamily="34" charset="0"/>
              </a:rPr>
              <a:t>Iloop</a:t>
            </a:r>
            <a:r>
              <a:rPr lang="it-IT" sz="1200" b="1" dirty="0">
                <a:latin typeface="Arial" panose="020B0604020202020204" pitchFamily="34" charset="0"/>
                <a:cs typeface="Arial" panose="020B0604020202020204" pitchFamily="34" charset="0"/>
              </a:rPr>
              <a:t> lo seguente.</a:t>
            </a:r>
            <a:endParaRPr lang="en-US" sz="1200" b="1" dirty="0">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xmlns="" id="{41488ADC-9A31-4855-92B1-6EF6DA07E78C}"/>
              </a:ext>
            </a:extLst>
          </p:cNvPr>
          <p:cNvPicPr>
            <a:picLocks noChangeAspect="1"/>
          </p:cNvPicPr>
          <p:nvPr/>
        </p:nvPicPr>
        <p:blipFill rotWithShape="1">
          <a:blip r:embed="rId6"/>
          <a:srcRect l="22666" t="51037" r="23750" b="36370"/>
          <a:stretch/>
        </p:blipFill>
        <p:spPr>
          <a:xfrm>
            <a:off x="1386840" y="4962855"/>
            <a:ext cx="4899660" cy="647700"/>
          </a:xfrm>
          <a:prstGeom prst="rect">
            <a:avLst/>
          </a:prstGeom>
        </p:spPr>
      </p:pic>
    </p:spTree>
    <p:extLst>
      <p:ext uri="{BB962C8B-B14F-4D97-AF65-F5344CB8AC3E}">
        <p14:creationId xmlns:p14="http://schemas.microsoft.com/office/powerpoint/2010/main" val="644405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Image result for milano mappa italia">
            <a:extLst>
              <a:ext uri="{FF2B5EF4-FFF2-40B4-BE49-F238E27FC236}">
                <a16:creationId xmlns:a16="http://schemas.microsoft.com/office/drawing/2014/main" xmlns="" id="{D5768C39-8770-4206-A3D7-1928D8A9E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933" y="4130549"/>
            <a:ext cx="1594737" cy="1825380"/>
          </a:xfrm>
          <a:prstGeom prst="rect">
            <a:avLst/>
          </a:prstGeom>
          <a:noFill/>
          <a:extLst>
            <a:ext uri="{909E8E84-426E-40DD-AFC4-6F175D3DCCD1}">
              <a14:hiddenFill xmlns:a14="http://schemas.microsoft.com/office/drawing/2010/main">
                <a:solidFill>
                  <a:srgbClr val="FFFFFF"/>
                </a:solidFill>
              </a14:hiddenFill>
            </a:ext>
          </a:extLst>
        </p:spPr>
      </p:pic>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519" y="6325394"/>
            <a:ext cx="3019425" cy="409575"/>
          </a:xfrm>
        </p:spPr>
      </p:pic>
      <p:sp>
        <p:nvSpPr>
          <p:cNvPr id="12" name="Rectángulo 11"/>
          <p:cNvSpPr/>
          <p:nvPr/>
        </p:nvSpPr>
        <p:spPr>
          <a:xfrm>
            <a:off x="2100468" y="1403293"/>
            <a:ext cx="6912903" cy="523220"/>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CITILABS si incarica di sviluppare modelli di piattaforma flessibili di trasporto ed uso del territorio, per progettisti ed ingegneri di trasporto in tutto il mondo.</a:t>
            </a:r>
            <a:endParaRPr lang="en-US" sz="1400" b="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xmlns="" id="{AD0C686B-3DDA-4A46-AA53-C7FF099920A9}"/>
              </a:ext>
            </a:extLst>
          </p:cNvPr>
          <p:cNvPicPr>
            <a:picLocks noChangeAspect="1"/>
          </p:cNvPicPr>
          <p:nvPr/>
        </p:nvPicPr>
        <p:blipFill rotWithShape="1">
          <a:blip r:embed="rId4"/>
          <a:srcRect l="2334" t="31167" r="2245" b="41383"/>
          <a:stretch/>
        </p:blipFill>
        <p:spPr>
          <a:xfrm>
            <a:off x="0" y="-5420"/>
            <a:ext cx="9144000" cy="1120620"/>
          </a:xfrm>
          <a:prstGeom prst="rect">
            <a:avLst/>
          </a:prstGeom>
        </p:spPr>
      </p:pic>
      <p:pic>
        <p:nvPicPr>
          <p:cNvPr id="16" name="Imagen 15">
            <a:extLst>
              <a:ext uri="{FF2B5EF4-FFF2-40B4-BE49-F238E27FC236}">
                <a16:creationId xmlns:a16="http://schemas.microsoft.com/office/drawing/2014/main" xmlns="" id="{61635284-B451-44EB-8BFB-7158B362C73D}"/>
              </a:ext>
            </a:extLst>
          </p:cNvPr>
          <p:cNvPicPr>
            <a:picLocks noChangeAspect="1"/>
          </p:cNvPicPr>
          <p:nvPr/>
        </p:nvPicPr>
        <p:blipFill rotWithShape="1">
          <a:blip r:embed="rId5"/>
          <a:srcRect l="10426" t="16520" r="78043" b="75694"/>
          <a:stretch/>
        </p:blipFill>
        <p:spPr>
          <a:xfrm>
            <a:off x="176195" y="1422124"/>
            <a:ext cx="1881182" cy="476396"/>
          </a:xfrm>
          <a:prstGeom prst="rect">
            <a:avLst/>
          </a:prstGeom>
        </p:spPr>
      </p:pic>
      <p:pic>
        <p:nvPicPr>
          <p:cNvPr id="10" name="Imagen 9">
            <a:extLst>
              <a:ext uri="{FF2B5EF4-FFF2-40B4-BE49-F238E27FC236}">
                <a16:creationId xmlns:a16="http://schemas.microsoft.com/office/drawing/2014/main" xmlns="" id="{5237F67F-3EFD-45CA-97B8-0A95DACE6CC6}"/>
              </a:ext>
            </a:extLst>
          </p:cNvPr>
          <p:cNvPicPr>
            <a:picLocks noChangeAspect="1"/>
          </p:cNvPicPr>
          <p:nvPr/>
        </p:nvPicPr>
        <p:blipFill rotWithShape="1">
          <a:blip r:embed="rId6"/>
          <a:srcRect l="33149" t="28503" r="34400" b="45685"/>
          <a:stretch/>
        </p:blipFill>
        <p:spPr>
          <a:xfrm>
            <a:off x="6169521" y="2777741"/>
            <a:ext cx="1805959" cy="454838"/>
          </a:xfrm>
          <a:prstGeom prst="rect">
            <a:avLst/>
          </a:prstGeom>
        </p:spPr>
      </p:pic>
      <p:pic>
        <p:nvPicPr>
          <p:cNvPr id="11" name="Imagen 10">
            <a:extLst>
              <a:ext uri="{FF2B5EF4-FFF2-40B4-BE49-F238E27FC236}">
                <a16:creationId xmlns:a16="http://schemas.microsoft.com/office/drawing/2014/main" xmlns="" id="{A1E891EF-98FF-4D87-B2C1-B327579A4831}"/>
              </a:ext>
            </a:extLst>
          </p:cNvPr>
          <p:cNvPicPr>
            <a:picLocks noChangeAspect="1"/>
          </p:cNvPicPr>
          <p:nvPr/>
        </p:nvPicPr>
        <p:blipFill rotWithShape="1">
          <a:blip r:embed="rId7"/>
          <a:srcRect l="12326" t="41403" r="70989" b="47077"/>
          <a:stretch/>
        </p:blipFill>
        <p:spPr>
          <a:xfrm>
            <a:off x="6169521" y="3446381"/>
            <a:ext cx="1805959" cy="454838"/>
          </a:xfrm>
          <a:prstGeom prst="rect">
            <a:avLst/>
          </a:prstGeom>
        </p:spPr>
      </p:pic>
      <p:pic>
        <p:nvPicPr>
          <p:cNvPr id="23" name="Imagen 22">
            <a:extLst>
              <a:ext uri="{FF2B5EF4-FFF2-40B4-BE49-F238E27FC236}">
                <a16:creationId xmlns:a16="http://schemas.microsoft.com/office/drawing/2014/main" xmlns="" id="{C9D4E448-15B3-45FB-8361-9E8722DBF3B7}"/>
              </a:ext>
            </a:extLst>
          </p:cNvPr>
          <p:cNvPicPr>
            <a:picLocks noChangeAspect="1"/>
          </p:cNvPicPr>
          <p:nvPr/>
        </p:nvPicPr>
        <p:blipFill rotWithShape="1">
          <a:blip r:embed="rId5"/>
          <a:srcRect l="40050" t="27601" r="40578" b="46352"/>
          <a:stretch/>
        </p:blipFill>
        <p:spPr>
          <a:xfrm>
            <a:off x="6344740" y="2020457"/>
            <a:ext cx="1455521" cy="582794"/>
          </a:xfrm>
          <a:prstGeom prst="rect">
            <a:avLst/>
          </a:prstGeom>
        </p:spPr>
      </p:pic>
      <p:sp>
        <p:nvSpPr>
          <p:cNvPr id="13" name="Rectángulo 12">
            <a:extLst>
              <a:ext uri="{FF2B5EF4-FFF2-40B4-BE49-F238E27FC236}">
                <a16:creationId xmlns:a16="http://schemas.microsoft.com/office/drawing/2014/main" xmlns="" id="{869F6A9F-9DBD-494D-838E-1A3E70DC864B}"/>
              </a:ext>
            </a:extLst>
          </p:cNvPr>
          <p:cNvSpPr/>
          <p:nvPr/>
        </p:nvSpPr>
        <p:spPr>
          <a:xfrm>
            <a:off x="5556919" y="78701"/>
            <a:ext cx="3316493" cy="461665"/>
          </a:xfrm>
          <a:prstGeom prst="rect">
            <a:avLst/>
          </a:prstGeom>
        </p:spPr>
        <p:txBody>
          <a:bodyPr wrap="square">
            <a:spAutoFit/>
          </a:bodyPr>
          <a:lstStyle/>
          <a:p>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http://www.citilabs.com</a:t>
            </a:r>
          </a:p>
        </p:txBody>
      </p:sp>
      <p:graphicFrame>
        <p:nvGraphicFramePr>
          <p:cNvPr id="19" name="Diagrama 18">
            <a:extLst>
              <a:ext uri="{FF2B5EF4-FFF2-40B4-BE49-F238E27FC236}">
                <a16:creationId xmlns:a16="http://schemas.microsoft.com/office/drawing/2014/main" xmlns="" id="{B2C4BA97-2030-4F3C-8E8B-D4D099C566B0}"/>
              </a:ext>
            </a:extLst>
          </p:cNvPr>
          <p:cNvGraphicFramePr/>
          <p:nvPr>
            <p:extLst>
              <p:ext uri="{D42A27DB-BD31-4B8C-83A1-F6EECF244321}">
                <p14:modId xmlns:p14="http://schemas.microsoft.com/office/powerpoint/2010/main" val="1459014996"/>
              </p:ext>
            </p:extLst>
          </p:nvPr>
        </p:nvGraphicFramePr>
        <p:xfrm>
          <a:off x="1101911" y="1885640"/>
          <a:ext cx="5067610" cy="21509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a:t>
            </a:r>
            <a:endParaRPr lang="en-US" sz="2000" b="1" dirty="0">
              <a:latin typeface="Arial" panose="020B0604020202020204" pitchFamily="34" charset="0"/>
              <a:cs typeface="Arial" panose="020B0604020202020204" pitchFamily="34" charset="0"/>
            </a:endParaRPr>
          </a:p>
        </p:txBody>
      </p:sp>
      <p:sp>
        <p:nvSpPr>
          <p:cNvPr id="14" name="Rectángulo: esquinas redondeadas 13">
            <a:extLst>
              <a:ext uri="{FF2B5EF4-FFF2-40B4-BE49-F238E27FC236}">
                <a16:creationId xmlns:a16="http://schemas.microsoft.com/office/drawing/2014/main" xmlns="" id="{F890E063-2E15-43F4-8DCE-A475F2C24C28}"/>
              </a:ext>
            </a:extLst>
          </p:cNvPr>
          <p:cNvSpPr/>
          <p:nvPr/>
        </p:nvSpPr>
        <p:spPr>
          <a:xfrm>
            <a:off x="303485" y="4441271"/>
            <a:ext cx="5024295" cy="1197406"/>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it-IT" sz="1400" b="1" dirty="0">
                <a:latin typeface="Arial" panose="020B0604020202020204" pitchFamily="34" charset="0"/>
                <a:cs typeface="Arial" panose="020B0604020202020204" pitchFamily="34" charset="0"/>
              </a:rPr>
              <a:t>CITILABS è il fornitore a livello mondiale di analisi della mobilità per affari ed istituti di governo. Il suo </a:t>
            </a:r>
            <a:r>
              <a:rPr lang="it-IT" sz="1400" b="1" dirty="0" err="1">
                <a:latin typeface="Arial" panose="020B0604020202020204" pitchFamily="34" charset="0"/>
                <a:cs typeface="Arial" panose="020B0604020202020204" pitchFamily="34" charset="0"/>
              </a:rPr>
              <a:t>HeadQuarter</a:t>
            </a:r>
            <a:r>
              <a:rPr lang="it-IT" sz="1400" b="1" dirty="0">
                <a:latin typeface="Arial" panose="020B0604020202020204" pitchFamily="34" charset="0"/>
                <a:cs typeface="Arial" panose="020B0604020202020204" pitchFamily="34" charset="0"/>
              </a:rPr>
              <a:t> si trova a Sacramento USA, ma si trovano offici regionali in Atlanta, Tallahassee, Abu Dhabi e Milano.</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677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19</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8" name="Rectángulo 7">
            <a:extLst>
              <a:ext uri="{FF2B5EF4-FFF2-40B4-BE49-F238E27FC236}">
                <a16:creationId xmlns:a16="http://schemas.microsoft.com/office/drawing/2014/main" xmlns="" id="{F5D643BF-F114-4593-BC77-E1BDD5F3AB18}"/>
              </a:ext>
            </a:extLst>
          </p:cNvPr>
          <p:cNvSpPr/>
          <p:nvPr/>
        </p:nvSpPr>
        <p:spPr>
          <a:xfrm>
            <a:off x="2422393" y="1287405"/>
            <a:ext cx="4719749" cy="707886"/>
          </a:xfrm>
          <a:prstGeom prst="rect">
            <a:avLst/>
          </a:prstGeom>
          <a:noFill/>
        </p:spPr>
        <p:txBody>
          <a:bodyPr wrap="square" rtlCol="0">
            <a:spAutoFit/>
          </a:bodyPr>
          <a:lstStyle/>
          <a:p>
            <a:pPr algn="ctr"/>
            <a:r>
              <a:rPr lang="it-IT" sz="2000" b="1" dirty="0">
                <a:solidFill>
                  <a:srgbClr val="FF0000"/>
                </a:solidFill>
                <a:latin typeface="Arial" panose="020B0604020202020204" pitchFamily="34" charset="0"/>
                <a:cs typeface="Arial" panose="020B0604020202020204" pitchFamily="34" charset="0"/>
              </a:rPr>
              <a:t>ASSEGNAZIONE CONSIDERANDO CONGESTIONE</a:t>
            </a:r>
            <a:endParaRPr lang="en-US" sz="2000" b="1" dirty="0">
              <a:solidFill>
                <a:srgbClr val="FF0000"/>
              </a:solidFill>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xmlns="" id="{DACE9291-84A8-45C4-B095-C2425482A5D5}"/>
              </a:ext>
            </a:extLst>
          </p:cNvPr>
          <p:cNvSpPr/>
          <p:nvPr/>
        </p:nvSpPr>
        <p:spPr>
          <a:xfrm>
            <a:off x="999448" y="1995291"/>
            <a:ext cx="5447072" cy="276999"/>
          </a:xfrm>
          <a:prstGeom prst="rect">
            <a:avLst/>
          </a:prstGeom>
          <a:noFill/>
        </p:spPr>
        <p:txBody>
          <a:bodyPr wrap="square" rtlCol="0">
            <a:spAutoFit/>
          </a:bodyPr>
          <a:lstStyle/>
          <a:p>
            <a:pPr marL="342900" indent="-342900" algn="just">
              <a:buFont typeface="+mj-lt"/>
              <a:buAutoNum type="arabicPeriod" startAt="4"/>
            </a:pPr>
            <a:r>
              <a:rPr lang="it-IT" sz="1200" b="1" dirty="0">
                <a:latin typeface="Arial" panose="020B0604020202020204" pitchFamily="34" charset="0"/>
                <a:cs typeface="Arial" panose="020B0604020202020204" pitchFamily="34" charset="0"/>
              </a:rPr>
              <a:t>Nel processo di </a:t>
            </a:r>
            <a:r>
              <a:rPr lang="it-IT" sz="1200" b="1" dirty="0" err="1">
                <a:latin typeface="Arial" panose="020B0604020202020204" pitchFamily="34" charset="0"/>
                <a:cs typeface="Arial" panose="020B0604020202020204" pitchFamily="34" charset="0"/>
              </a:rPr>
              <a:t>Adjust</a:t>
            </a:r>
            <a:r>
              <a:rPr lang="it-IT" sz="1200" b="1" dirty="0">
                <a:latin typeface="Arial" panose="020B0604020202020204" pitchFamily="34" charset="0"/>
                <a:cs typeface="Arial" panose="020B0604020202020204" pitchFamily="34" charset="0"/>
              </a:rPr>
              <a:t> si assegna lo seguente</a:t>
            </a:r>
            <a:endParaRPr lang="en-US" sz="12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0FA09275-216E-4F1F-80C2-91CB047D47C0}"/>
              </a:ext>
            </a:extLst>
          </p:cNvPr>
          <p:cNvPicPr>
            <a:picLocks noChangeAspect="1"/>
          </p:cNvPicPr>
          <p:nvPr/>
        </p:nvPicPr>
        <p:blipFill rotWithShape="1">
          <a:blip r:embed="rId4"/>
          <a:srcRect l="22653" t="45918" r="31837" b="38299"/>
          <a:stretch/>
        </p:blipFill>
        <p:spPr>
          <a:xfrm>
            <a:off x="1371600" y="2272290"/>
            <a:ext cx="4161453" cy="811763"/>
          </a:xfrm>
          <a:prstGeom prst="rect">
            <a:avLst/>
          </a:prstGeom>
        </p:spPr>
      </p:pic>
      <p:cxnSp>
        <p:nvCxnSpPr>
          <p:cNvPr id="17" name="Conector recto de flecha 16">
            <a:extLst>
              <a:ext uri="{FF2B5EF4-FFF2-40B4-BE49-F238E27FC236}">
                <a16:creationId xmlns:a16="http://schemas.microsoft.com/office/drawing/2014/main" xmlns="" id="{399743DC-D161-4E60-A458-C45D8D56D2D1}"/>
              </a:ext>
            </a:extLst>
          </p:cNvPr>
          <p:cNvCxnSpPr>
            <a:cxnSpLocks/>
          </p:cNvCxnSpPr>
          <p:nvPr/>
        </p:nvCxnSpPr>
        <p:spPr>
          <a:xfrm flipH="1" flipV="1">
            <a:off x="3695296" y="2844204"/>
            <a:ext cx="102263" cy="23984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xmlns="" id="{13DBFC45-B66F-4D00-9C9A-013A507C6EF2}"/>
              </a:ext>
            </a:extLst>
          </p:cNvPr>
          <p:cNvSpPr/>
          <p:nvPr/>
        </p:nvSpPr>
        <p:spPr>
          <a:xfrm>
            <a:off x="3746216" y="3034431"/>
            <a:ext cx="2649383" cy="276999"/>
          </a:xfrm>
          <a:prstGeom prst="rect">
            <a:avLst/>
          </a:prstGeom>
          <a:noFill/>
        </p:spPr>
        <p:txBody>
          <a:bodyPr wrap="square" rtlCol="0">
            <a:spAutoFit/>
          </a:bodyPr>
          <a:lstStyle/>
          <a:p>
            <a:pPr algn="just"/>
            <a:r>
              <a:rPr lang="it-IT" sz="1200" b="1" dirty="0">
                <a:solidFill>
                  <a:srgbClr val="002060"/>
                </a:solidFill>
                <a:latin typeface="Arial" panose="020B0604020202020204" pitchFamily="34" charset="0"/>
                <a:cs typeface="Arial" panose="020B0604020202020204" pitchFamily="34" charset="0"/>
              </a:rPr>
              <a:t>D’accordo la esperienza del user</a:t>
            </a:r>
            <a:endParaRPr lang="en-US" sz="1200" b="1" dirty="0">
              <a:solidFill>
                <a:srgbClr val="002060"/>
              </a:solidFill>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xmlns="" id="{CBF696EF-5A1B-49A8-B046-8E46E87FBA6E}"/>
              </a:ext>
            </a:extLst>
          </p:cNvPr>
          <p:cNvSpPr/>
          <p:nvPr/>
        </p:nvSpPr>
        <p:spPr>
          <a:xfrm>
            <a:off x="971760" y="3367070"/>
            <a:ext cx="5447072" cy="276999"/>
          </a:xfrm>
          <a:prstGeom prst="rect">
            <a:avLst/>
          </a:prstGeom>
          <a:noFill/>
        </p:spPr>
        <p:txBody>
          <a:bodyPr wrap="square" rtlCol="0">
            <a:spAutoFit/>
          </a:bodyPr>
          <a:lstStyle/>
          <a:p>
            <a:pPr marL="342900" indent="-342900" algn="just">
              <a:buFont typeface="+mj-lt"/>
              <a:buAutoNum type="arabicPeriod" startAt="5"/>
            </a:pPr>
            <a:r>
              <a:rPr lang="it-IT" sz="1200" b="1" dirty="0">
                <a:latin typeface="Arial" panose="020B0604020202020204" pitchFamily="34" charset="0"/>
                <a:cs typeface="Arial" panose="020B0604020202020204" pitchFamily="34" charset="0"/>
              </a:rPr>
              <a:t>Si fa la convergenza e si ottiene la rete output</a:t>
            </a:r>
            <a:endParaRPr lang="en-US" sz="120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xmlns="" id="{867E1678-9893-4DE7-863A-0193286BE34F}"/>
              </a:ext>
            </a:extLst>
          </p:cNvPr>
          <p:cNvPicPr>
            <a:picLocks noChangeAspect="1"/>
          </p:cNvPicPr>
          <p:nvPr/>
        </p:nvPicPr>
        <p:blipFill rotWithShape="1">
          <a:blip r:embed="rId5"/>
          <a:srcRect l="33878" t="34307" r="34796" b="12722"/>
          <a:stretch/>
        </p:blipFill>
        <p:spPr>
          <a:xfrm>
            <a:off x="1657283" y="3656587"/>
            <a:ext cx="2275714" cy="2164523"/>
          </a:xfrm>
          <a:prstGeom prst="rect">
            <a:avLst/>
          </a:prstGeom>
        </p:spPr>
      </p:pic>
    </p:spTree>
    <p:extLst>
      <p:ext uri="{BB962C8B-B14F-4D97-AF65-F5344CB8AC3E}">
        <p14:creationId xmlns:p14="http://schemas.microsoft.com/office/powerpoint/2010/main" val="1355010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12" name="Rectángulo 11"/>
          <p:cNvSpPr/>
          <p:nvPr/>
        </p:nvSpPr>
        <p:spPr>
          <a:xfrm>
            <a:off x="213519" y="1289304"/>
            <a:ext cx="8995795" cy="584775"/>
          </a:xfrm>
          <a:prstGeom prst="rect">
            <a:avLst/>
          </a:prstGeom>
          <a:noFill/>
        </p:spPr>
        <p:txBody>
          <a:bodyPr wrap="square" rtlCol="0">
            <a:spAutoFit/>
          </a:bodyPr>
          <a:lstStyle/>
          <a:p>
            <a:r>
              <a:rPr lang="it-IT" sz="1600" b="1" dirty="0">
                <a:latin typeface="Arial" panose="020B0604020202020204" pitchFamily="34" charset="0"/>
                <a:cs typeface="Arial" panose="020B0604020202020204" pitchFamily="34" charset="0"/>
              </a:rPr>
              <a:t>CUBE è uno dei software più utilizzato e completo per analisi dei sistemi di trasporto nel mondo.</a:t>
            </a:r>
            <a:endParaRPr lang="en-US" sz="1600" b="1" dirty="0">
              <a:latin typeface="Arial" panose="020B0604020202020204" pitchFamily="34" charset="0"/>
              <a:cs typeface="Arial" panose="020B0604020202020204" pitchFamily="34" charset="0"/>
            </a:endParaRPr>
          </a:p>
        </p:txBody>
      </p:sp>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2</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pic>
        <p:nvPicPr>
          <p:cNvPr id="3" name="Imagen 2">
            <a:extLst>
              <a:ext uri="{FF2B5EF4-FFF2-40B4-BE49-F238E27FC236}">
                <a16:creationId xmlns:a16="http://schemas.microsoft.com/office/drawing/2014/main" xmlns="" id="{521047A0-9836-47FB-A8F4-561D9545D8DD}"/>
              </a:ext>
            </a:extLst>
          </p:cNvPr>
          <p:cNvPicPr>
            <a:picLocks noChangeAspect="1"/>
          </p:cNvPicPr>
          <p:nvPr/>
        </p:nvPicPr>
        <p:blipFill rotWithShape="1">
          <a:blip r:embed="rId4"/>
          <a:srcRect l="24183" t="23221" r="51916" b="25556"/>
          <a:stretch/>
        </p:blipFill>
        <p:spPr>
          <a:xfrm>
            <a:off x="955145" y="3829361"/>
            <a:ext cx="1536171" cy="1851850"/>
          </a:xfrm>
          <a:prstGeom prst="rect">
            <a:avLst/>
          </a:prstGeom>
        </p:spPr>
      </p:pic>
      <p:sp>
        <p:nvSpPr>
          <p:cNvPr id="7" name="Rectángulo: esquinas redondeadas 6">
            <a:extLst>
              <a:ext uri="{FF2B5EF4-FFF2-40B4-BE49-F238E27FC236}">
                <a16:creationId xmlns:a16="http://schemas.microsoft.com/office/drawing/2014/main" xmlns="" id="{9D613484-CF5F-414B-8E30-C5062E49DE42}"/>
              </a:ext>
            </a:extLst>
          </p:cNvPr>
          <p:cNvSpPr/>
          <p:nvPr/>
        </p:nvSpPr>
        <p:spPr>
          <a:xfrm>
            <a:off x="3550538" y="1631146"/>
            <a:ext cx="5024295" cy="4396430"/>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400" b="1" dirty="0">
                <a:solidFill>
                  <a:srgbClr val="FF0000"/>
                </a:solidFill>
                <a:latin typeface="Arial" panose="020B0604020202020204" pitchFamily="34" charset="0"/>
                <a:cs typeface="Arial" panose="020B0604020202020204" pitchFamily="34" charset="0"/>
              </a:rPr>
              <a:t>CUBE</a:t>
            </a:r>
            <a:r>
              <a:rPr lang="it-IT" sz="1400" b="1" dirty="0">
                <a:latin typeface="Arial" panose="020B0604020202020204" pitchFamily="34" charset="0"/>
                <a:cs typeface="Arial" panose="020B0604020202020204" pitchFamily="34" charset="0"/>
              </a:rPr>
              <a:t> realizza simulazione di </a:t>
            </a:r>
            <a:r>
              <a:rPr lang="it-IT" sz="1400" b="1" i="1" dirty="0">
                <a:solidFill>
                  <a:srgbClr val="FF0000"/>
                </a:solidFill>
                <a:latin typeface="Arial" panose="020B0604020202020204" pitchFamily="34" charset="0"/>
                <a:cs typeface="Arial" panose="020B0604020202020204" pitchFamily="34" charset="0"/>
              </a:rPr>
              <a:t>problemi combinatori</a:t>
            </a:r>
            <a:r>
              <a:rPr lang="it-IT" sz="1400" b="1" dirty="0">
                <a:latin typeface="Arial" panose="020B0604020202020204" pitchFamily="34" charset="0"/>
                <a:cs typeface="Arial" panose="020B0604020202020204" pitchFamily="34" charset="0"/>
              </a:rPr>
              <a:t>, dove esplora tutto l’insieme ammissibile per determinare la soluzione ottima (minimo tempo, minima distanza, minimo consumo, ecc.) con informazione associata a un </a:t>
            </a:r>
            <a:r>
              <a:rPr lang="it-IT" sz="1400" b="1" i="1" dirty="0">
                <a:solidFill>
                  <a:srgbClr val="FF0000"/>
                </a:solidFill>
                <a:latin typeface="Arial" panose="020B0604020202020204" pitchFamily="34" charset="0"/>
                <a:cs typeface="Arial" panose="020B0604020202020204" pitchFamily="34" charset="0"/>
              </a:rPr>
              <a:t>grafo</a:t>
            </a:r>
            <a:r>
              <a:rPr lang="it-IT" sz="1400" b="1" dirty="0">
                <a:latin typeface="Arial" panose="020B0604020202020204" pitchFamily="34" charset="0"/>
                <a:cs typeface="Arial" panose="020B0604020202020204" pitchFamily="34" charset="0"/>
              </a:rPr>
              <a:t> (insieme di archi che connettano un insieme di nodi) che contiene una serie di informazioni che caratterizzano i vari elementi che si ritengono utili per la simulazione. </a:t>
            </a:r>
          </a:p>
          <a:p>
            <a:pPr algn="just"/>
            <a:endParaRPr lang="it-IT" sz="1400" b="1" dirty="0">
              <a:latin typeface="Arial" panose="020B0604020202020204" pitchFamily="34" charset="0"/>
              <a:cs typeface="Arial" panose="020B0604020202020204" pitchFamily="34" charset="0"/>
            </a:endParaRPr>
          </a:p>
          <a:p>
            <a:pPr algn="just"/>
            <a:r>
              <a:rPr lang="it-IT" sz="1400" b="1" dirty="0">
                <a:latin typeface="Arial" panose="020B0604020202020204" pitchFamily="34" charset="0"/>
                <a:cs typeface="Arial" panose="020B0604020202020204" pitchFamily="34" charset="0"/>
              </a:rPr>
              <a:t>Alcuni di essi sono definite </a:t>
            </a:r>
            <a:r>
              <a:rPr lang="it-IT" sz="1400" b="1" i="1" dirty="0">
                <a:solidFill>
                  <a:srgbClr val="FF0000"/>
                </a:solidFill>
                <a:latin typeface="Arial" panose="020B0604020202020204" pitchFamily="34" charset="0"/>
                <a:cs typeface="Arial" panose="020B0604020202020204" pitchFamily="34" charset="0"/>
              </a:rPr>
              <a:t>fisiche o geometriche</a:t>
            </a:r>
            <a:r>
              <a:rPr lang="it-IT" sz="1400" b="1" dirty="0">
                <a:latin typeface="Arial" panose="020B0604020202020204" pitchFamily="34" charset="0"/>
                <a:cs typeface="Arial" panose="020B0604020202020204" pitchFamily="34" charset="0"/>
              </a:rPr>
              <a:t>, per esempio lunghezza, numero di corsie e sensi di marcia della strada rappresentata dal arco. </a:t>
            </a:r>
            <a:r>
              <a:rPr lang="it-IT" sz="1400" b="1" i="1" dirty="0">
                <a:latin typeface="Arial" panose="020B0604020202020204" pitchFamily="34" charset="0"/>
                <a:cs typeface="Arial" panose="020B0604020202020204" pitchFamily="34" charset="0"/>
              </a:rPr>
              <a:t>Anche  caratteristiche dei nodi.</a:t>
            </a:r>
          </a:p>
          <a:p>
            <a:pPr algn="just"/>
            <a:endParaRPr lang="it-IT" sz="1400" b="1" dirty="0">
              <a:latin typeface="Arial" panose="020B0604020202020204" pitchFamily="34" charset="0"/>
              <a:cs typeface="Arial" panose="020B0604020202020204" pitchFamily="34" charset="0"/>
            </a:endParaRPr>
          </a:p>
          <a:p>
            <a:pPr algn="just"/>
            <a:r>
              <a:rPr lang="it-IT" sz="1400" b="1" dirty="0">
                <a:latin typeface="Arial" panose="020B0604020202020204" pitchFamily="34" charset="0"/>
                <a:cs typeface="Arial" panose="020B0604020202020204" pitchFamily="34" charset="0"/>
              </a:rPr>
              <a:t>Altre informazione vengono definite come </a:t>
            </a:r>
            <a:r>
              <a:rPr lang="it-IT" sz="1400" b="1" i="1" dirty="0">
                <a:solidFill>
                  <a:srgbClr val="FF0000"/>
                </a:solidFill>
                <a:latin typeface="Arial" panose="020B0604020202020204" pitchFamily="34" charset="0"/>
                <a:cs typeface="Arial" panose="020B0604020202020204" pitchFamily="34" charset="0"/>
              </a:rPr>
              <a:t>funzionali</a:t>
            </a:r>
            <a:r>
              <a:rPr lang="it-IT" sz="1400" b="1" dirty="0">
                <a:solidFill>
                  <a:srgbClr val="FF0000"/>
                </a:solidFill>
                <a:latin typeface="Arial" panose="020B0604020202020204" pitchFamily="34" charset="0"/>
                <a:cs typeface="Arial" panose="020B0604020202020204" pitchFamily="34" charset="0"/>
              </a:rPr>
              <a:t> </a:t>
            </a:r>
            <a:r>
              <a:rPr lang="it-IT" sz="1400" b="1" dirty="0">
                <a:latin typeface="Arial" panose="020B0604020202020204" pitchFamily="34" charset="0"/>
                <a:cs typeface="Arial" panose="020B0604020202020204" pitchFamily="34" charset="0"/>
              </a:rPr>
              <a:t>rappresentano fenomeni o fattori astratti quantificabili dal punto di vista del loro funzionamento, per esempio velocità di flusso e capacità. </a:t>
            </a:r>
            <a:r>
              <a:rPr lang="it-IT" sz="1400" b="1" i="1" dirty="0">
                <a:latin typeface="Arial" panose="020B0604020202020204" pitchFamily="34" charset="0"/>
                <a:cs typeface="Arial" panose="020B0604020202020204" pitchFamily="34" charset="0"/>
              </a:rPr>
              <a:t>Anche per i nodi.</a:t>
            </a:r>
            <a:endParaRPr lang="en-US" sz="1400" i="1" dirty="0"/>
          </a:p>
        </p:txBody>
      </p:sp>
      <p:pic>
        <p:nvPicPr>
          <p:cNvPr id="13" name="Imagen 12">
            <a:extLst>
              <a:ext uri="{FF2B5EF4-FFF2-40B4-BE49-F238E27FC236}">
                <a16:creationId xmlns:a16="http://schemas.microsoft.com/office/drawing/2014/main" xmlns="" id="{45051685-3C0F-4428-82DE-D28A5857896A}"/>
              </a:ext>
            </a:extLst>
          </p:cNvPr>
          <p:cNvPicPr>
            <a:picLocks noChangeAspect="1"/>
          </p:cNvPicPr>
          <p:nvPr/>
        </p:nvPicPr>
        <p:blipFill rotWithShape="1">
          <a:blip r:embed="rId3"/>
          <a:srcRect l="40050" t="27601" r="40578" b="46352"/>
          <a:stretch/>
        </p:blipFill>
        <p:spPr>
          <a:xfrm>
            <a:off x="481029" y="2078761"/>
            <a:ext cx="2550072" cy="1463868"/>
          </a:xfrm>
          <a:prstGeom prst="rect">
            <a:avLst/>
          </a:prstGeom>
        </p:spPr>
      </p:pic>
    </p:spTree>
    <p:extLst>
      <p:ext uri="{BB962C8B-B14F-4D97-AF65-F5344CB8AC3E}">
        <p14:creationId xmlns:p14="http://schemas.microsoft.com/office/powerpoint/2010/main" val="3559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3</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pic>
        <p:nvPicPr>
          <p:cNvPr id="2" name="Imagen 1">
            <a:extLst>
              <a:ext uri="{FF2B5EF4-FFF2-40B4-BE49-F238E27FC236}">
                <a16:creationId xmlns:a16="http://schemas.microsoft.com/office/drawing/2014/main" xmlns="" id="{6AA2BDF3-F3A2-4FB3-8002-4AD0E5212C92}"/>
              </a:ext>
            </a:extLst>
          </p:cNvPr>
          <p:cNvPicPr>
            <a:picLocks noChangeAspect="1"/>
          </p:cNvPicPr>
          <p:nvPr/>
        </p:nvPicPr>
        <p:blipFill rotWithShape="1">
          <a:blip r:embed="rId4"/>
          <a:srcRect l="30532" t="31560" r="32872" b="8557"/>
          <a:stretch/>
        </p:blipFill>
        <p:spPr>
          <a:xfrm>
            <a:off x="748540" y="3305533"/>
            <a:ext cx="3051125" cy="2808322"/>
          </a:xfrm>
          <a:prstGeom prst="rect">
            <a:avLst/>
          </a:prstGeom>
        </p:spPr>
      </p:pic>
      <p:sp>
        <p:nvSpPr>
          <p:cNvPr id="5" name="Rectángulo: esquinas redondeadas 4">
            <a:extLst>
              <a:ext uri="{FF2B5EF4-FFF2-40B4-BE49-F238E27FC236}">
                <a16:creationId xmlns:a16="http://schemas.microsoft.com/office/drawing/2014/main" xmlns="" id="{FB3304EB-E0D8-4683-8481-A676DE917E47}"/>
              </a:ext>
            </a:extLst>
          </p:cNvPr>
          <p:cNvSpPr/>
          <p:nvPr/>
        </p:nvSpPr>
        <p:spPr>
          <a:xfrm>
            <a:off x="1226211" y="2737970"/>
            <a:ext cx="2095781" cy="46179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200" b="1" dirty="0">
                <a:latin typeface="Arial" panose="020B0604020202020204" pitchFamily="34" charset="0"/>
                <a:cs typeface="Arial" panose="020B0604020202020204" pitchFamily="34" charset="0"/>
              </a:rPr>
              <a:t>CREAZIONE DI RETE (GRAFO)</a:t>
            </a:r>
            <a:endParaRPr lang="en-US" sz="1200" b="1" dirty="0">
              <a:latin typeface="Arial" panose="020B0604020202020204" pitchFamily="34" charset="0"/>
              <a:cs typeface="Arial" panose="020B0604020202020204" pitchFamily="34" charset="0"/>
            </a:endParaRPr>
          </a:p>
        </p:txBody>
      </p:sp>
      <p:sp>
        <p:nvSpPr>
          <p:cNvPr id="17" name="Rectángulo: esquinas redondeadas 16">
            <a:extLst>
              <a:ext uri="{FF2B5EF4-FFF2-40B4-BE49-F238E27FC236}">
                <a16:creationId xmlns:a16="http://schemas.microsoft.com/office/drawing/2014/main" xmlns="" id="{B7B5A418-750B-43EC-BD85-3C41A672A242}"/>
              </a:ext>
            </a:extLst>
          </p:cNvPr>
          <p:cNvSpPr/>
          <p:nvPr/>
        </p:nvSpPr>
        <p:spPr>
          <a:xfrm>
            <a:off x="118897" y="3601137"/>
            <a:ext cx="910632" cy="3026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000" b="1" dirty="0">
                <a:latin typeface="Arial" panose="020B0604020202020204" pitchFamily="34" charset="0"/>
                <a:cs typeface="Arial" panose="020B0604020202020204" pitchFamily="34" charset="0"/>
              </a:rPr>
              <a:t>ARCO</a:t>
            </a:r>
            <a:endParaRPr lang="en-US" sz="1000" b="1" dirty="0">
              <a:latin typeface="Arial" panose="020B0604020202020204" pitchFamily="34" charset="0"/>
              <a:cs typeface="Arial" panose="020B0604020202020204" pitchFamily="34" charset="0"/>
            </a:endParaRPr>
          </a:p>
        </p:txBody>
      </p:sp>
      <p:cxnSp>
        <p:nvCxnSpPr>
          <p:cNvPr id="9" name="Conector recto de flecha 8">
            <a:extLst>
              <a:ext uri="{FF2B5EF4-FFF2-40B4-BE49-F238E27FC236}">
                <a16:creationId xmlns:a16="http://schemas.microsoft.com/office/drawing/2014/main" xmlns="" id="{3C028C5B-9FD3-4372-8678-EFCC7B255519}"/>
              </a:ext>
            </a:extLst>
          </p:cNvPr>
          <p:cNvCxnSpPr>
            <a:stCxn id="17" idx="3"/>
          </p:cNvCxnSpPr>
          <p:nvPr/>
        </p:nvCxnSpPr>
        <p:spPr>
          <a:xfrm>
            <a:off x="1029529" y="3752475"/>
            <a:ext cx="393364" cy="36392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8" name="Rectángulo: esquinas redondeadas 17">
            <a:extLst>
              <a:ext uri="{FF2B5EF4-FFF2-40B4-BE49-F238E27FC236}">
                <a16:creationId xmlns:a16="http://schemas.microsoft.com/office/drawing/2014/main" xmlns="" id="{E0E65901-4045-4727-B9BA-6372ECF219ED}"/>
              </a:ext>
            </a:extLst>
          </p:cNvPr>
          <p:cNvSpPr/>
          <p:nvPr/>
        </p:nvSpPr>
        <p:spPr>
          <a:xfrm>
            <a:off x="407484" y="4815132"/>
            <a:ext cx="910632" cy="3026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000" b="1" dirty="0">
                <a:latin typeface="Arial" panose="020B0604020202020204" pitchFamily="34" charset="0"/>
                <a:cs typeface="Arial" panose="020B0604020202020204" pitchFamily="34" charset="0"/>
              </a:rPr>
              <a:t>NODO</a:t>
            </a:r>
            <a:endParaRPr lang="en-US" sz="1000" b="1" dirty="0">
              <a:latin typeface="Arial" panose="020B0604020202020204" pitchFamily="34" charset="0"/>
              <a:cs typeface="Arial" panose="020B0604020202020204" pitchFamily="34" charset="0"/>
            </a:endParaRPr>
          </a:p>
        </p:txBody>
      </p:sp>
      <p:cxnSp>
        <p:nvCxnSpPr>
          <p:cNvPr id="19" name="Conector recto de flecha 18">
            <a:extLst>
              <a:ext uri="{FF2B5EF4-FFF2-40B4-BE49-F238E27FC236}">
                <a16:creationId xmlns:a16="http://schemas.microsoft.com/office/drawing/2014/main" xmlns="" id="{BD7F9F9B-E4DC-44C3-95D1-800FAA78AB4F}"/>
              </a:ext>
            </a:extLst>
          </p:cNvPr>
          <p:cNvCxnSpPr>
            <a:stCxn id="18" idx="3"/>
          </p:cNvCxnSpPr>
          <p:nvPr/>
        </p:nvCxnSpPr>
        <p:spPr>
          <a:xfrm>
            <a:off x="1318116" y="4966470"/>
            <a:ext cx="393364" cy="36392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pic>
        <p:nvPicPr>
          <p:cNvPr id="10" name="Imagen 9">
            <a:extLst>
              <a:ext uri="{FF2B5EF4-FFF2-40B4-BE49-F238E27FC236}">
                <a16:creationId xmlns:a16="http://schemas.microsoft.com/office/drawing/2014/main" xmlns="" id="{BC0E3A21-311B-45DE-9B1F-C3D2BC9DE5F8}"/>
              </a:ext>
            </a:extLst>
          </p:cNvPr>
          <p:cNvPicPr>
            <a:picLocks noChangeAspect="1"/>
          </p:cNvPicPr>
          <p:nvPr/>
        </p:nvPicPr>
        <p:blipFill rotWithShape="1">
          <a:blip r:embed="rId5"/>
          <a:srcRect l="21703" t="23239" r="23192" b="27184"/>
          <a:stretch/>
        </p:blipFill>
        <p:spPr>
          <a:xfrm>
            <a:off x="4369241" y="3531140"/>
            <a:ext cx="4499447" cy="2276996"/>
          </a:xfrm>
          <a:prstGeom prst="rect">
            <a:avLst/>
          </a:prstGeom>
        </p:spPr>
      </p:pic>
      <p:sp>
        <p:nvSpPr>
          <p:cNvPr id="20" name="Rectángulo: esquinas redondeadas 19">
            <a:extLst>
              <a:ext uri="{FF2B5EF4-FFF2-40B4-BE49-F238E27FC236}">
                <a16:creationId xmlns:a16="http://schemas.microsoft.com/office/drawing/2014/main" xmlns="" id="{3732E471-DBB1-45AE-83FE-F856C12E1C90}"/>
              </a:ext>
            </a:extLst>
          </p:cNvPr>
          <p:cNvSpPr/>
          <p:nvPr/>
        </p:nvSpPr>
        <p:spPr>
          <a:xfrm>
            <a:off x="5187821" y="2737970"/>
            <a:ext cx="3477259" cy="6080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200" b="1" dirty="0">
                <a:latin typeface="Arial" panose="020B0604020202020204" pitchFamily="34" charset="0"/>
                <a:cs typeface="Arial" panose="020B0604020202020204" pitchFamily="34" charset="0"/>
              </a:rPr>
              <a:t>L’USO DI UNA RETE (GRAFO) DA </a:t>
            </a:r>
            <a:r>
              <a:rPr lang="it-IT" sz="1200" b="1" dirty="0" err="1">
                <a:latin typeface="Arial" panose="020B0604020202020204" pitchFamily="34" charset="0"/>
                <a:cs typeface="Arial" panose="020B0604020202020204" pitchFamily="34" charset="0"/>
              </a:rPr>
              <a:t>ArcGIS</a:t>
            </a:r>
            <a:r>
              <a:rPr lang="it-IT" sz="1200" b="1" dirty="0">
                <a:latin typeface="Arial" panose="020B0604020202020204" pitchFamily="34" charset="0"/>
                <a:cs typeface="Arial" panose="020B0604020202020204" pitchFamily="34" charset="0"/>
              </a:rPr>
              <a:t>. TRASFORMANDO UNA RETE ESISTENTE DA UN DOCUMENTO </a:t>
            </a:r>
            <a:r>
              <a:rPr lang="it-IT" sz="1200" b="1" dirty="0">
                <a:solidFill>
                  <a:srgbClr val="C00000"/>
                </a:solidFill>
                <a:latin typeface="Arial" panose="020B0604020202020204" pitchFamily="34" charset="0"/>
                <a:cs typeface="Arial" panose="020B0604020202020204" pitchFamily="34" charset="0"/>
              </a:rPr>
              <a:t>.SHP </a:t>
            </a:r>
            <a:r>
              <a:rPr lang="it-IT" sz="1200" b="1" dirty="0">
                <a:latin typeface="Arial" panose="020B0604020202020204" pitchFamily="34" charset="0"/>
                <a:cs typeface="Arial" panose="020B0604020202020204" pitchFamily="34" charset="0"/>
              </a:rPr>
              <a:t>A UNO </a:t>
            </a:r>
            <a:r>
              <a:rPr lang="it-IT" sz="1200" b="1" dirty="0">
                <a:solidFill>
                  <a:srgbClr val="C00000"/>
                </a:solidFill>
                <a:latin typeface="Arial" panose="020B0604020202020204" pitchFamily="34" charset="0"/>
                <a:cs typeface="Arial" panose="020B0604020202020204" pitchFamily="34" charset="0"/>
              </a:rPr>
              <a:t>.NET</a:t>
            </a:r>
            <a:endParaRPr lang="en-US" sz="1200" b="1" dirty="0">
              <a:solidFill>
                <a:srgbClr val="C00000"/>
              </a:solidFill>
              <a:latin typeface="Arial" panose="020B0604020202020204" pitchFamily="34" charset="0"/>
              <a:cs typeface="Arial" panose="020B0604020202020204" pitchFamily="34" charset="0"/>
            </a:endParaRPr>
          </a:p>
        </p:txBody>
      </p:sp>
      <p:sp>
        <p:nvSpPr>
          <p:cNvPr id="22" name="Rectángulo: esquinas redondeadas 21">
            <a:extLst>
              <a:ext uri="{FF2B5EF4-FFF2-40B4-BE49-F238E27FC236}">
                <a16:creationId xmlns:a16="http://schemas.microsoft.com/office/drawing/2014/main" xmlns="" id="{B771951A-C51B-4536-8B0D-2CF538C4D500}"/>
              </a:ext>
            </a:extLst>
          </p:cNvPr>
          <p:cNvSpPr/>
          <p:nvPr/>
        </p:nvSpPr>
        <p:spPr>
          <a:xfrm>
            <a:off x="126989" y="1389993"/>
            <a:ext cx="8881353" cy="1104363"/>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600" b="1" dirty="0">
                <a:latin typeface="Arial" panose="020B0604020202020204" pitchFamily="34" charset="0"/>
                <a:cs typeface="Arial" panose="020B0604020202020204" pitchFamily="34" charset="0"/>
              </a:rPr>
              <a:t>È possibile la creazione di una rete (grafo) semplice, anche l’uso di una già esistente grazie alla integrazione e compatibilità con il software GIS, e tecnologia </a:t>
            </a:r>
            <a:r>
              <a:rPr lang="it-IT" sz="1600" b="1" dirty="0" err="1">
                <a:latin typeface="Arial" panose="020B0604020202020204" pitchFamily="34" charset="0"/>
                <a:cs typeface="Arial" panose="020B0604020202020204" pitchFamily="34" charset="0"/>
              </a:rPr>
              <a:t>ArcGIS</a:t>
            </a:r>
            <a:r>
              <a:rPr lang="it-IT" sz="1600" b="1" dirty="0">
                <a:latin typeface="Arial" panose="020B0604020202020204" pitchFamily="34" charset="0"/>
                <a:cs typeface="Arial" panose="020B0604020202020204" pitchFamily="34" charset="0"/>
              </a:rPr>
              <a:t> da ESRI. CUBE offre una perfetta integrazione della valutazione dei tempi di viaggio, simulazione di traffico e di trasporto.</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5524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4</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5" name="Rectángulo 14">
            <a:extLst>
              <a:ext uri="{FF2B5EF4-FFF2-40B4-BE49-F238E27FC236}">
                <a16:creationId xmlns:a16="http://schemas.microsoft.com/office/drawing/2014/main" xmlns="" id="{FD587B9E-EB8C-49D0-ACE0-820609539BED}"/>
              </a:ext>
            </a:extLst>
          </p:cNvPr>
          <p:cNvSpPr/>
          <p:nvPr/>
        </p:nvSpPr>
        <p:spPr>
          <a:xfrm>
            <a:off x="3511687" y="2274342"/>
            <a:ext cx="5243208" cy="4031873"/>
          </a:xfrm>
          <a:prstGeom prst="rect">
            <a:avLst/>
          </a:prstGeom>
          <a:noFill/>
        </p:spPr>
        <p:txBody>
          <a:bodyPr wrap="square" rtlCol="0">
            <a:spAutoFit/>
          </a:bodyPr>
          <a:lstStyle/>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Inserimento di un nuovo arco nel sistema. Se viene realizzato, come influenza la rete globale?</a:t>
            </a:r>
          </a:p>
          <a:p>
            <a:pPr algn="just"/>
            <a:endParaRPr lang="it-IT"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Valuta la congestione dell'area e come influenza la rete globale</a:t>
            </a:r>
          </a:p>
          <a:p>
            <a:pPr algn="just"/>
            <a:endParaRPr lang="it-IT"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Valuta se l'inserimento di altra modalità di trasporto possa diminuire la congestione globale.</a:t>
            </a:r>
          </a:p>
          <a:p>
            <a:pPr algn="just"/>
            <a:endParaRPr lang="it-IT"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Quanto reddito (introiti) si può generare con l'incremento dei pedaggi nel arco</a:t>
            </a:r>
          </a:p>
          <a:p>
            <a:pPr algn="just"/>
            <a:endParaRPr lang="it-IT"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it-IT" sz="1600" b="1" dirty="0">
                <a:latin typeface="Arial" panose="020B0604020202020204" pitchFamily="34" charset="0"/>
                <a:cs typeface="Arial" panose="020B0604020202020204" pitchFamily="34" charset="0"/>
              </a:rPr>
              <a:t>Come influenza un aumento del pedaggio nel uso del sistema alternativo di trasporto</a:t>
            </a:r>
          </a:p>
          <a:p>
            <a:endParaRPr lang="en-US" sz="1600" b="1" dirty="0">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xmlns="" id="{2D399FDA-2A93-496A-82CB-FB7789EC99EE}"/>
              </a:ext>
            </a:extLst>
          </p:cNvPr>
          <p:cNvPicPr>
            <a:picLocks noChangeAspect="1"/>
          </p:cNvPicPr>
          <p:nvPr/>
        </p:nvPicPr>
        <p:blipFill rotWithShape="1">
          <a:blip r:embed="rId4"/>
          <a:srcRect l="31837" t="18344" r="31224" b="24875"/>
          <a:stretch/>
        </p:blipFill>
        <p:spPr>
          <a:xfrm>
            <a:off x="194708" y="2540160"/>
            <a:ext cx="3057045" cy="2643246"/>
          </a:xfrm>
          <a:prstGeom prst="rect">
            <a:avLst/>
          </a:prstGeom>
        </p:spPr>
      </p:pic>
      <p:sp>
        <p:nvSpPr>
          <p:cNvPr id="17" name="Rectángulo: esquinas redondeadas 16">
            <a:extLst>
              <a:ext uri="{FF2B5EF4-FFF2-40B4-BE49-F238E27FC236}">
                <a16:creationId xmlns:a16="http://schemas.microsoft.com/office/drawing/2014/main" xmlns="" id="{F94DBEDD-6F92-435D-A332-1B2B042BF3EA}"/>
              </a:ext>
            </a:extLst>
          </p:cNvPr>
          <p:cNvSpPr/>
          <p:nvPr/>
        </p:nvSpPr>
        <p:spPr>
          <a:xfrm>
            <a:off x="97277" y="1449536"/>
            <a:ext cx="8881353" cy="661366"/>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600" b="1" dirty="0">
                <a:latin typeface="Arial" panose="020B0604020202020204" pitchFamily="34" charset="0"/>
                <a:cs typeface="Arial" panose="020B0604020202020204" pitchFamily="34" charset="0"/>
              </a:rPr>
              <a:t>CUBE ha la capacità di rispondere alla maggioranza delle domande che si fanno in un progetto di pianificazione e modellazione di ingegneria di trasporto </a:t>
            </a:r>
            <a:endParaRPr lang="en-US" dirty="0"/>
          </a:p>
        </p:txBody>
      </p:sp>
    </p:spTree>
    <p:extLst>
      <p:ext uri="{BB962C8B-B14F-4D97-AF65-F5344CB8AC3E}">
        <p14:creationId xmlns:p14="http://schemas.microsoft.com/office/powerpoint/2010/main" val="2682618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5</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9" name="Elipse 8">
            <a:extLst>
              <a:ext uri="{FF2B5EF4-FFF2-40B4-BE49-F238E27FC236}">
                <a16:creationId xmlns:a16="http://schemas.microsoft.com/office/drawing/2014/main" xmlns="" id="{8353483C-9CF0-4434-B6EE-7DE1F51175DE}"/>
              </a:ext>
            </a:extLst>
          </p:cNvPr>
          <p:cNvSpPr/>
          <p:nvPr/>
        </p:nvSpPr>
        <p:spPr>
          <a:xfrm>
            <a:off x="1265554" y="1423523"/>
            <a:ext cx="2117875" cy="2021700"/>
          </a:xfrm>
          <a:prstGeom prst="ellipse">
            <a:avLst/>
          </a:prstGeom>
          <a:solidFill>
            <a:srgbClr val="FFC000">
              <a:alpha val="30196"/>
            </a:srgbClr>
          </a:solidFill>
          <a:ln>
            <a:solidFill>
              <a:srgbClr val="46AAC5">
                <a:alpha val="40000"/>
              </a:srgbClr>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00" dirty="0">
                <a:latin typeface="Arial" panose="020B0604020202020204" pitchFamily="34" charset="0"/>
                <a:cs typeface="Arial" panose="020B0604020202020204" pitchFamily="34" charset="0"/>
              </a:rPr>
              <a:t>CUBE VOYAGER</a:t>
            </a:r>
          </a:p>
          <a:p>
            <a:pPr algn="ctr"/>
            <a:endParaRPr lang="it-IT" sz="1000" dirty="0">
              <a:latin typeface="Arial" panose="020B0604020202020204" pitchFamily="34" charset="0"/>
              <a:cs typeface="Arial" panose="020B0604020202020204" pitchFamily="34" charset="0"/>
            </a:endParaRPr>
          </a:p>
          <a:p>
            <a:pPr algn="ctr"/>
            <a:r>
              <a:rPr lang="it-IT" sz="1000">
                <a:latin typeface="Arial" panose="020B0604020202020204" pitchFamily="34" charset="0"/>
                <a:cs typeface="Arial" panose="020B0604020202020204" pitchFamily="34" charset="0"/>
              </a:rPr>
              <a:t>CUBE AVENU</a:t>
            </a:r>
            <a:r>
              <a:rPr lang="it-IT" sz="1000" dirty="0">
                <a:latin typeface="Arial" panose="020B0604020202020204" pitchFamily="34" charset="0"/>
                <a:cs typeface="Arial" panose="020B0604020202020204" pitchFamily="34" charset="0"/>
              </a:rPr>
              <a:t>E</a:t>
            </a:r>
            <a:endParaRPr lang="en-US" sz="1000" dirty="0">
              <a:latin typeface="Arial" panose="020B0604020202020204" pitchFamily="34" charset="0"/>
              <a:cs typeface="Arial" panose="020B0604020202020204" pitchFamily="34" charset="0"/>
            </a:endParaRPr>
          </a:p>
        </p:txBody>
      </p:sp>
      <p:sp>
        <p:nvSpPr>
          <p:cNvPr id="18" name="Elipse 17">
            <a:extLst>
              <a:ext uri="{FF2B5EF4-FFF2-40B4-BE49-F238E27FC236}">
                <a16:creationId xmlns:a16="http://schemas.microsoft.com/office/drawing/2014/main" xmlns="" id="{6A1273FE-D435-4FAE-AE45-66AB6D33E999}"/>
              </a:ext>
            </a:extLst>
          </p:cNvPr>
          <p:cNvSpPr/>
          <p:nvPr/>
        </p:nvSpPr>
        <p:spPr>
          <a:xfrm>
            <a:off x="0" y="2316324"/>
            <a:ext cx="2117875" cy="2021700"/>
          </a:xfrm>
          <a:prstGeom prst="ellipse">
            <a:avLst/>
          </a:prstGeom>
          <a:solidFill>
            <a:srgbClr val="FF0000">
              <a:alpha val="30196"/>
            </a:srgbClr>
          </a:solidFill>
          <a:ln>
            <a:solidFill>
              <a:srgbClr val="46AAC5">
                <a:alpha val="40000"/>
              </a:srgbClr>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00" dirty="0">
                <a:latin typeface="Arial" panose="020B0604020202020204" pitchFamily="34" charset="0"/>
                <a:cs typeface="Arial" panose="020B0604020202020204" pitchFamily="34" charset="0"/>
              </a:rPr>
              <a:t>CUBE ANALYST</a:t>
            </a:r>
          </a:p>
          <a:p>
            <a:pPr algn="ctr"/>
            <a:r>
              <a:rPr lang="it-IT" sz="1000" dirty="0">
                <a:latin typeface="Arial" panose="020B0604020202020204" pitchFamily="34" charset="0"/>
                <a:cs typeface="Arial" panose="020B0604020202020204" pitchFamily="34" charset="0"/>
              </a:rPr>
              <a:t>ottimizzazione</a:t>
            </a:r>
            <a:endParaRPr lang="en-US" sz="1000" dirty="0">
              <a:latin typeface="Arial" panose="020B0604020202020204" pitchFamily="34" charset="0"/>
              <a:cs typeface="Arial" panose="020B0604020202020204" pitchFamily="34" charset="0"/>
            </a:endParaRPr>
          </a:p>
        </p:txBody>
      </p:sp>
      <p:sp>
        <p:nvSpPr>
          <p:cNvPr id="19" name="Elipse 18">
            <a:extLst>
              <a:ext uri="{FF2B5EF4-FFF2-40B4-BE49-F238E27FC236}">
                <a16:creationId xmlns:a16="http://schemas.microsoft.com/office/drawing/2014/main" xmlns="" id="{17E4E0C8-8ED8-404A-AC83-6F95CAB1D582}"/>
              </a:ext>
            </a:extLst>
          </p:cNvPr>
          <p:cNvSpPr/>
          <p:nvPr/>
        </p:nvSpPr>
        <p:spPr>
          <a:xfrm>
            <a:off x="328573" y="3607847"/>
            <a:ext cx="2117875" cy="2021700"/>
          </a:xfrm>
          <a:prstGeom prst="ellipse">
            <a:avLst/>
          </a:prstGeom>
          <a:solidFill>
            <a:srgbClr val="92D050">
              <a:alpha val="30196"/>
            </a:srgbClr>
          </a:solidFill>
          <a:ln>
            <a:solidFill>
              <a:srgbClr val="46AAC5">
                <a:alpha val="40000"/>
              </a:srgbClr>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00" dirty="0">
                <a:latin typeface="Arial" panose="020B0604020202020204" pitchFamily="34" charset="0"/>
                <a:cs typeface="Arial" panose="020B0604020202020204" pitchFamily="34" charset="0"/>
              </a:rPr>
              <a:t>CUBE CARGO</a:t>
            </a:r>
          </a:p>
          <a:p>
            <a:pPr algn="ctr"/>
            <a:r>
              <a:rPr lang="it-IT" sz="1000">
                <a:latin typeface="Arial" panose="020B0604020202020204" pitchFamily="34" charset="0"/>
                <a:cs typeface="Arial" panose="020B0604020202020204" pitchFamily="34" charset="0"/>
              </a:rPr>
              <a:t>Domanda merc</a:t>
            </a:r>
            <a:r>
              <a:rPr lang="it-IT" sz="1000" dirty="0">
                <a:latin typeface="Arial" panose="020B0604020202020204" pitchFamily="34" charset="0"/>
                <a:cs typeface="Arial" panose="020B0604020202020204" pitchFamily="34" charset="0"/>
              </a:rPr>
              <a:t>i</a:t>
            </a:r>
            <a:endParaRPr lang="en-US" sz="1000" dirty="0">
              <a:latin typeface="Arial" panose="020B0604020202020204" pitchFamily="34" charset="0"/>
              <a:cs typeface="Arial" panose="020B0604020202020204" pitchFamily="34" charset="0"/>
            </a:endParaRPr>
          </a:p>
        </p:txBody>
      </p:sp>
      <p:sp>
        <p:nvSpPr>
          <p:cNvPr id="20" name="Elipse 19">
            <a:extLst>
              <a:ext uri="{FF2B5EF4-FFF2-40B4-BE49-F238E27FC236}">
                <a16:creationId xmlns:a16="http://schemas.microsoft.com/office/drawing/2014/main" xmlns="" id="{B967B3B8-D67E-43BC-B55F-BA25A752AEE6}"/>
              </a:ext>
            </a:extLst>
          </p:cNvPr>
          <p:cNvSpPr/>
          <p:nvPr/>
        </p:nvSpPr>
        <p:spPr>
          <a:xfrm>
            <a:off x="1975202" y="3681345"/>
            <a:ext cx="2117875" cy="2021700"/>
          </a:xfrm>
          <a:prstGeom prst="ellipse">
            <a:avLst/>
          </a:prstGeom>
          <a:solidFill>
            <a:srgbClr val="00B0F0">
              <a:alpha val="30196"/>
            </a:srgbClr>
          </a:solidFill>
          <a:ln>
            <a:solidFill>
              <a:srgbClr val="46AAC5">
                <a:alpha val="40000"/>
              </a:srgbClr>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00" dirty="0">
                <a:latin typeface="Arial" panose="020B0604020202020204" pitchFamily="34" charset="0"/>
                <a:cs typeface="Arial" panose="020B0604020202020204" pitchFamily="34" charset="0"/>
              </a:rPr>
              <a:t>CUBE DYNASIM</a:t>
            </a:r>
          </a:p>
          <a:p>
            <a:pPr algn="ctr"/>
            <a:r>
              <a:rPr lang="it-IT" sz="1000" dirty="0">
                <a:latin typeface="Arial" panose="020B0604020202020204" pitchFamily="34" charset="0"/>
                <a:cs typeface="Arial" panose="020B0604020202020204" pitchFamily="34" charset="0"/>
              </a:rPr>
              <a:t>Micro simulazione</a:t>
            </a:r>
            <a:endParaRPr lang="en-US" sz="1000" dirty="0">
              <a:latin typeface="Arial" panose="020B0604020202020204" pitchFamily="34" charset="0"/>
              <a:cs typeface="Arial" panose="020B0604020202020204" pitchFamily="34" charset="0"/>
            </a:endParaRPr>
          </a:p>
        </p:txBody>
      </p:sp>
      <p:sp>
        <p:nvSpPr>
          <p:cNvPr id="21" name="Elipse 20">
            <a:extLst>
              <a:ext uri="{FF2B5EF4-FFF2-40B4-BE49-F238E27FC236}">
                <a16:creationId xmlns:a16="http://schemas.microsoft.com/office/drawing/2014/main" xmlns="" id="{36162A78-0262-433B-BD08-CD0D818A221E}"/>
              </a:ext>
            </a:extLst>
          </p:cNvPr>
          <p:cNvSpPr/>
          <p:nvPr/>
        </p:nvSpPr>
        <p:spPr>
          <a:xfrm>
            <a:off x="2468259" y="2367571"/>
            <a:ext cx="2117875" cy="2021700"/>
          </a:xfrm>
          <a:prstGeom prst="ellipse">
            <a:avLst/>
          </a:prstGeom>
          <a:solidFill>
            <a:srgbClr val="7030A0">
              <a:alpha val="30196"/>
            </a:srgbClr>
          </a:solidFill>
          <a:ln>
            <a:solidFill>
              <a:srgbClr val="46AAC5">
                <a:alpha val="40000"/>
              </a:srgb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000" dirty="0">
                <a:latin typeface="Arial" panose="020B0604020202020204" pitchFamily="34" charset="0"/>
                <a:cs typeface="Arial" panose="020B0604020202020204" pitchFamily="34" charset="0"/>
              </a:rPr>
              <a:t>CUBE LAND</a:t>
            </a:r>
          </a:p>
          <a:p>
            <a:pPr algn="ctr"/>
            <a:r>
              <a:rPr lang="it-IT" sz="1000" i="1" dirty="0">
                <a:latin typeface="Arial" panose="020B0604020202020204" pitchFamily="34" charset="0"/>
                <a:cs typeface="Arial" panose="020B0604020202020204" pitchFamily="34" charset="0"/>
              </a:rPr>
              <a:t>Pianificazione territoriale</a:t>
            </a:r>
            <a:endParaRPr lang="en-US" sz="1000" i="1" dirty="0">
              <a:latin typeface="Arial" panose="020B0604020202020204" pitchFamily="34" charset="0"/>
              <a:cs typeface="Arial" panose="020B0604020202020204" pitchFamily="34" charset="0"/>
            </a:endParaRPr>
          </a:p>
        </p:txBody>
      </p:sp>
      <p:sp>
        <p:nvSpPr>
          <p:cNvPr id="22" name="Elipse 21">
            <a:extLst>
              <a:ext uri="{FF2B5EF4-FFF2-40B4-BE49-F238E27FC236}">
                <a16:creationId xmlns:a16="http://schemas.microsoft.com/office/drawing/2014/main" xmlns="" id="{68F4E795-E988-4026-B564-B405F459EA59}"/>
              </a:ext>
            </a:extLst>
          </p:cNvPr>
          <p:cNvSpPr/>
          <p:nvPr/>
        </p:nvSpPr>
        <p:spPr>
          <a:xfrm>
            <a:off x="1444838" y="2825918"/>
            <a:ext cx="1696459" cy="1681003"/>
          </a:xfrm>
          <a:prstGeom prst="ellipse">
            <a:avLst/>
          </a:prstGeom>
          <a:solidFill>
            <a:srgbClr val="000000">
              <a:alpha val="30196"/>
            </a:srgbClr>
          </a:solidFill>
          <a:ln>
            <a:solidFill>
              <a:srgbClr val="46AAC5">
                <a:alpha val="40000"/>
              </a:srgbClr>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00" dirty="0">
                <a:solidFill>
                  <a:schemeClr val="bg1"/>
                </a:solidFill>
                <a:latin typeface="Arial" panose="020B0604020202020204" pitchFamily="34" charset="0"/>
                <a:cs typeface="Arial" panose="020B0604020202020204" pitchFamily="34" charset="0"/>
              </a:rPr>
              <a:t>CUBE BASE</a:t>
            </a:r>
            <a:endParaRPr lang="en-US" sz="1000" dirty="0">
              <a:solidFill>
                <a:schemeClr val="bg1"/>
              </a:solidFill>
              <a:latin typeface="Arial" panose="020B0604020202020204" pitchFamily="34" charset="0"/>
              <a:cs typeface="Arial" panose="020B0604020202020204" pitchFamily="34" charset="0"/>
            </a:endParaRPr>
          </a:p>
        </p:txBody>
      </p:sp>
      <p:sp>
        <p:nvSpPr>
          <p:cNvPr id="23" name="Rectángulo 22">
            <a:extLst>
              <a:ext uri="{FF2B5EF4-FFF2-40B4-BE49-F238E27FC236}">
                <a16:creationId xmlns:a16="http://schemas.microsoft.com/office/drawing/2014/main" xmlns="" id="{924037CD-8B98-4FB8-A2E7-591C5CAFAD2E}"/>
              </a:ext>
            </a:extLst>
          </p:cNvPr>
          <p:cNvSpPr/>
          <p:nvPr/>
        </p:nvSpPr>
        <p:spPr>
          <a:xfrm>
            <a:off x="4732075" y="3168093"/>
            <a:ext cx="4170970" cy="2677656"/>
          </a:xfrm>
          <a:prstGeom prst="rect">
            <a:avLst/>
          </a:prstGeom>
          <a:noFill/>
        </p:spPr>
        <p:txBody>
          <a:bodyPr wrap="square" rtlCol="0">
            <a:spAutoFit/>
          </a:bodyPr>
          <a:lstStyle/>
          <a:p>
            <a:pPr marL="171450" indent="-171450">
              <a:buFont typeface="Wingdings" panose="05000000000000000000" pitchFamily="2" charset="2"/>
              <a:buChar char="ü"/>
            </a:pPr>
            <a:r>
              <a:rPr lang="it-IT" sz="1200" b="1" dirty="0">
                <a:solidFill>
                  <a:srgbClr val="00B050"/>
                </a:solidFill>
                <a:latin typeface="Arial" panose="020B0604020202020204" pitchFamily="34" charset="0"/>
                <a:cs typeface="Arial" panose="020B0604020202020204" pitchFamily="34" charset="0"/>
              </a:rPr>
              <a:t>INTERFACCIA DEL SISTEMA </a:t>
            </a:r>
          </a:p>
          <a:p>
            <a:pPr lvl="1"/>
            <a:r>
              <a:rPr lang="it-IT" sz="1200" b="1" dirty="0">
                <a:latin typeface="Arial" panose="020B0604020202020204" pitchFamily="34" charset="0"/>
                <a:cs typeface="Arial" panose="020B0604020202020204" pitchFamily="34" charset="0"/>
              </a:rPr>
              <a:t>CUBE BASE</a:t>
            </a:r>
          </a:p>
          <a:p>
            <a:pPr lvl="1"/>
            <a:endParaRPr lang="it-IT"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it-IT" sz="1200" b="1" dirty="0">
                <a:solidFill>
                  <a:srgbClr val="0070C0"/>
                </a:solidFill>
                <a:latin typeface="Arial" panose="020B0604020202020204" pitchFamily="34" charset="0"/>
                <a:cs typeface="Arial" panose="020B0604020202020204" pitchFamily="34" charset="0"/>
              </a:rPr>
              <a:t>MODELLAZIONE DI DOMANDA</a:t>
            </a:r>
          </a:p>
          <a:p>
            <a:pPr lvl="1"/>
            <a:r>
              <a:rPr lang="it-IT" sz="1200" b="1" dirty="0">
                <a:solidFill>
                  <a:srgbClr val="00B0F0"/>
                </a:solidFill>
                <a:latin typeface="Arial" panose="020B0604020202020204" pitchFamily="34" charset="0"/>
                <a:cs typeface="Arial" panose="020B0604020202020204" pitchFamily="34" charset="0"/>
              </a:rPr>
              <a:t>CUBE VOYAGER, </a:t>
            </a:r>
            <a:r>
              <a:rPr lang="it-IT" sz="1200" i="1" dirty="0">
                <a:solidFill>
                  <a:srgbClr val="00B0F0"/>
                </a:solidFill>
                <a:latin typeface="Arial" panose="020B0604020202020204" pitchFamily="34" charset="0"/>
                <a:cs typeface="Arial" panose="020B0604020202020204" pitchFamily="34" charset="0"/>
              </a:rPr>
              <a:t>urbana, regionale, domande di lunghe distanze ed assegnazioni  </a:t>
            </a:r>
          </a:p>
          <a:p>
            <a:pPr lvl="1"/>
            <a:r>
              <a:rPr lang="it-IT" sz="1200" b="1" dirty="0">
                <a:latin typeface="Arial" panose="020B0604020202020204" pitchFamily="34" charset="0"/>
                <a:cs typeface="Arial" panose="020B0604020202020204" pitchFamily="34" charset="0"/>
              </a:rPr>
              <a:t>CUBE LAND,</a:t>
            </a:r>
            <a:r>
              <a:rPr lang="it-IT" sz="1200" i="1" dirty="0">
                <a:latin typeface="Arial" panose="020B0604020202020204" pitchFamily="34" charset="0"/>
                <a:cs typeface="Arial" panose="020B0604020202020204" pitchFamily="34" charset="0"/>
              </a:rPr>
              <a:t> l’uso del territorio</a:t>
            </a:r>
          </a:p>
          <a:p>
            <a:pPr lvl="1"/>
            <a:r>
              <a:rPr lang="it-IT" sz="1200" b="1" dirty="0">
                <a:latin typeface="Arial" panose="020B0604020202020204" pitchFamily="34" charset="0"/>
                <a:cs typeface="Arial" panose="020B0604020202020204" pitchFamily="34" charset="0"/>
              </a:rPr>
              <a:t>CUBE CARGO, </a:t>
            </a:r>
            <a:r>
              <a:rPr lang="it-IT" sz="1200" i="1" dirty="0">
                <a:latin typeface="Arial" panose="020B0604020202020204" pitchFamily="34" charset="0"/>
                <a:cs typeface="Arial" panose="020B0604020202020204" pitchFamily="34" charset="0"/>
              </a:rPr>
              <a:t>domanda di merci </a:t>
            </a:r>
          </a:p>
          <a:p>
            <a:pPr lvl="1"/>
            <a:endParaRPr lang="it-IT"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it-IT" sz="1200" b="1" dirty="0">
                <a:solidFill>
                  <a:srgbClr val="FF0000"/>
                </a:solidFill>
                <a:latin typeface="Arial" panose="020B0604020202020204" pitchFamily="34" charset="0"/>
                <a:cs typeface="Arial" panose="020B0604020202020204" pitchFamily="34" charset="0"/>
              </a:rPr>
              <a:t>SIMULAZIONE</a:t>
            </a:r>
          </a:p>
          <a:p>
            <a:pPr lvl="1"/>
            <a:r>
              <a:rPr lang="it-IT" sz="1200" b="1" dirty="0">
                <a:solidFill>
                  <a:srgbClr val="C00000"/>
                </a:solidFill>
                <a:latin typeface="Arial" panose="020B0604020202020204" pitchFamily="34" charset="0"/>
                <a:cs typeface="Arial" panose="020B0604020202020204" pitchFamily="34" charset="0"/>
              </a:rPr>
              <a:t>CUBE AVENUE</a:t>
            </a:r>
          </a:p>
          <a:p>
            <a:pPr lvl="1"/>
            <a:r>
              <a:rPr lang="it-IT" sz="1200" b="1" dirty="0">
                <a:latin typeface="Arial" panose="020B0604020202020204" pitchFamily="34" charset="0"/>
                <a:cs typeface="Arial" panose="020B0604020202020204" pitchFamily="34" charset="0"/>
              </a:rPr>
              <a:t>CUBE DYNASIM</a:t>
            </a:r>
          </a:p>
          <a:p>
            <a:pPr lvl="1"/>
            <a:r>
              <a:rPr lang="it-IT" sz="1200" b="1" dirty="0">
                <a:latin typeface="Arial" panose="020B0604020202020204" pitchFamily="34" charset="0"/>
                <a:cs typeface="Arial" panose="020B0604020202020204" pitchFamily="34" charset="0"/>
              </a:rPr>
              <a:t>CUBE CLUSTER</a:t>
            </a:r>
          </a:p>
          <a:p>
            <a:pPr lvl="1"/>
            <a:r>
              <a:rPr lang="it-IT" sz="1200" b="1" dirty="0">
                <a:latin typeface="Arial" panose="020B0604020202020204" pitchFamily="34" charset="0"/>
                <a:cs typeface="Arial" panose="020B0604020202020204" pitchFamily="34" charset="0"/>
              </a:rPr>
              <a:t>CUBE ANALYST &amp; ANALYST DRIVE</a:t>
            </a:r>
            <a:endParaRPr lang="en-US" sz="1200" b="1" dirty="0">
              <a:latin typeface="Arial" panose="020B0604020202020204" pitchFamily="34" charset="0"/>
              <a:cs typeface="Arial" panose="020B0604020202020204" pitchFamily="34" charset="0"/>
            </a:endParaRPr>
          </a:p>
        </p:txBody>
      </p:sp>
      <p:sp>
        <p:nvSpPr>
          <p:cNvPr id="25" name="Rectángulo: esquinas redondeadas 24">
            <a:extLst>
              <a:ext uri="{FF2B5EF4-FFF2-40B4-BE49-F238E27FC236}">
                <a16:creationId xmlns:a16="http://schemas.microsoft.com/office/drawing/2014/main" xmlns="" id="{69F159CC-9CD1-4EF4-8164-757F42389E4E}"/>
              </a:ext>
            </a:extLst>
          </p:cNvPr>
          <p:cNvSpPr/>
          <p:nvPr/>
        </p:nvSpPr>
        <p:spPr>
          <a:xfrm>
            <a:off x="4732075" y="1342679"/>
            <a:ext cx="4205135" cy="1609212"/>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400" b="1" dirty="0">
                <a:latin typeface="Arial" panose="020B0604020202020204" pitchFamily="34" charset="0"/>
                <a:cs typeface="Arial" panose="020B0604020202020204" pitchFamily="34" charset="0"/>
              </a:rPr>
              <a:t>CUBE è una famiglia di software semplici da utilizzare che forniscono una miglior comprensione della pianificazione di sistemi di trasporto. L'usuario combina la sua interfaccia di CUBE BASE con qualcun’altra estensione di CUBE a secondo dell’obiettivo di pianificazione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642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6</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pic>
        <p:nvPicPr>
          <p:cNvPr id="2" name="Imagen 1">
            <a:extLst>
              <a:ext uri="{FF2B5EF4-FFF2-40B4-BE49-F238E27FC236}">
                <a16:creationId xmlns:a16="http://schemas.microsoft.com/office/drawing/2014/main" xmlns="" id="{5DA7E542-7742-4062-99F4-D1F864FD68D0}"/>
              </a:ext>
            </a:extLst>
          </p:cNvPr>
          <p:cNvPicPr>
            <a:picLocks noChangeAspect="1"/>
          </p:cNvPicPr>
          <p:nvPr/>
        </p:nvPicPr>
        <p:blipFill rotWithShape="1">
          <a:blip r:embed="rId4"/>
          <a:srcRect l="52959" t="45737" r="11633" b="21066"/>
          <a:stretch/>
        </p:blipFill>
        <p:spPr>
          <a:xfrm>
            <a:off x="180747" y="3769723"/>
            <a:ext cx="4112707" cy="2168951"/>
          </a:xfrm>
          <a:prstGeom prst="rect">
            <a:avLst/>
          </a:prstGeom>
        </p:spPr>
      </p:pic>
      <p:sp>
        <p:nvSpPr>
          <p:cNvPr id="16" name="Rectángulo: esquinas redondeadas 15">
            <a:extLst>
              <a:ext uri="{FF2B5EF4-FFF2-40B4-BE49-F238E27FC236}">
                <a16:creationId xmlns:a16="http://schemas.microsoft.com/office/drawing/2014/main" xmlns="" id="{0757194B-5A6F-4E95-AB1C-B4A9BDCA12FA}"/>
              </a:ext>
            </a:extLst>
          </p:cNvPr>
          <p:cNvSpPr/>
          <p:nvPr/>
        </p:nvSpPr>
        <p:spPr>
          <a:xfrm>
            <a:off x="126989" y="1370978"/>
            <a:ext cx="8881353" cy="851836"/>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600" b="1" dirty="0">
                <a:latin typeface="Arial" panose="020B0604020202020204" pitchFamily="34" charset="0"/>
                <a:cs typeface="Arial" panose="020B0604020202020204" pitchFamily="34" charset="0"/>
              </a:rPr>
              <a:t>Questo studio si focalizza nel utilizzo di una interfaccia CUBE BASE con una modellazione di domanda CUBE VOYAGER e simulazione CUBE AVENUE.</a:t>
            </a:r>
          </a:p>
          <a:p>
            <a:pPr algn="just"/>
            <a:r>
              <a:rPr lang="it-IT" sz="1200" b="1" i="1" dirty="0">
                <a:latin typeface="Arial" panose="020B0604020202020204" pitchFamily="34" charset="0"/>
                <a:cs typeface="Arial" panose="020B0604020202020204" pitchFamily="34" charset="0"/>
              </a:rPr>
              <a:t>È stata utilizzata una licenza didattica per un mese, il software è a pagamento. Software versione 5.0 </a:t>
            </a:r>
            <a:endParaRPr lang="en-US" sz="1200" b="1" i="1" dirty="0">
              <a:latin typeface="Arial" panose="020B0604020202020204" pitchFamily="34" charset="0"/>
              <a:cs typeface="Arial" panose="020B0604020202020204" pitchFamily="34" charset="0"/>
            </a:endParaRPr>
          </a:p>
        </p:txBody>
      </p:sp>
      <p:sp>
        <p:nvSpPr>
          <p:cNvPr id="17" name="Rectángulo 16">
            <a:extLst>
              <a:ext uri="{FF2B5EF4-FFF2-40B4-BE49-F238E27FC236}">
                <a16:creationId xmlns:a16="http://schemas.microsoft.com/office/drawing/2014/main" xmlns="" id="{90F64E55-D63D-4DA2-B2D4-AE1DCA44ABF3}"/>
              </a:ext>
            </a:extLst>
          </p:cNvPr>
          <p:cNvSpPr/>
          <p:nvPr/>
        </p:nvSpPr>
        <p:spPr>
          <a:xfrm>
            <a:off x="213519" y="2324657"/>
            <a:ext cx="8687885" cy="830997"/>
          </a:xfrm>
          <a:prstGeom prst="rect">
            <a:avLst/>
          </a:prstGeom>
          <a:noFill/>
        </p:spPr>
        <p:txBody>
          <a:bodyPr wrap="square" rtlCol="0">
            <a:spAutoFit/>
          </a:bodyPr>
          <a:lstStyle/>
          <a:p>
            <a:pPr algn="just"/>
            <a:r>
              <a:rPr lang="it-IT" sz="1200" b="1" dirty="0">
                <a:solidFill>
                  <a:srgbClr val="C00000"/>
                </a:solidFill>
                <a:latin typeface="Arial" panose="020B0604020202020204" pitchFamily="34" charset="0"/>
                <a:cs typeface="Arial" panose="020B0604020202020204" pitchFamily="34" charset="0"/>
              </a:rPr>
              <a:t>CUBE AVENUE </a:t>
            </a:r>
            <a:r>
              <a:rPr lang="it-IT" sz="1200" b="1" dirty="0">
                <a:latin typeface="Arial" panose="020B0604020202020204" pitchFamily="34" charset="0"/>
                <a:cs typeface="Arial" panose="020B0604020202020204" pitchFamily="34" charset="0"/>
              </a:rPr>
              <a:t>è il programma utilizzato per l'esecuzione delle assegnazioni della dinamica del traffico. È derivato dal </a:t>
            </a:r>
            <a:r>
              <a:rPr lang="it-IT" sz="1200" b="1" dirty="0">
                <a:solidFill>
                  <a:srgbClr val="C00000"/>
                </a:solidFill>
                <a:latin typeface="Arial" panose="020B0604020202020204" pitchFamily="34" charset="0"/>
                <a:cs typeface="Arial" panose="020B0604020202020204" pitchFamily="34" charset="0"/>
              </a:rPr>
              <a:t>CUBE VOYAGER </a:t>
            </a:r>
            <a:r>
              <a:rPr lang="it-IT" sz="1200" b="1" dirty="0">
                <a:latin typeface="Arial" panose="020B0604020202020204" pitchFamily="34" charset="0"/>
                <a:cs typeface="Arial" panose="020B0604020202020204" pitchFamily="34" charset="0"/>
              </a:rPr>
              <a:t>con comandi addizionali per le assegnazioni. Utilizza un costruttore dei percorsi con restrizioni di capacità per modellare la ricerca di percorsi da parte dei guidatori e modificare tali percorsi in base all'esperienza.</a:t>
            </a:r>
          </a:p>
          <a:p>
            <a:endParaRPr lang="en-US" sz="1200" b="1" dirty="0">
              <a:latin typeface="Arial" panose="020B0604020202020204" pitchFamily="34" charset="0"/>
              <a:cs typeface="Arial" panose="020B0604020202020204" pitchFamily="34" charset="0"/>
            </a:endParaRPr>
          </a:p>
        </p:txBody>
      </p:sp>
      <p:sp>
        <p:nvSpPr>
          <p:cNvPr id="26" name="Rectángulo: esquinas redondeadas 25">
            <a:extLst>
              <a:ext uri="{FF2B5EF4-FFF2-40B4-BE49-F238E27FC236}">
                <a16:creationId xmlns:a16="http://schemas.microsoft.com/office/drawing/2014/main" xmlns="" id="{8EC646AD-7AEC-4136-9BB3-27234E950E12}"/>
              </a:ext>
            </a:extLst>
          </p:cNvPr>
          <p:cNvSpPr/>
          <p:nvPr/>
        </p:nvSpPr>
        <p:spPr>
          <a:xfrm>
            <a:off x="2749598" y="3069329"/>
            <a:ext cx="3615725" cy="903900"/>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200" b="1" dirty="0">
                <a:latin typeface="Arial" panose="020B0604020202020204" pitchFamily="34" charset="0"/>
                <a:cs typeface="Arial" panose="020B0604020202020204" pitchFamily="34" charset="0"/>
              </a:rPr>
              <a:t>Tuttavia, per valutare i costi generati da un insieme di decisioni di instradamento, </a:t>
            </a:r>
            <a:r>
              <a:rPr lang="it-IT" sz="1200" b="1" dirty="0">
                <a:solidFill>
                  <a:srgbClr val="C00000"/>
                </a:solidFill>
                <a:latin typeface="Arial" panose="020B0604020202020204" pitchFamily="34" charset="0"/>
                <a:cs typeface="Arial" panose="020B0604020202020204" pitchFamily="34" charset="0"/>
              </a:rPr>
              <a:t>CUBE AVENUE </a:t>
            </a:r>
            <a:r>
              <a:rPr lang="it-IT" sz="1200" b="1" i="1" dirty="0">
                <a:solidFill>
                  <a:srgbClr val="C00000"/>
                </a:solidFill>
                <a:latin typeface="Arial" panose="020B0604020202020204" pitchFamily="34" charset="0"/>
                <a:cs typeface="Arial" panose="020B0604020202020204" pitchFamily="34" charset="0"/>
              </a:rPr>
              <a:t>simula il movimento dei veicoli attraverso la rete.        </a:t>
            </a:r>
          </a:p>
        </p:txBody>
      </p:sp>
      <p:sp>
        <p:nvSpPr>
          <p:cNvPr id="3" name="Rectángulo 2">
            <a:extLst>
              <a:ext uri="{FF2B5EF4-FFF2-40B4-BE49-F238E27FC236}">
                <a16:creationId xmlns:a16="http://schemas.microsoft.com/office/drawing/2014/main" xmlns="" id="{2267C1A1-BAC5-4FA6-9585-40257C7FF0E2}"/>
              </a:ext>
            </a:extLst>
          </p:cNvPr>
          <p:cNvSpPr/>
          <p:nvPr/>
        </p:nvSpPr>
        <p:spPr>
          <a:xfrm>
            <a:off x="4474359" y="4254035"/>
            <a:ext cx="4198775"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it-IT" sz="1200" b="1" dirty="0">
                <a:solidFill>
                  <a:srgbClr val="FF0000"/>
                </a:solidFill>
                <a:latin typeface="Arial" panose="020B0604020202020204" pitchFamily="34" charset="0"/>
                <a:cs typeface="Arial" panose="020B0604020202020204" pitchFamily="34" charset="0"/>
              </a:rPr>
              <a:t>CARATTERISTICHE HARDWARE E SOFTWARE:</a:t>
            </a:r>
          </a:p>
          <a:p>
            <a:r>
              <a:rPr lang="it-IT" sz="1200" b="1" dirty="0">
                <a:latin typeface="Arial" panose="020B0604020202020204" pitchFamily="34" charset="0"/>
                <a:cs typeface="Arial" panose="020B0604020202020204" pitchFamily="34" charset="0"/>
              </a:rPr>
              <a:t>Cube permette la facilità di utilizzare altre software standardizzati includendo </a:t>
            </a:r>
            <a:r>
              <a:rPr lang="it-IT" sz="1200" b="1" dirty="0" err="1">
                <a:latin typeface="Arial" panose="020B0604020202020204" pitchFamily="34" charset="0"/>
                <a:cs typeface="Arial" panose="020B0604020202020204" pitchFamily="34" charset="0"/>
              </a:rPr>
              <a:t>ArcGIS</a:t>
            </a:r>
            <a:r>
              <a:rPr lang="it-IT" sz="1200" b="1" dirty="0">
                <a:latin typeface="Arial" panose="020B0604020202020204" pitchFamily="34" charset="0"/>
                <a:cs typeface="Arial" panose="020B0604020202020204" pitchFamily="34" charset="0"/>
              </a:rPr>
              <a:t> di ESRI e varie Microsoft Office </a:t>
            </a:r>
            <a:r>
              <a:rPr lang="it-IT" sz="1200" b="1" dirty="0" err="1">
                <a:latin typeface="Arial" panose="020B0604020202020204" pitchFamily="34" charset="0"/>
                <a:cs typeface="Arial" panose="020B0604020202020204" pitchFamily="34" charset="0"/>
              </a:rPr>
              <a:t>programs</a:t>
            </a:r>
            <a:r>
              <a:rPr lang="it-IT" sz="1200" b="1" dirty="0">
                <a:latin typeface="Arial" panose="020B0604020202020204" pitchFamily="34" charset="0"/>
                <a:cs typeface="Arial" panose="020B0604020202020204" pitchFamily="34" charset="0"/>
              </a:rPr>
              <a:t>. </a:t>
            </a:r>
          </a:p>
          <a:p>
            <a:r>
              <a:rPr lang="it-IT" sz="1200" b="1" dirty="0">
                <a:latin typeface="Arial" panose="020B0604020202020204" pitchFamily="34" charset="0"/>
                <a:cs typeface="Arial" panose="020B0604020202020204" pitchFamily="34" charset="0"/>
              </a:rPr>
              <a:t>75 MB di spazio è richiesto per la installazione di Cube Base e Cube </a:t>
            </a:r>
            <a:r>
              <a:rPr lang="it-IT" sz="1200" b="1" dirty="0" err="1">
                <a:latin typeface="Arial" panose="020B0604020202020204" pitchFamily="34" charset="0"/>
                <a:cs typeface="Arial" panose="020B0604020202020204" pitchFamily="34" charset="0"/>
              </a:rPr>
              <a:t>Voyager</a:t>
            </a:r>
            <a:r>
              <a:rPr lang="it-IT" sz="1200" b="1" dirty="0">
                <a:latin typeface="Arial" panose="020B0604020202020204" pitchFamily="34" charset="0"/>
                <a:cs typeface="Arial" panose="020B0604020202020204" pitchFamily="34" charset="0"/>
              </a:rPr>
              <a:t>. </a:t>
            </a:r>
          </a:p>
          <a:p>
            <a:r>
              <a:rPr lang="it-IT" sz="1200" b="1" dirty="0">
                <a:latin typeface="Arial" panose="020B0604020202020204" pitchFamily="34" charset="0"/>
                <a:cs typeface="Arial" panose="020B0604020202020204" pitchFamily="34" charset="0"/>
              </a:rPr>
              <a:t>Se il computer può correre Windows, ha la sufficiente quantità di RAM per correre Cube </a:t>
            </a:r>
            <a:r>
              <a:rPr lang="it-IT" sz="1200" b="1" dirty="0" err="1">
                <a:latin typeface="Arial" panose="020B0604020202020204" pitchFamily="34" charset="0"/>
                <a:cs typeface="Arial" panose="020B0604020202020204" pitchFamily="34" charset="0"/>
              </a:rPr>
              <a:t>Voyager</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212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7</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6" name="Rectángulo: esquinas redondeadas 15">
            <a:extLst>
              <a:ext uri="{FF2B5EF4-FFF2-40B4-BE49-F238E27FC236}">
                <a16:creationId xmlns:a16="http://schemas.microsoft.com/office/drawing/2014/main" xmlns="" id="{0757194B-5A6F-4E95-AB1C-B4A9BDCA12FA}"/>
              </a:ext>
            </a:extLst>
          </p:cNvPr>
          <p:cNvSpPr/>
          <p:nvPr/>
        </p:nvSpPr>
        <p:spPr>
          <a:xfrm>
            <a:off x="262647" y="1324793"/>
            <a:ext cx="8732063" cy="653289"/>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it-IT" sz="1200" b="1" dirty="0">
                <a:latin typeface="Arial" panose="020B0604020202020204" pitchFamily="34" charset="0"/>
                <a:cs typeface="Arial" panose="020B0604020202020204" pitchFamily="34" charset="0"/>
              </a:rPr>
              <a:t>CUBE fornisce due modalità di lavoro:</a:t>
            </a:r>
          </a:p>
          <a:p>
            <a:pPr lvl="1" algn="just"/>
            <a:r>
              <a:rPr lang="it-IT" sz="1200" b="1" dirty="0">
                <a:latin typeface="Arial" panose="020B0604020202020204" pitchFamily="34" charset="0"/>
                <a:cs typeface="Arial" panose="020B0604020202020204" pitchFamily="34" charset="0"/>
              </a:rPr>
              <a:t>DEVELOPER MODE: </a:t>
            </a:r>
            <a:r>
              <a:rPr lang="it-IT" sz="1200" i="1" dirty="0">
                <a:latin typeface="Arial" panose="020B0604020202020204" pitchFamily="34" charset="0"/>
                <a:cs typeface="Arial" panose="020B0604020202020204" pitchFamily="34" charset="0"/>
              </a:rPr>
              <a:t>accesso a metodologie avanzate e tecniche per lo sviluppo dei modelli di trasporto.</a:t>
            </a:r>
          </a:p>
          <a:p>
            <a:pPr lvl="1" algn="just"/>
            <a:r>
              <a:rPr lang="it-IT" sz="1200" b="1" dirty="0">
                <a:latin typeface="Arial" panose="020B0604020202020204" pitchFamily="34" charset="0"/>
                <a:cs typeface="Arial" panose="020B0604020202020204" pitchFamily="34" charset="0"/>
              </a:rPr>
              <a:t>APPLIER MODE: </a:t>
            </a:r>
            <a:r>
              <a:rPr lang="it-IT" sz="1200" i="1" dirty="0">
                <a:latin typeface="Arial" panose="020B0604020202020204" pitchFamily="34" charset="0"/>
                <a:cs typeface="Arial" panose="020B0604020202020204" pitchFamily="34" charset="0"/>
              </a:rPr>
              <a:t>rapida e facile costruzione, testare e valutare gli scenari.</a:t>
            </a:r>
            <a:endParaRPr lang="en-US" sz="1200" i="1" dirty="0">
              <a:latin typeface="Arial" panose="020B0604020202020204" pitchFamily="34" charset="0"/>
              <a:cs typeface="Arial" panose="020B0604020202020204" pitchFamily="34" charset="0"/>
            </a:endParaRPr>
          </a:p>
        </p:txBody>
      </p:sp>
      <p:sp>
        <p:nvSpPr>
          <p:cNvPr id="17" name="Rectángulo 16">
            <a:extLst>
              <a:ext uri="{FF2B5EF4-FFF2-40B4-BE49-F238E27FC236}">
                <a16:creationId xmlns:a16="http://schemas.microsoft.com/office/drawing/2014/main" xmlns="" id="{90F64E55-D63D-4DA2-B2D4-AE1DCA44ABF3}"/>
              </a:ext>
            </a:extLst>
          </p:cNvPr>
          <p:cNvSpPr/>
          <p:nvPr/>
        </p:nvSpPr>
        <p:spPr>
          <a:xfrm>
            <a:off x="306825" y="4967944"/>
            <a:ext cx="8687885" cy="769441"/>
          </a:xfrm>
          <a:prstGeom prst="rect">
            <a:avLst/>
          </a:prstGeom>
          <a:noFill/>
        </p:spPr>
        <p:txBody>
          <a:bodyPr wrap="square" rtlCol="0">
            <a:spAutoFit/>
          </a:bodyPr>
          <a:lstStyle/>
          <a:p>
            <a:pPr algn="just"/>
            <a:r>
              <a:rPr lang="it-IT" sz="1400" b="1" dirty="0">
                <a:solidFill>
                  <a:srgbClr val="C00000"/>
                </a:solidFill>
                <a:latin typeface="Arial" panose="020B0604020202020204" pitchFamily="34" charset="0"/>
                <a:cs typeface="Arial" panose="020B0604020202020204" pitchFamily="34" charset="0"/>
              </a:rPr>
              <a:t>DEVELOPER MODE </a:t>
            </a:r>
            <a:r>
              <a:rPr lang="it-IT" sz="1400" b="1" dirty="0">
                <a:latin typeface="Arial" panose="020B0604020202020204" pitchFamily="34" charset="0"/>
                <a:cs typeface="Arial" panose="020B0604020202020204" pitchFamily="34" charset="0"/>
              </a:rPr>
              <a:t>si possono aggiungere diversi programmi, per gestire efficientemente progetti complessi</a:t>
            </a:r>
          </a:p>
          <a:p>
            <a:endParaRPr lang="en-US" sz="160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xmlns="" id="{567D6934-E29C-4385-A258-FF1E605F00DB}"/>
              </a:ext>
            </a:extLst>
          </p:cNvPr>
          <p:cNvPicPr>
            <a:picLocks noChangeAspect="1"/>
          </p:cNvPicPr>
          <p:nvPr/>
        </p:nvPicPr>
        <p:blipFill rotWithShape="1">
          <a:blip r:embed="rId4"/>
          <a:srcRect l="65306" t="54626" r="7959" b="8004"/>
          <a:stretch/>
        </p:blipFill>
        <p:spPr>
          <a:xfrm>
            <a:off x="5099562" y="2254754"/>
            <a:ext cx="2873829" cy="2259576"/>
          </a:xfrm>
          <a:prstGeom prst="rect">
            <a:avLst/>
          </a:prstGeom>
        </p:spPr>
      </p:pic>
      <p:pic>
        <p:nvPicPr>
          <p:cNvPr id="13" name="Imagen 12">
            <a:extLst>
              <a:ext uri="{FF2B5EF4-FFF2-40B4-BE49-F238E27FC236}">
                <a16:creationId xmlns:a16="http://schemas.microsoft.com/office/drawing/2014/main" xmlns="" id="{0A9A9B64-8E9E-45FF-9813-5D95C7403523}"/>
              </a:ext>
            </a:extLst>
          </p:cNvPr>
          <p:cNvPicPr>
            <a:picLocks noChangeAspect="1"/>
          </p:cNvPicPr>
          <p:nvPr/>
        </p:nvPicPr>
        <p:blipFill rotWithShape="1">
          <a:blip r:embed="rId4"/>
          <a:srcRect l="65306" t="22868" r="7959" b="45094"/>
          <a:stretch/>
        </p:blipFill>
        <p:spPr>
          <a:xfrm>
            <a:off x="598639" y="2326517"/>
            <a:ext cx="3245663" cy="2187813"/>
          </a:xfrm>
          <a:prstGeom prst="rect">
            <a:avLst/>
          </a:prstGeom>
        </p:spPr>
      </p:pic>
    </p:spTree>
    <p:extLst>
      <p:ext uri="{BB962C8B-B14F-4D97-AF65-F5344CB8AC3E}">
        <p14:creationId xmlns:p14="http://schemas.microsoft.com/office/powerpoint/2010/main" val="2494645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19" y="6325394"/>
            <a:ext cx="3019425" cy="409575"/>
          </a:xfrm>
        </p:spPr>
      </p:pic>
      <p:sp>
        <p:nvSpPr>
          <p:cNvPr id="24" name="Rectángulo: esquinas redondeadas 23">
            <a:extLst>
              <a:ext uri="{FF2B5EF4-FFF2-40B4-BE49-F238E27FC236}">
                <a16:creationId xmlns:a16="http://schemas.microsoft.com/office/drawing/2014/main" xmlns="" id="{075BEFC6-0BA5-4F78-993C-1DD4D9F93153}"/>
              </a:ext>
            </a:extLst>
          </p:cNvPr>
          <p:cNvSpPr/>
          <p:nvPr/>
        </p:nvSpPr>
        <p:spPr>
          <a:xfrm>
            <a:off x="213519" y="6184368"/>
            <a:ext cx="535021" cy="55060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a:latin typeface="Arial" panose="020B0604020202020204" pitchFamily="34" charset="0"/>
                <a:cs typeface="Arial" panose="020B0604020202020204" pitchFamily="34" charset="0"/>
              </a:rPr>
              <a:t>8</a:t>
            </a:r>
            <a:endParaRPr lang="en-US" sz="20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188FF501-D9F6-4D82-BF3D-45AABAE14FB5}"/>
              </a:ext>
            </a:extLst>
          </p:cNvPr>
          <p:cNvPicPr>
            <a:picLocks noChangeAspect="1"/>
          </p:cNvPicPr>
          <p:nvPr/>
        </p:nvPicPr>
        <p:blipFill rotWithShape="1">
          <a:blip r:embed="rId3"/>
          <a:srcRect l="27857" t="45267" r="28673" b="40476"/>
          <a:stretch/>
        </p:blipFill>
        <p:spPr>
          <a:xfrm>
            <a:off x="0" y="0"/>
            <a:ext cx="9135333" cy="1146379"/>
          </a:xfrm>
          <a:prstGeom prst="rect">
            <a:avLst/>
          </a:prstGeom>
        </p:spPr>
      </p:pic>
      <p:sp>
        <p:nvSpPr>
          <p:cNvPr id="17" name="Rectángulo 16">
            <a:extLst>
              <a:ext uri="{FF2B5EF4-FFF2-40B4-BE49-F238E27FC236}">
                <a16:creationId xmlns:a16="http://schemas.microsoft.com/office/drawing/2014/main" xmlns="" id="{90F64E55-D63D-4DA2-B2D4-AE1DCA44ABF3}"/>
              </a:ext>
            </a:extLst>
          </p:cNvPr>
          <p:cNvSpPr/>
          <p:nvPr/>
        </p:nvSpPr>
        <p:spPr>
          <a:xfrm>
            <a:off x="223723" y="1383265"/>
            <a:ext cx="8687885" cy="523220"/>
          </a:xfrm>
          <a:prstGeom prst="rect">
            <a:avLst/>
          </a:prstGeom>
          <a:noFill/>
        </p:spPr>
        <p:txBody>
          <a:bodyPr wrap="square" rtlCol="0">
            <a:spAutoFit/>
          </a:bodyPr>
          <a:lstStyle/>
          <a:p>
            <a:pPr algn="just"/>
            <a:r>
              <a:rPr lang="it-IT" sz="1400" b="1" dirty="0">
                <a:latin typeface="Arial" panose="020B0604020202020204" pitchFamily="34" charset="0"/>
                <a:cs typeface="Arial" panose="020B0604020202020204" pitchFamily="34" charset="0"/>
              </a:rPr>
              <a:t>Si può vedere che gli output file di un programma frequentemente sono gli input di altro programma. Si può evidenziare con le direzioni delle frecce che distinguono le dipendenze.</a:t>
            </a:r>
            <a:endParaRPr lang="en-US" sz="16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DFC241A9-738C-404B-9C2B-973ABB428F73}"/>
              </a:ext>
            </a:extLst>
          </p:cNvPr>
          <p:cNvPicPr>
            <a:picLocks noChangeAspect="1"/>
          </p:cNvPicPr>
          <p:nvPr/>
        </p:nvPicPr>
        <p:blipFill rotWithShape="1">
          <a:blip r:embed="rId4"/>
          <a:srcRect l="48571" t="45193" r="10612" b="11129"/>
          <a:stretch/>
        </p:blipFill>
        <p:spPr>
          <a:xfrm>
            <a:off x="2416627" y="2311299"/>
            <a:ext cx="6223520" cy="3746221"/>
          </a:xfrm>
          <a:prstGeom prst="rect">
            <a:avLst/>
          </a:prstGeom>
        </p:spPr>
      </p:pic>
      <p:sp>
        <p:nvSpPr>
          <p:cNvPr id="3" name="Elipse 2">
            <a:extLst>
              <a:ext uri="{FF2B5EF4-FFF2-40B4-BE49-F238E27FC236}">
                <a16:creationId xmlns:a16="http://schemas.microsoft.com/office/drawing/2014/main" xmlns="" id="{67B53BD2-6057-4112-8917-E09C6B1C9825}"/>
              </a:ext>
            </a:extLst>
          </p:cNvPr>
          <p:cNvSpPr/>
          <p:nvPr/>
        </p:nvSpPr>
        <p:spPr>
          <a:xfrm>
            <a:off x="2911151" y="2532358"/>
            <a:ext cx="2528596" cy="1054359"/>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 name="Conector recto 6">
            <a:extLst>
              <a:ext uri="{FF2B5EF4-FFF2-40B4-BE49-F238E27FC236}">
                <a16:creationId xmlns:a16="http://schemas.microsoft.com/office/drawing/2014/main" xmlns="" id="{88C0FB97-2EEB-40E9-A42E-E831C449CD28}"/>
              </a:ext>
            </a:extLst>
          </p:cNvPr>
          <p:cNvCxnSpPr/>
          <p:nvPr/>
        </p:nvCxnSpPr>
        <p:spPr>
          <a:xfrm flipH="1" flipV="1">
            <a:off x="2220686" y="2593910"/>
            <a:ext cx="671804" cy="466531"/>
          </a:xfrm>
          <a:prstGeom prst="line">
            <a:avLst/>
          </a:prstGeom>
          <a:noFill/>
          <a:ln>
            <a:solidFill>
              <a:srgbClr val="FF0000"/>
            </a:solidFill>
          </a:ln>
        </p:spPr>
        <p:style>
          <a:lnRef idx="2">
            <a:schemeClr val="accent2"/>
          </a:lnRef>
          <a:fillRef idx="1">
            <a:schemeClr val="lt1"/>
          </a:fillRef>
          <a:effectRef idx="0">
            <a:schemeClr val="accent2"/>
          </a:effectRef>
          <a:fontRef idx="minor">
            <a:schemeClr val="dk1"/>
          </a:fontRef>
        </p:style>
      </p:cxnSp>
      <p:sp>
        <p:nvSpPr>
          <p:cNvPr id="15" name="Rectángulo 14">
            <a:extLst>
              <a:ext uri="{FF2B5EF4-FFF2-40B4-BE49-F238E27FC236}">
                <a16:creationId xmlns:a16="http://schemas.microsoft.com/office/drawing/2014/main" xmlns="" id="{012FA993-F67B-4C7C-B9D7-096F3362021A}"/>
              </a:ext>
            </a:extLst>
          </p:cNvPr>
          <p:cNvSpPr/>
          <p:nvPr/>
        </p:nvSpPr>
        <p:spPr>
          <a:xfrm>
            <a:off x="786668" y="2306085"/>
            <a:ext cx="1629959" cy="307777"/>
          </a:xfrm>
          <a:prstGeom prst="rect">
            <a:avLst/>
          </a:prstGeom>
          <a:noFill/>
        </p:spPr>
        <p:txBody>
          <a:bodyPr wrap="square" rtlCol="0">
            <a:spAutoFit/>
          </a:bodyPr>
          <a:lstStyle/>
          <a:p>
            <a:pPr algn="just"/>
            <a:r>
              <a:rPr lang="it-IT" sz="1400" b="1" dirty="0">
                <a:solidFill>
                  <a:srgbClr val="FF0000"/>
                </a:solidFill>
                <a:latin typeface="Arial" panose="020B0604020202020204" pitchFamily="34" charset="0"/>
                <a:cs typeface="Arial" panose="020B0604020202020204" pitchFamily="34" charset="0"/>
              </a:rPr>
              <a:t>PROGRAMMA 1</a:t>
            </a:r>
            <a:endParaRPr lang="en-US" sz="1600" b="1" dirty="0">
              <a:solidFill>
                <a:srgbClr val="FF0000"/>
              </a:solidFill>
              <a:latin typeface="Arial" panose="020B0604020202020204" pitchFamily="34" charset="0"/>
              <a:cs typeface="Arial" panose="020B0604020202020204" pitchFamily="34" charset="0"/>
            </a:endParaRPr>
          </a:p>
        </p:txBody>
      </p:sp>
      <p:sp>
        <p:nvSpPr>
          <p:cNvPr id="18" name="Elipse 17">
            <a:extLst>
              <a:ext uri="{FF2B5EF4-FFF2-40B4-BE49-F238E27FC236}">
                <a16:creationId xmlns:a16="http://schemas.microsoft.com/office/drawing/2014/main" xmlns="" id="{B65F5D6A-815F-4A90-BD24-B539EFAA2964}"/>
              </a:ext>
            </a:extLst>
          </p:cNvPr>
          <p:cNvSpPr/>
          <p:nvPr/>
        </p:nvSpPr>
        <p:spPr>
          <a:xfrm>
            <a:off x="5805408" y="2272055"/>
            <a:ext cx="2528596" cy="1054359"/>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9" name="Conector recto 18">
            <a:extLst>
              <a:ext uri="{FF2B5EF4-FFF2-40B4-BE49-F238E27FC236}">
                <a16:creationId xmlns:a16="http://schemas.microsoft.com/office/drawing/2014/main" xmlns="" id="{D5C0F082-8528-4AC5-8EA9-49604D79DE5E}"/>
              </a:ext>
            </a:extLst>
          </p:cNvPr>
          <p:cNvCxnSpPr/>
          <p:nvPr/>
        </p:nvCxnSpPr>
        <p:spPr>
          <a:xfrm flipH="1" flipV="1">
            <a:off x="5114943" y="2333607"/>
            <a:ext cx="671804" cy="466531"/>
          </a:xfrm>
          <a:prstGeom prst="line">
            <a:avLst/>
          </a:prstGeom>
          <a:noFill/>
          <a:ln>
            <a:solidFill>
              <a:srgbClr val="FF0000"/>
            </a:solidFill>
          </a:ln>
        </p:spPr>
        <p:style>
          <a:lnRef idx="2">
            <a:schemeClr val="accent2"/>
          </a:lnRef>
          <a:fillRef idx="1">
            <a:schemeClr val="lt1"/>
          </a:fillRef>
          <a:effectRef idx="0">
            <a:schemeClr val="accent2"/>
          </a:effectRef>
          <a:fontRef idx="minor">
            <a:schemeClr val="dk1"/>
          </a:fontRef>
        </p:style>
      </p:cxnSp>
      <p:sp>
        <p:nvSpPr>
          <p:cNvPr id="20" name="Rectángulo 19">
            <a:extLst>
              <a:ext uri="{FF2B5EF4-FFF2-40B4-BE49-F238E27FC236}">
                <a16:creationId xmlns:a16="http://schemas.microsoft.com/office/drawing/2014/main" xmlns="" id="{8B05D486-D8CA-47C8-B6DA-DA3E6B3712CD}"/>
              </a:ext>
            </a:extLst>
          </p:cNvPr>
          <p:cNvSpPr/>
          <p:nvPr/>
        </p:nvSpPr>
        <p:spPr>
          <a:xfrm>
            <a:off x="3680925" y="2045782"/>
            <a:ext cx="1629959" cy="307777"/>
          </a:xfrm>
          <a:prstGeom prst="rect">
            <a:avLst/>
          </a:prstGeom>
          <a:noFill/>
        </p:spPr>
        <p:txBody>
          <a:bodyPr wrap="square" rtlCol="0">
            <a:spAutoFit/>
          </a:bodyPr>
          <a:lstStyle/>
          <a:p>
            <a:pPr algn="just"/>
            <a:r>
              <a:rPr lang="it-IT" sz="1400" b="1" dirty="0">
                <a:solidFill>
                  <a:srgbClr val="FF0000"/>
                </a:solidFill>
                <a:latin typeface="Arial" panose="020B0604020202020204" pitchFamily="34" charset="0"/>
                <a:cs typeface="Arial" panose="020B0604020202020204" pitchFamily="34" charset="0"/>
              </a:rPr>
              <a:t>PROGRAMMA 3</a:t>
            </a:r>
            <a:endParaRPr lang="en-US" sz="1600" b="1" dirty="0">
              <a:solidFill>
                <a:srgbClr val="FF0000"/>
              </a:solidFill>
              <a:latin typeface="Arial" panose="020B0604020202020204" pitchFamily="34" charset="0"/>
              <a:cs typeface="Arial" panose="020B0604020202020204" pitchFamily="34" charset="0"/>
            </a:endParaRPr>
          </a:p>
        </p:txBody>
      </p:sp>
      <p:sp>
        <p:nvSpPr>
          <p:cNvPr id="21" name="Elipse 20">
            <a:extLst>
              <a:ext uri="{FF2B5EF4-FFF2-40B4-BE49-F238E27FC236}">
                <a16:creationId xmlns:a16="http://schemas.microsoft.com/office/drawing/2014/main" xmlns="" id="{A02B1DFC-701E-4124-B839-314428FC06A3}"/>
              </a:ext>
            </a:extLst>
          </p:cNvPr>
          <p:cNvSpPr/>
          <p:nvPr/>
        </p:nvSpPr>
        <p:spPr>
          <a:xfrm>
            <a:off x="2782288" y="5045085"/>
            <a:ext cx="2528596" cy="1054359"/>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2" name="Conector recto 21">
            <a:extLst>
              <a:ext uri="{FF2B5EF4-FFF2-40B4-BE49-F238E27FC236}">
                <a16:creationId xmlns:a16="http://schemas.microsoft.com/office/drawing/2014/main" xmlns="" id="{BC4F04AD-ED44-4016-9796-7429F9238D3A}"/>
              </a:ext>
            </a:extLst>
          </p:cNvPr>
          <p:cNvCxnSpPr/>
          <p:nvPr/>
        </p:nvCxnSpPr>
        <p:spPr>
          <a:xfrm flipH="1" flipV="1">
            <a:off x="2091823" y="5106637"/>
            <a:ext cx="671804" cy="466531"/>
          </a:xfrm>
          <a:prstGeom prst="line">
            <a:avLst/>
          </a:prstGeom>
          <a:noFill/>
          <a:ln>
            <a:solidFill>
              <a:srgbClr val="FF0000"/>
            </a:solidFill>
          </a:ln>
        </p:spPr>
        <p:style>
          <a:lnRef idx="2">
            <a:schemeClr val="accent2"/>
          </a:lnRef>
          <a:fillRef idx="1">
            <a:schemeClr val="lt1"/>
          </a:fillRef>
          <a:effectRef idx="0">
            <a:schemeClr val="accent2"/>
          </a:effectRef>
          <a:fontRef idx="minor">
            <a:schemeClr val="dk1"/>
          </a:fontRef>
        </p:style>
      </p:cxnSp>
      <p:sp>
        <p:nvSpPr>
          <p:cNvPr id="23" name="Rectángulo 22">
            <a:extLst>
              <a:ext uri="{FF2B5EF4-FFF2-40B4-BE49-F238E27FC236}">
                <a16:creationId xmlns:a16="http://schemas.microsoft.com/office/drawing/2014/main" xmlns="" id="{A706180A-854A-45D9-9C01-CAEA853FBA38}"/>
              </a:ext>
            </a:extLst>
          </p:cNvPr>
          <p:cNvSpPr/>
          <p:nvPr/>
        </p:nvSpPr>
        <p:spPr>
          <a:xfrm>
            <a:off x="657805" y="4818812"/>
            <a:ext cx="1629959" cy="307777"/>
          </a:xfrm>
          <a:prstGeom prst="rect">
            <a:avLst/>
          </a:prstGeom>
          <a:noFill/>
        </p:spPr>
        <p:txBody>
          <a:bodyPr wrap="square" rtlCol="0">
            <a:spAutoFit/>
          </a:bodyPr>
          <a:lstStyle/>
          <a:p>
            <a:pPr algn="just"/>
            <a:r>
              <a:rPr lang="it-IT" sz="1400" b="1" dirty="0">
                <a:solidFill>
                  <a:srgbClr val="FF0000"/>
                </a:solidFill>
                <a:latin typeface="Arial" panose="020B0604020202020204" pitchFamily="34" charset="0"/>
                <a:cs typeface="Arial" panose="020B0604020202020204" pitchFamily="34" charset="0"/>
              </a:rPr>
              <a:t>PROGRAMMA 2</a:t>
            </a:r>
            <a:endParaRPr lang="en-US" sz="1600" b="1" dirty="0">
              <a:solidFill>
                <a:srgbClr val="FF0000"/>
              </a:solidFill>
              <a:latin typeface="Arial" panose="020B0604020202020204" pitchFamily="34" charset="0"/>
              <a:cs typeface="Arial" panose="020B0604020202020204" pitchFamily="34" charset="0"/>
            </a:endParaRPr>
          </a:p>
        </p:txBody>
      </p:sp>
      <p:sp>
        <p:nvSpPr>
          <p:cNvPr id="28" name="Elipse 27">
            <a:extLst>
              <a:ext uri="{FF2B5EF4-FFF2-40B4-BE49-F238E27FC236}">
                <a16:creationId xmlns:a16="http://schemas.microsoft.com/office/drawing/2014/main" xmlns="" id="{AB57809E-9ADE-473C-ADB6-479AE497E09C}"/>
              </a:ext>
            </a:extLst>
          </p:cNvPr>
          <p:cNvSpPr/>
          <p:nvPr/>
        </p:nvSpPr>
        <p:spPr>
          <a:xfrm>
            <a:off x="5676545" y="4237767"/>
            <a:ext cx="2528596" cy="1054359"/>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9" name="Conector recto 28">
            <a:extLst>
              <a:ext uri="{FF2B5EF4-FFF2-40B4-BE49-F238E27FC236}">
                <a16:creationId xmlns:a16="http://schemas.microsoft.com/office/drawing/2014/main" xmlns="" id="{89C76E11-B93B-4E9A-807B-030D06B7F0B6}"/>
              </a:ext>
            </a:extLst>
          </p:cNvPr>
          <p:cNvCxnSpPr/>
          <p:nvPr/>
        </p:nvCxnSpPr>
        <p:spPr>
          <a:xfrm flipH="1" flipV="1">
            <a:off x="4986080" y="4299319"/>
            <a:ext cx="671804" cy="466531"/>
          </a:xfrm>
          <a:prstGeom prst="line">
            <a:avLst/>
          </a:prstGeom>
          <a:noFill/>
          <a:ln>
            <a:solidFill>
              <a:srgbClr val="FF0000"/>
            </a:solidFill>
          </a:ln>
        </p:spPr>
        <p:style>
          <a:lnRef idx="2">
            <a:schemeClr val="accent2"/>
          </a:lnRef>
          <a:fillRef idx="1">
            <a:schemeClr val="lt1"/>
          </a:fillRef>
          <a:effectRef idx="0">
            <a:schemeClr val="accent2"/>
          </a:effectRef>
          <a:fontRef idx="minor">
            <a:schemeClr val="dk1"/>
          </a:fontRef>
        </p:style>
      </p:cxnSp>
      <p:sp>
        <p:nvSpPr>
          <p:cNvPr id="30" name="Rectángulo 29">
            <a:extLst>
              <a:ext uri="{FF2B5EF4-FFF2-40B4-BE49-F238E27FC236}">
                <a16:creationId xmlns:a16="http://schemas.microsoft.com/office/drawing/2014/main" xmlns="" id="{CE3B59E8-D7E4-4151-A4A4-AE8B7FCB3AE1}"/>
              </a:ext>
            </a:extLst>
          </p:cNvPr>
          <p:cNvSpPr/>
          <p:nvPr/>
        </p:nvSpPr>
        <p:spPr>
          <a:xfrm>
            <a:off x="3552062" y="4011494"/>
            <a:ext cx="1629959" cy="307777"/>
          </a:xfrm>
          <a:prstGeom prst="rect">
            <a:avLst/>
          </a:prstGeom>
          <a:noFill/>
        </p:spPr>
        <p:txBody>
          <a:bodyPr wrap="square" rtlCol="0">
            <a:spAutoFit/>
          </a:bodyPr>
          <a:lstStyle/>
          <a:p>
            <a:pPr algn="just"/>
            <a:r>
              <a:rPr lang="it-IT" sz="1400" b="1" dirty="0">
                <a:solidFill>
                  <a:srgbClr val="FF0000"/>
                </a:solidFill>
                <a:latin typeface="Arial" panose="020B0604020202020204" pitchFamily="34" charset="0"/>
                <a:cs typeface="Arial" panose="020B0604020202020204" pitchFamily="34" charset="0"/>
              </a:rPr>
              <a:t>PROGRAMMA 4</a:t>
            </a:r>
            <a:endParaRPr lang="en-US" sz="1600" b="1" dirty="0">
              <a:solidFill>
                <a:srgbClr val="FF0000"/>
              </a:solidFill>
              <a:latin typeface="Arial" panose="020B0604020202020204" pitchFamily="34" charset="0"/>
              <a:cs typeface="Arial" panose="020B0604020202020204" pitchFamily="34" charset="0"/>
            </a:endParaRPr>
          </a:p>
        </p:txBody>
      </p:sp>
      <p:cxnSp>
        <p:nvCxnSpPr>
          <p:cNvPr id="9" name="Conector recto de flecha 8">
            <a:extLst>
              <a:ext uri="{FF2B5EF4-FFF2-40B4-BE49-F238E27FC236}">
                <a16:creationId xmlns:a16="http://schemas.microsoft.com/office/drawing/2014/main" xmlns="" id="{DEAD23B5-F09A-44DE-BEAE-0468EA6786D9}"/>
              </a:ext>
            </a:extLst>
          </p:cNvPr>
          <p:cNvCxnSpPr>
            <a:cxnSpLocks/>
          </p:cNvCxnSpPr>
          <p:nvPr/>
        </p:nvCxnSpPr>
        <p:spPr>
          <a:xfrm flipV="1">
            <a:off x="2985796" y="3326415"/>
            <a:ext cx="444087" cy="26030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xmlns="" id="{6C514A15-7B11-4653-A2B6-05DD6B421297}"/>
              </a:ext>
            </a:extLst>
          </p:cNvPr>
          <p:cNvSpPr/>
          <p:nvPr/>
        </p:nvSpPr>
        <p:spPr>
          <a:xfrm>
            <a:off x="2287764" y="3446813"/>
            <a:ext cx="777340"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INPUT</a:t>
            </a:r>
            <a:endParaRPr lang="en-US" sz="1600" b="1" dirty="0">
              <a:solidFill>
                <a:srgbClr val="002060"/>
              </a:solidFill>
              <a:latin typeface="Arial" panose="020B0604020202020204" pitchFamily="34" charset="0"/>
              <a:cs typeface="Arial" panose="020B0604020202020204" pitchFamily="34" charset="0"/>
            </a:endParaRPr>
          </a:p>
        </p:txBody>
      </p:sp>
      <p:sp>
        <p:nvSpPr>
          <p:cNvPr id="32" name="Rectángulo 31">
            <a:extLst>
              <a:ext uri="{FF2B5EF4-FFF2-40B4-BE49-F238E27FC236}">
                <a16:creationId xmlns:a16="http://schemas.microsoft.com/office/drawing/2014/main" xmlns="" id="{D3F78D93-CFED-4BFA-9742-AD9378CCD0C4}"/>
              </a:ext>
            </a:extLst>
          </p:cNvPr>
          <p:cNvSpPr/>
          <p:nvPr/>
        </p:nvSpPr>
        <p:spPr>
          <a:xfrm>
            <a:off x="3738674" y="3570958"/>
            <a:ext cx="1038611"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OUTPUT</a:t>
            </a:r>
            <a:endParaRPr lang="en-US" sz="1400" b="1" dirty="0">
              <a:solidFill>
                <a:srgbClr val="002060"/>
              </a:solidFill>
              <a:latin typeface="Arial" panose="020B0604020202020204" pitchFamily="34" charset="0"/>
              <a:cs typeface="Arial" panose="020B0604020202020204" pitchFamily="34" charset="0"/>
            </a:endParaRPr>
          </a:p>
        </p:txBody>
      </p:sp>
      <p:cxnSp>
        <p:nvCxnSpPr>
          <p:cNvPr id="33" name="Conector recto de flecha 32">
            <a:extLst>
              <a:ext uri="{FF2B5EF4-FFF2-40B4-BE49-F238E27FC236}">
                <a16:creationId xmlns:a16="http://schemas.microsoft.com/office/drawing/2014/main" xmlns="" id="{1B4891E3-1C13-4250-9E90-8F5FA78B5092}"/>
              </a:ext>
            </a:extLst>
          </p:cNvPr>
          <p:cNvCxnSpPr>
            <a:cxnSpLocks/>
          </p:cNvCxnSpPr>
          <p:nvPr/>
        </p:nvCxnSpPr>
        <p:spPr>
          <a:xfrm flipV="1">
            <a:off x="4529139" y="3228419"/>
            <a:ext cx="357333" cy="3975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xmlns="" id="{66136863-E62F-49DA-ADB8-68C3D80D1040}"/>
              </a:ext>
            </a:extLst>
          </p:cNvPr>
          <p:cNvCxnSpPr>
            <a:cxnSpLocks/>
          </p:cNvCxnSpPr>
          <p:nvPr/>
        </p:nvCxnSpPr>
        <p:spPr>
          <a:xfrm>
            <a:off x="2999973" y="4890104"/>
            <a:ext cx="258178" cy="40202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Rectángulo 34">
            <a:extLst>
              <a:ext uri="{FF2B5EF4-FFF2-40B4-BE49-F238E27FC236}">
                <a16:creationId xmlns:a16="http://schemas.microsoft.com/office/drawing/2014/main" xmlns="" id="{696C370D-4928-405B-9124-D2FCA0AF9135}"/>
              </a:ext>
            </a:extLst>
          </p:cNvPr>
          <p:cNvSpPr/>
          <p:nvPr/>
        </p:nvSpPr>
        <p:spPr>
          <a:xfrm>
            <a:off x="2322183" y="4672297"/>
            <a:ext cx="777340"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INPUT</a:t>
            </a:r>
            <a:endParaRPr lang="en-US" sz="1600" b="1" dirty="0">
              <a:solidFill>
                <a:srgbClr val="002060"/>
              </a:solidFill>
              <a:latin typeface="Arial" panose="020B0604020202020204" pitchFamily="34" charset="0"/>
              <a:cs typeface="Arial" panose="020B0604020202020204" pitchFamily="34" charset="0"/>
            </a:endParaRPr>
          </a:p>
        </p:txBody>
      </p:sp>
      <p:sp>
        <p:nvSpPr>
          <p:cNvPr id="36" name="Rectángulo 35">
            <a:extLst>
              <a:ext uri="{FF2B5EF4-FFF2-40B4-BE49-F238E27FC236}">
                <a16:creationId xmlns:a16="http://schemas.microsoft.com/office/drawing/2014/main" xmlns="" id="{92ED933B-E3B0-4D40-B46A-9FAB4367C73A}"/>
              </a:ext>
            </a:extLst>
          </p:cNvPr>
          <p:cNvSpPr/>
          <p:nvPr/>
        </p:nvSpPr>
        <p:spPr>
          <a:xfrm>
            <a:off x="3773093" y="4796442"/>
            <a:ext cx="1038611"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OUTPUT</a:t>
            </a:r>
            <a:endParaRPr lang="en-US" sz="1400" b="1" dirty="0">
              <a:solidFill>
                <a:srgbClr val="002060"/>
              </a:solidFill>
              <a:latin typeface="Arial" panose="020B0604020202020204" pitchFamily="34" charset="0"/>
              <a:cs typeface="Arial" panose="020B0604020202020204" pitchFamily="34" charset="0"/>
            </a:endParaRPr>
          </a:p>
        </p:txBody>
      </p:sp>
      <p:cxnSp>
        <p:nvCxnSpPr>
          <p:cNvPr id="37" name="Conector recto de flecha 36">
            <a:extLst>
              <a:ext uri="{FF2B5EF4-FFF2-40B4-BE49-F238E27FC236}">
                <a16:creationId xmlns:a16="http://schemas.microsoft.com/office/drawing/2014/main" xmlns="" id="{B070A3E0-D08E-4F41-97AA-DE912A46413E}"/>
              </a:ext>
            </a:extLst>
          </p:cNvPr>
          <p:cNvCxnSpPr>
            <a:cxnSpLocks/>
          </p:cNvCxnSpPr>
          <p:nvPr/>
        </p:nvCxnSpPr>
        <p:spPr>
          <a:xfrm>
            <a:off x="4642368" y="5010972"/>
            <a:ext cx="208172" cy="46748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xmlns="" id="{20729CBB-CE05-419C-B653-8587FA80C84C}"/>
              </a:ext>
            </a:extLst>
          </p:cNvPr>
          <p:cNvCxnSpPr>
            <a:cxnSpLocks/>
          </p:cNvCxnSpPr>
          <p:nvPr/>
        </p:nvCxnSpPr>
        <p:spPr>
          <a:xfrm>
            <a:off x="6312665" y="3843768"/>
            <a:ext cx="258178" cy="40202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2" name="Rectángulo 41">
            <a:extLst>
              <a:ext uri="{FF2B5EF4-FFF2-40B4-BE49-F238E27FC236}">
                <a16:creationId xmlns:a16="http://schemas.microsoft.com/office/drawing/2014/main" xmlns="" id="{743D390B-7ADC-4312-A2EF-5F86800061A7}"/>
              </a:ext>
            </a:extLst>
          </p:cNvPr>
          <p:cNvSpPr/>
          <p:nvPr/>
        </p:nvSpPr>
        <p:spPr>
          <a:xfrm>
            <a:off x="5634875" y="3625961"/>
            <a:ext cx="777340"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INPUT</a:t>
            </a:r>
            <a:endParaRPr lang="en-US" sz="1600" b="1" dirty="0">
              <a:solidFill>
                <a:srgbClr val="002060"/>
              </a:solidFill>
              <a:latin typeface="Arial" panose="020B0604020202020204" pitchFamily="34" charset="0"/>
              <a:cs typeface="Arial" panose="020B0604020202020204" pitchFamily="34" charset="0"/>
            </a:endParaRPr>
          </a:p>
        </p:txBody>
      </p:sp>
      <p:sp>
        <p:nvSpPr>
          <p:cNvPr id="43" name="Rectángulo 42">
            <a:extLst>
              <a:ext uri="{FF2B5EF4-FFF2-40B4-BE49-F238E27FC236}">
                <a16:creationId xmlns:a16="http://schemas.microsoft.com/office/drawing/2014/main" xmlns="" id="{869BB358-AD88-4B18-817E-33D91E13D1B2}"/>
              </a:ext>
            </a:extLst>
          </p:cNvPr>
          <p:cNvSpPr/>
          <p:nvPr/>
        </p:nvSpPr>
        <p:spPr>
          <a:xfrm>
            <a:off x="6588681" y="3666019"/>
            <a:ext cx="1038611"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OUTPUT</a:t>
            </a:r>
            <a:endParaRPr lang="en-US" sz="1400" b="1" dirty="0">
              <a:solidFill>
                <a:srgbClr val="002060"/>
              </a:solidFill>
              <a:latin typeface="Arial" panose="020B0604020202020204" pitchFamily="34" charset="0"/>
              <a:cs typeface="Arial" panose="020B0604020202020204" pitchFamily="34" charset="0"/>
            </a:endParaRPr>
          </a:p>
        </p:txBody>
      </p:sp>
      <p:cxnSp>
        <p:nvCxnSpPr>
          <p:cNvPr id="44" name="Conector recto de flecha 43">
            <a:extLst>
              <a:ext uri="{FF2B5EF4-FFF2-40B4-BE49-F238E27FC236}">
                <a16:creationId xmlns:a16="http://schemas.microsoft.com/office/drawing/2014/main" xmlns="" id="{564F04C3-C09C-4B97-816E-3A45ABE28533}"/>
              </a:ext>
            </a:extLst>
          </p:cNvPr>
          <p:cNvCxnSpPr>
            <a:cxnSpLocks/>
          </p:cNvCxnSpPr>
          <p:nvPr/>
        </p:nvCxnSpPr>
        <p:spPr>
          <a:xfrm>
            <a:off x="7457956" y="3880549"/>
            <a:ext cx="208172" cy="46748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xmlns="" id="{7C1DF3BD-3FD7-4368-8AA4-0F47B8E7C532}"/>
              </a:ext>
            </a:extLst>
          </p:cNvPr>
          <p:cNvCxnSpPr>
            <a:cxnSpLocks/>
          </p:cNvCxnSpPr>
          <p:nvPr/>
        </p:nvCxnSpPr>
        <p:spPr>
          <a:xfrm>
            <a:off x="6117537" y="2114504"/>
            <a:ext cx="258178" cy="40202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6" name="Rectángulo 45">
            <a:extLst>
              <a:ext uri="{FF2B5EF4-FFF2-40B4-BE49-F238E27FC236}">
                <a16:creationId xmlns:a16="http://schemas.microsoft.com/office/drawing/2014/main" xmlns="" id="{FA586DFD-B9F1-4E7D-87EA-5BC4BFCAD422}"/>
              </a:ext>
            </a:extLst>
          </p:cNvPr>
          <p:cNvSpPr/>
          <p:nvPr/>
        </p:nvSpPr>
        <p:spPr>
          <a:xfrm>
            <a:off x="5439747" y="1896697"/>
            <a:ext cx="777340"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INPUT</a:t>
            </a:r>
            <a:endParaRPr lang="en-US" sz="1600" b="1" dirty="0">
              <a:solidFill>
                <a:srgbClr val="002060"/>
              </a:solidFill>
              <a:latin typeface="Arial" panose="020B0604020202020204" pitchFamily="34" charset="0"/>
              <a:cs typeface="Arial" panose="020B0604020202020204" pitchFamily="34" charset="0"/>
            </a:endParaRPr>
          </a:p>
        </p:txBody>
      </p:sp>
      <p:sp>
        <p:nvSpPr>
          <p:cNvPr id="47" name="Rectángulo 46">
            <a:extLst>
              <a:ext uri="{FF2B5EF4-FFF2-40B4-BE49-F238E27FC236}">
                <a16:creationId xmlns:a16="http://schemas.microsoft.com/office/drawing/2014/main" xmlns="" id="{DD5C7980-5BE7-4040-85E2-3076D7F0A46F}"/>
              </a:ext>
            </a:extLst>
          </p:cNvPr>
          <p:cNvSpPr/>
          <p:nvPr/>
        </p:nvSpPr>
        <p:spPr>
          <a:xfrm>
            <a:off x="6890657" y="2020842"/>
            <a:ext cx="1038611" cy="307777"/>
          </a:xfrm>
          <a:prstGeom prst="rect">
            <a:avLst/>
          </a:prstGeom>
          <a:noFill/>
        </p:spPr>
        <p:txBody>
          <a:bodyPr wrap="square" rtlCol="0">
            <a:spAutoFit/>
          </a:bodyPr>
          <a:lstStyle/>
          <a:p>
            <a:pPr algn="just"/>
            <a:r>
              <a:rPr lang="it-IT" sz="1400" b="1" dirty="0">
                <a:solidFill>
                  <a:srgbClr val="002060"/>
                </a:solidFill>
                <a:latin typeface="Arial" panose="020B0604020202020204" pitchFamily="34" charset="0"/>
                <a:cs typeface="Arial" panose="020B0604020202020204" pitchFamily="34" charset="0"/>
              </a:rPr>
              <a:t>OUTPUT</a:t>
            </a:r>
            <a:endParaRPr lang="en-US" sz="1400" b="1" dirty="0">
              <a:solidFill>
                <a:srgbClr val="002060"/>
              </a:solidFill>
              <a:latin typeface="Arial" panose="020B0604020202020204" pitchFamily="34" charset="0"/>
              <a:cs typeface="Arial" panose="020B0604020202020204" pitchFamily="34" charset="0"/>
            </a:endParaRPr>
          </a:p>
        </p:txBody>
      </p:sp>
      <p:cxnSp>
        <p:nvCxnSpPr>
          <p:cNvPr id="48" name="Conector recto de flecha 47">
            <a:extLst>
              <a:ext uri="{FF2B5EF4-FFF2-40B4-BE49-F238E27FC236}">
                <a16:creationId xmlns:a16="http://schemas.microsoft.com/office/drawing/2014/main" xmlns="" id="{4F661842-D8C2-4BB4-B860-AC39DDCEFB1D}"/>
              </a:ext>
            </a:extLst>
          </p:cNvPr>
          <p:cNvCxnSpPr>
            <a:cxnSpLocks/>
          </p:cNvCxnSpPr>
          <p:nvPr/>
        </p:nvCxnSpPr>
        <p:spPr>
          <a:xfrm>
            <a:off x="7759932" y="2235372"/>
            <a:ext cx="208172" cy="46748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199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PO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5627</TotalTime>
  <Words>1531</Words>
  <Application>Microsoft Office PowerPoint</Application>
  <PresentationFormat>Presentazione su schermo (4:3)</PresentationFormat>
  <Paragraphs>180</Paragraphs>
  <Slides>20</Slides>
  <Notes>0</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POLI</vt:lpstr>
      <vt:lpstr>Titolo presentazione sottotitolo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presentazione sottotitolo</dc:title>
  <dc:creator>Benito Vacca Grieco</dc:creator>
  <cp:lastModifiedBy>Giorgio Guariso</cp:lastModifiedBy>
  <cp:revision>81</cp:revision>
  <dcterms:modified xsi:type="dcterms:W3CDTF">2017-07-10T14:24:00Z</dcterms:modified>
</cp:coreProperties>
</file>