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0" r:id="rId3"/>
    <p:sldId id="261" r:id="rId4"/>
    <p:sldId id="257" r:id="rId5"/>
    <p:sldId id="259" r:id="rId6"/>
    <p:sldId id="262" r:id="rId7"/>
    <p:sldId id="263" r:id="rId8"/>
    <p:sldId id="258" r:id="rId9"/>
    <p:sldId id="265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120" d="100"/>
          <a:sy n="120" d="100"/>
        </p:scale>
        <p:origin x="-437" y="4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124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40262-B9B8-4C35-94A0-E986B91463B8}" type="datetimeFigureOut">
              <a:rPr lang="it-IT" smtClean="0"/>
              <a:pPr/>
              <a:t>09/09/2013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13C66-4607-45F0-AA5A-7AD69E8733F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31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13C66-4607-45F0-AA5A-7AD69E8733F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13C66-4607-45F0-AA5A-7AD69E8733FB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13C66-4607-45F0-AA5A-7AD69E8733FB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13C66-4607-45F0-AA5A-7AD69E8733F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13C66-4607-45F0-AA5A-7AD69E8733FB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13C66-4607-45F0-AA5A-7AD69E8733FB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13C66-4607-45F0-AA5A-7AD69E8733FB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13C66-4607-45F0-AA5A-7AD69E8733FB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13C66-4607-45F0-AA5A-7AD69E8733FB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13C66-4607-45F0-AA5A-7AD69E8733FB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77726-6022-49D0-931A-631A0FABC041}" type="datetimeFigureOut">
              <a:rPr lang="it-IT" smtClean="0"/>
              <a:pPr/>
              <a:t>09/09/2013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6BE8AE-5C25-4193-8C5D-5571F4CEA7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77726-6022-49D0-931A-631A0FABC041}" type="datetimeFigureOut">
              <a:rPr lang="it-IT" smtClean="0"/>
              <a:pPr/>
              <a:t>09/09/2013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BE8AE-5C25-4193-8C5D-5571F4CEA7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77726-6022-49D0-931A-631A0FABC041}" type="datetimeFigureOut">
              <a:rPr lang="it-IT" smtClean="0"/>
              <a:pPr/>
              <a:t>09/09/2013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BE8AE-5C25-4193-8C5D-5571F4CEA7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77726-6022-49D0-931A-631A0FABC041}" type="datetimeFigureOut">
              <a:rPr lang="it-IT" smtClean="0"/>
              <a:pPr/>
              <a:t>09/09/2013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BE8AE-5C25-4193-8C5D-5571F4CEA76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77726-6022-49D0-931A-631A0FABC041}" type="datetimeFigureOut">
              <a:rPr lang="it-IT" smtClean="0"/>
              <a:pPr/>
              <a:t>09/09/2013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BE8AE-5C25-4193-8C5D-5571F4CEA76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77726-6022-49D0-931A-631A0FABC041}" type="datetimeFigureOut">
              <a:rPr lang="it-IT" smtClean="0"/>
              <a:pPr/>
              <a:t>09/09/2013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BE8AE-5C25-4193-8C5D-5571F4CEA76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77726-6022-49D0-931A-631A0FABC041}" type="datetimeFigureOut">
              <a:rPr lang="it-IT" smtClean="0"/>
              <a:pPr/>
              <a:t>09/09/2013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BE8AE-5C25-4193-8C5D-5571F4CEA7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77726-6022-49D0-931A-631A0FABC041}" type="datetimeFigureOut">
              <a:rPr lang="it-IT" smtClean="0"/>
              <a:pPr/>
              <a:t>09/09/2013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BE8AE-5C25-4193-8C5D-5571F4CEA76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77726-6022-49D0-931A-631A0FABC041}" type="datetimeFigureOut">
              <a:rPr lang="it-IT" smtClean="0"/>
              <a:pPr/>
              <a:t>09/09/2013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BE8AE-5C25-4193-8C5D-5571F4CEA7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177726-6022-49D0-931A-631A0FABC041}" type="datetimeFigureOut">
              <a:rPr lang="it-IT" smtClean="0"/>
              <a:pPr/>
              <a:t>09/09/2013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BE8AE-5C25-4193-8C5D-5571F4CEA7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77726-6022-49D0-931A-631A0FABC041}" type="datetimeFigureOut">
              <a:rPr lang="it-IT" smtClean="0"/>
              <a:pPr/>
              <a:t>09/09/2013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6BE8AE-5C25-4193-8C5D-5571F4CEA76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177726-6022-49D0-931A-631A0FABC041}" type="datetimeFigureOut">
              <a:rPr lang="it-IT" smtClean="0"/>
              <a:pPr/>
              <a:t>09/09/2013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6BE8AE-5C25-4193-8C5D-5571F4CEA76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narina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229600" cy="1470025"/>
          </a:xfrm>
        </p:spPr>
        <p:txBody>
          <a:bodyPr>
            <a:normAutofit/>
          </a:bodyPr>
          <a:lstStyle/>
          <a:p>
            <a:pPr algn="ctr"/>
            <a:r>
              <a:rPr lang="it-IT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DESCAR </a:t>
            </a:r>
            <a:r>
              <a:rPr lang="it-IT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</a:t>
            </a:r>
            <a:endParaRPr lang="it-IT" sz="7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2852936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SOFTWARE PER LA VALUTAZIONE DELLA DISPERSIONE </a:t>
            </a:r>
            <a:r>
              <a:rPr lang="it-IT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DI</a:t>
            </a:r>
            <a:r>
              <a:rPr lang="it-IT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it-IT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INQUINANTI IN ACQUA</a:t>
            </a:r>
            <a:endParaRPr lang="it-IT" sz="2400" b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5445224"/>
            <a:ext cx="304121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 SVOLTO DA:</a:t>
            </a:r>
          </a:p>
          <a:p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MARZIO CEREDA</a:t>
            </a:r>
          </a:p>
          <a:p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MATRICOLA 774908</a:t>
            </a:r>
          </a:p>
          <a:p>
            <a:r>
              <a:rPr lang="it-IT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 ACCADEMICO 2012-2013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xy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32655"/>
            <a:ext cx="4032448" cy="302703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9512" y="3501008"/>
            <a:ext cx="40831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3 bocche di scarico rappresentate nel piano XY </a:t>
            </a:r>
          </a:p>
          <a:p>
            <a:r>
              <a:rPr lang="it-IT" sz="1200" dirty="0" smtClean="0"/>
              <a:t>con gradazione di colori (il colore rosso corrisponde</a:t>
            </a:r>
          </a:p>
          <a:p>
            <a:r>
              <a:rPr lang="it-IT" sz="1200" dirty="0" smtClean="0"/>
              <a:t>a concentrazione maggiore, mentre i punti viola </a:t>
            </a:r>
          </a:p>
          <a:p>
            <a:r>
              <a:rPr lang="it-IT" sz="1200" dirty="0" smtClean="0"/>
              <a:t>Rappresentano la posizione delle bocche di scarico)</a:t>
            </a:r>
          </a:p>
        </p:txBody>
      </p:sp>
      <p:pic>
        <p:nvPicPr>
          <p:cNvPr id="6" name="Immagine 5" descr="xz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332656"/>
            <a:ext cx="4392488" cy="302433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499992" y="350100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1 bocca di scarico rappresentata nel piano XZ con gradazione di colori</a:t>
            </a:r>
            <a:endParaRPr lang="it-IT" sz="1200" dirty="0"/>
          </a:p>
        </p:txBody>
      </p:sp>
      <p:pic>
        <p:nvPicPr>
          <p:cNvPr id="8" name="Immagine 7" descr="g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4293096"/>
            <a:ext cx="4464496" cy="2304256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2051720" y="5157192"/>
            <a:ext cx="2316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Esempio di sovrapposizione </a:t>
            </a:r>
          </a:p>
          <a:p>
            <a:r>
              <a:rPr lang="it-IT" sz="1200" dirty="0" smtClean="0"/>
              <a:t>con Google </a:t>
            </a:r>
            <a:r>
              <a:rPr lang="it-IT" sz="1200" dirty="0" err="1" smtClean="0"/>
              <a:t>Maps</a:t>
            </a:r>
            <a:endParaRPr lang="it-IT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75598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sz="1500" dirty="0" smtClean="0"/>
              <a:t>Il modello </a:t>
            </a:r>
            <a:r>
              <a:rPr lang="it-IT" sz="1500" i="1" dirty="0" smtClean="0"/>
              <a:t>DESCAR 3.2 </a:t>
            </a:r>
            <a:r>
              <a:rPr lang="it-IT" sz="1500" dirty="0" smtClean="0"/>
              <a:t>è un software utile nella valutazione della dispersione di inquinanti di</a:t>
            </a:r>
          </a:p>
          <a:p>
            <a:pPr algn="just">
              <a:buNone/>
            </a:pPr>
            <a:r>
              <a:rPr lang="it-IT" sz="1500" dirty="0" smtClean="0"/>
              <a:t>vario genere (BOD, Hg, </a:t>
            </a:r>
            <a:r>
              <a:rPr lang="it-IT" sz="1500" dirty="0" err="1" smtClean="0"/>
              <a:t>Pb</a:t>
            </a:r>
            <a:r>
              <a:rPr lang="it-IT" sz="1500" dirty="0" smtClean="0"/>
              <a:t>, As, solfati, metalli pesanti, composti inorganici, clorofluorocarburi,</a:t>
            </a:r>
          </a:p>
          <a:p>
            <a:pPr algn="just">
              <a:buNone/>
            </a:pPr>
            <a:r>
              <a:rPr lang="it-IT" sz="1500" dirty="0" smtClean="0"/>
              <a:t>inquinanti secondari, idrocarburi, pesticidi) in acqua, causata da fonti inquinanti e bocche di</a:t>
            </a:r>
          </a:p>
          <a:p>
            <a:pPr algn="just">
              <a:buNone/>
            </a:pPr>
            <a:r>
              <a:rPr lang="it-IT" sz="1500" dirty="0" smtClean="0"/>
              <a:t>scarico poste sotto il livello superficiale dell’acqua, sia essa quella di un lago o sia quella di un</a:t>
            </a:r>
          </a:p>
          <a:p>
            <a:pPr algn="just">
              <a:buNone/>
            </a:pPr>
            <a:r>
              <a:rPr lang="it-IT" sz="1500" dirty="0" smtClean="0"/>
              <a:t>mare/oceano. E’ dunque utilizzabile nel campo dell’inquinamento marino e del relativo</a:t>
            </a:r>
          </a:p>
          <a:p>
            <a:pPr algn="just">
              <a:buNone/>
            </a:pPr>
            <a:r>
              <a:rPr lang="it-IT" sz="1500" dirty="0" smtClean="0"/>
              <a:t>impatto sull’ambiente naturale.</a:t>
            </a:r>
          </a:p>
          <a:p>
            <a:pPr algn="just">
              <a:buNone/>
            </a:pPr>
            <a:endParaRPr lang="it-IT" sz="1500" dirty="0" smtClean="0"/>
          </a:p>
          <a:p>
            <a:pPr algn="just">
              <a:buNone/>
            </a:pPr>
            <a:r>
              <a:rPr lang="it-IT" sz="1500" dirty="0" smtClean="0"/>
              <a:t>Il software, come risultato finale, genera mappe rappresentanti le concentrazioni di sostanze</a:t>
            </a:r>
          </a:p>
          <a:p>
            <a:pPr algn="just">
              <a:buNone/>
            </a:pPr>
            <a:r>
              <a:rPr lang="it-IT" sz="1500" dirty="0" smtClean="0"/>
              <a:t>inquinanti per ogni profondità desiderata. La visualizzazione dei risultati può avvenire</a:t>
            </a:r>
          </a:p>
          <a:p>
            <a:pPr algn="just">
              <a:buNone/>
            </a:pPr>
            <a:r>
              <a:rPr lang="it-IT" sz="1500" dirty="0" smtClean="0"/>
              <a:t>attraverso due differenti tipologie di mappe: possono essere visualizzate mappe con le linee di</a:t>
            </a:r>
          </a:p>
          <a:p>
            <a:pPr algn="just">
              <a:buNone/>
            </a:pPr>
            <a:r>
              <a:rPr lang="it-IT" sz="1500" dirty="0" smtClean="0"/>
              <a:t>concentrazione costante oppure mappe che indicano la concentrazione di inquinanti</a:t>
            </a:r>
          </a:p>
          <a:p>
            <a:pPr algn="just">
              <a:buNone/>
            </a:pPr>
            <a:r>
              <a:rPr lang="it-IT" sz="1500" dirty="0" smtClean="0"/>
              <a:t>attraverso un gradiente di colori.</a:t>
            </a:r>
          </a:p>
          <a:p>
            <a:pPr algn="just">
              <a:buNone/>
            </a:pPr>
            <a:r>
              <a:rPr lang="it-IT" sz="1500" dirty="0" smtClean="0"/>
              <a:t>Entrambe le tipologie possono essere visualizzate sul piano XY (piano corrispondente al</a:t>
            </a:r>
          </a:p>
          <a:p>
            <a:pPr algn="just">
              <a:buNone/>
            </a:pPr>
            <a:r>
              <a:rPr lang="it-IT" sz="1500" dirty="0" smtClean="0"/>
              <a:t>monitor) oppure sul piano XZ (piano perpendicolare al monitor). Con l’ultimo aggiornamento è</a:t>
            </a:r>
          </a:p>
          <a:p>
            <a:pPr algn="just">
              <a:buNone/>
            </a:pPr>
            <a:r>
              <a:rPr lang="it-IT" sz="1500" dirty="0" smtClean="0"/>
              <a:t>inoltre ora possibile avere anche mappe in 3 dimensioni.</a:t>
            </a:r>
          </a:p>
          <a:p>
            <a:pPr algn="just">
              <a:buNone/>
            </a:pPr>
            <a:endParaRPr lang="it-IT" sz="12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70C0"/>
                </a:solidFill>
                <a:latin typeface="Bookman Old Style" pitchFamily="18" charset="0"/>
              </a:rPr>
              <a:t>DESCRIZIONE MODELLO</a:t>
            </a:r>
            <a:endParaRPr lang="it-IT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395536" y="692696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sz="1500" dirty="0" smtClean="0"/>
              <a:t>Lo scenario, l'ambiente e i risultati possono essere stampati o memorizzati in un file. Il</a:t>
            </a:r>
          </a:p>
          <a:p>
            <a:pPr algn="just">
              <a:buNone/>
            </a:pPr>
            <a:r>
              <a:rPr lang="it-IT" sz="1500" dirty="0" smtClean="0"/>
              <a:t>software è anche compatibile con Google </a:t>
            </a:r>
            <a:r>
              <a:rPr lang="it-IT" sz="1500" dirty="0" err="1" smtClean="0"/>
              <a:t>Maps</a:t>
            </a:r>
            <a:r>
              <a:rPr lang="it-IT" sz="1500" dirty="0" smtClean="0"/>
              <a:t>. Le immagini sullo schermo possono essere</a:t>
            </a:r>
          </a:p>
          <a:p>
            <a:pPr algn="just">
              <a:buNone/>
            </a:pPr>
            <a:r>
              <a:rPr lang="it-IT" sz="1500" dirty="0" smtClean="0"/>
              <a:t>esportate come file BMP, i quali sono facilmente utilizzabili in molte applicazioni, ad</a:t>
            </a:r>
          </a:p>
          <a:p>
            <a:pPr algn="just">
              <a:buNone/>
            </a:pPr>
            <a:r>
              <a:rPr lang="it-IT" sz="1500" dirty="0" smtClean="0"/>
              <a:t>esempio Microsoft Word, Lotus </a:t>
            </a:r>
            <a:r>
              <a:rPr lang="it-IT" sz="1500" dirty="0" err="1" smtClean="0"/>
              <a:t>Smartsuite</a:t>
            </a:r>
            <a:r>
              <a:rPr lang="it-IT" sz="1500" dirty="0" smtClean="0"/>
              <a:t>, Adobe Photoshop, ...</a:t>
            </a:r>
          </a:p>
          <a:p>
            <a:pPr algn="just">
              <a:buNone/>
            </a:pPr>
            <a:r>
              <a:rPr lang="it-IT" sz="1500" dirty="0" smtClean="0"/>
              <a:t>Il software consente anche di esportare i risultati in file di Microsoft EXCEL. I dati ricavati</a:t>
            </a:r>
          </a:p>
          <a:p>
            <a:pPr algn="just">
              <a:buNone/>
            </a:pPr>
            <a:r>
              <a:rPr lang="it-IT" sz="1500" dirty="0" smtClean="0"/>
              <a:t>possono essere importati in sistemi di informazione geografica come </a:t>
            </a:r>
            <a:r>
              <a:rPr lang="it-IT" sz="1500" dirty="0" err="1" smtClean="0"/>
              <a:t>ArcView</a:t>
            </a:r>
            <a:r>
              <a:rPr lang="it-IT" sz="1500" dirty="0" smtClean="0"/>
              <a:t>. Il software</a:t>
            </a:r>
          </a:p>
          <a:p>
            <a:pPr algn="just">
              <a:buNone/>
            </a:pPr>
            <a:r>
              <a:rPr lang="it-IT" sz="1500" dirty="0" smtClean="0"/>
              <a:t>prevede inoltre due tipologie di modelli di calcolo, rispettivamente il modello “</a:t>
            </a:r>
            <a:r>
              <a:rPr lang="it-IT" sz="1500" dirty="0" err="1" smtClean="0"/>
              <a:t>Buoyant</a:t>
            </a:r>
            <a:r>
              <a:rPr lang="it-IT" sz="1500" dirty="0" smtClean="0"/>
              <a:t>” e il</a:t>
            </a:r>
          </a:p>
          <a:p>
            <a:pPr algn="just">
              <a:buNone/>
            </a:pPr>
            <a:r>
              <a:rPr lang="it-IT" sz="1500" dirty="0" smtClean="0"/>
              <a:t>modello con stratificazione</a:t>
            </a:r>
          </a:p>
          <a:p>
            <a:pPr algn="just">
              <a:lnSpc>
                <a:spcPct val="110000"/>
              </a:lnSpc>
            </a:pPr>
            <a:r>
              <a:rPr lang="it-IT" sz="1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Modello “</a:t>
            </a:r>
            <a:r>
              <a:rPr lang="it-IT" sz="1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Buoyant</a:t>
            </a:r>
            <a:r>
              <a:rPr lang="it-IT" sz="1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it-IT" sz="1500" b="1" i="1" dirty="0" smtClean="0"/>
              <a:t>:</a:t>
            </a:r>
            <a:r>
              <a:rPr lang="it-IT" sz="1500" dirty="0" smtClean="0"/>
              <a:t> è il modello da utilizzare se il caso d’interesse tratta scarichi industriali situati nelle vicinanze della costa o in fiumi e laghi, quindi con profondità ridotte o comunque non eccessive. E’ basato su un’equazione gaussiana, indipendente dal tempo, che simula la dispersione dell’inquinante nell’acqua</a:t>
            </a:r>
          </a:p>
          <a:p>
            <a:pPr algn="just">
              <a:lnSpc>
                <a:spcPct val="110000"/>
              </a:lnSpc>
            </a:pPr>
            <a:r>
              <a:rPr lang="it-IT" sz="1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Modello con stratificazione:</a:t>
            </a:r>
            <a:r>
              <a:rPr lang="it-IT" sz="1500" dirty="0" smtClean="0"/>
              <a:t> a differenza dell’altro modello prende in considerazione anche la formazione del </a:t>
            </a:r>
            <a:r>
              <a:rPr lang="it-IT" sz="1500" dirty="0" err="1" smtClean="0"/>
              <a:t>termoclino</a:t>
            </a:r>
            <a:r>
              <a:rPr lang="it-IT" sz="1500" dirty="0" smtClean="0"/>
              <a:t> nelle acque marine o nei laghi/bacini più vasti e profondi. Questo modello è perciò ottimale da utilizzare nel caso di scarichi di acque reflue in acque profonde</a:t>
            </a:r>
          </a:p>
          <a:p>
            <a:pPr algn="just">
              <a:buNone/>
            </a:pPr>
            <a:endParaRPr lang="en-US" sz="1500" dirty="0" smtClean="0"/>
          </a:p>
          <a:p>
            <a:pPr algn="just">
              <a:buNone/>
            </a:pPr>
            <a:r>
              <a:rPr lang="en-US" sz="1500" dirty="0" smtClean="0"/>
              <a:t>Il software è </a:t>
            </a:r>
            <a:r>
              <a:rPr lang="en-US" sz="1500" dirty="0" err="1" smtClean="0"/>
              <a:t>inoltre</a:t>
            </a:r>
            <a:r>
              <a:rPr lang="en-US" sz="1500" dirty="0" smtClean="0"/>
              <a:t> in </a:t>
            </a:r>
            <a:r>
              <a:rPr lang="en-US" sz="1500" dirty="0" err="1" smtClean="0"/>
              <a:t>grado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fornire</a:t>
            </a:r>
            <a:r>
              <a:rPr lang="en-US" sz="1500" dirty="0" smtClean="0"/>
              <a:t> </a:t>
            </a:r>
            <a:r>
              <a:rPr lang="en-US" sz="1500" dirty="0" err="1" smtClean="0"/>
              <a:t>medie</a:t>
            </a:r>
            <a:r>
              <a:rPr lang="en-US" sz="1500" dirty="0" smtClean="0"/>
              <a:t> </a:t>
            </a:r>
            <a:r>
              <a:rPr lang="en-US" sz="1500" dirty="0" err="1" smtClean="0"/>
              <a:t>giornaliere</a:t>
            </a:r>
            <a:r>
              <a:rPr lang="en-US" sz="1500" dirty="0" smtClean="0"/>
              <a:t>, </a:t>
            </a:r>
            <a:r>
              <a:rPr lang="en-US" sz="1500" dirty="0" err="1" smtClean="0"/>
              <a:t>mensili</a:t>
            </a:r>
            <a:r>
              <a:rPr lang="en-US" sz="1500" dirty="0" smtClean="0"/>
              <a:t> o </a:t>
            </a:r>
            <a:r>
              <a:rPr lang="en-US" sz="1500" dirty="0" err="1" smtClean="0"/>
              <a:t>annuali</a:t>
            </a:r>
            <a:r>
              <a:rPr lang="en-US" sz="1500" dirty="0" smtClean="0"/>
              <a:t> in </a:t>
            </a:r>
            <a:r>
              <a:rPr lang="en-US" sz="1500" dirty="0" err="1" smtClean="0"/>
              <a:t>modo</a:t>
            </a:r>
            <a:r>
              <a:rPr lang="en-US" sz="1500" dirty="0" smtClean="0"/>
              <a:t> tale </a:t>
            </a:r>
            <a:r>
              <a:rPr lang="en-US" sz="1500" dirty="0" err="1" smtClean="0"/>
              <a:t>da</a:t>
            </a:r>
            <a:endParaRPr lang="en-US" sz="1500" dirty="0" smtClean="0"/>
          </a:p>
          <a:p>
            <a:pPr algn="just">
              <a:buNone/>
            </a:pPr>
            <a:r>
              <a:rPr lang="en-US" sz="1500" dirty="0" err="1" smtClean="0"/>
              <a:t>poter</a:t>
            </a:r>
            <a:r>
              <a:rPr lang="en-US" sz="1500" dirty="0" smtClean="0"/>
              <a:t> </a:t>
            </a:r>
            <a:r>
              <a:rPr lang="en-US" sz="1500" dirty="0" err="1" smtClean="0"/>
              <a:t>calcolare</a:t>
            </a:r>
            <a:r>
              <a:rPr lang="en-US" sz="1500" dirty="0" smtClean="0"/>
              <a:t> la </a:t>
            </a:r>
            <a:r>
              <a:rPr lang="en-US" sz="1500" dirty="0" err="1" smtClean="0"/>
              <a:t>concentrazione</a:t>
            </a:r>
            <a:r>
              <a:rPr lang="en-US" sz="1500" dirty="0" smtClean="0"/>
              <a:t> media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inquinante</a:t>
            </a:r>
            <a:r>
              <a:rPr lang="en-US" sz="1500" dirty="0" smtClean="0"/>
              <a:t> in </a:t>
            </a:r>
            <a:r>
              <a:rPr lang="en-US" sz="1500" dirty="0" err="1" smtClean="0"/>
              <a:t>ogni</a:t>
            </a:r>
            <a:r>
              <a:rPr lang="en-US" sz="1500" dirty="0" smtClean="0"/>
              <a:t> </a:t>
            </a:r>
            <a:r>
              <a:rPr lang="en-US" sz="1500" dirty="0" err="1" smtClean="0"/>
              <a:t>punto</a:t>
            </a:r>
            <a:r>
              <a:rPr lang="en-US" sz="1500" dirty="0" smtClean="0"/>
              <a:t> </a:t>
            </a:r>
            <a:r>
              <a:rPr lang="en-US" sz="1500" dirty="0" err="1" smtClean="0"/>
              <a:t>dell’area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interesse</a:t>
            </a:r>
            <a:r>
              <a:rPr lang="en-US" sz="1500" dirty="0" smtClean="0"/>
              <a:t>,</a:t>
            </a:r>
          </a:p>
          <a:p>
            <a:pPr algn="just">
              <a:buNone/>
            </a:pPr>
            <a:r>
              <a:rPr lang="en-US" sz="1500" dirty="0" err="1" smtClean="0"/>
              <a:t>anche</a:t>
            </a:r>
            <a:r>
              <a:rPr lang="en-US" sz="1500" dirty="0" smtClean="0"/>
              <a:t> </a:t>
            </a:r>
            <a:r>
              <a:rPr lang="en-US" sz="1500" dirty="0" err="1" smtClean="0"/>
              <a:t>sul</a:t>
            </a:r>
            <a:r>
              <a:rPr lang="en-US" sz="1500" dirty="0" smtClean="0"/>
              <a:t> </a:t>
            </a:r>
            <a:r>
              <a:rPr lang="en-US" sz="1500" dirty="0" err="1" smtClean="0"/>
              <a:t>lungo</a:t>
            </a:r>
            <a:r>
              <a:rPr lang="en-US" sz="1500" dirty="0" smtClean="0"/>
              <a:t> </a:t>
            </a:r>
            <a:r>
              <a:rPr lang="en-US" sz="1500" dirty="0" err="1" smtClean="0"/>
              <a:t>termine</a:t>
            </a:r>
            <a:endParaRPr lang="it-IT" sz="1500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sz="1500" dirty="0" smtClean="0"/>
              <a:t>I primi dati da inserire sono quelli riguardanti l’acqua e le sue proprietà nel punto</a:t>
            </a:r>
          </a:p>
          <a:p>
            <a:pPr algn="just">
              <a:buNone/>
            </a:pPr>
            <a:r>
              <a:rPr lang="it-IT" sz="1500" dirty="0" smtClean="0"/>
              <a:t>d’interesse</a:t>
            </a:r>
          </a:p>
          <a:p>
            <a:pPr algn="just">
              <a:buNone/>
            </a:pPr>
            <a:r>
              <a:rPr lang="it-IT" sz="1500" dirty="0" smtClean="0"/>
              <a:t>Per il modello </a:t>
            </a:r>
            <a:r>
              <a:rPr lang="it-IT" sz="1500" i="1" u="sng" dirty="0" smtClean="0"/>
              <a:t>“</a:t>
            </a:r>
            <a:r>
              <a:rPr lang="it-IT" sz="1500" i="1" u="sng" dirty="0" err="1" smtClean="0"/>
              <a:t>Buoyant</a:t>
            </a:r>
            <a:r>
              <a:rPr lang="it-IT" sz="1500" i="1" u="sng" dirty="0" smtClean="0"/>
              <a:t> “ </a:t>
            </a:r>
            <a:r>
              <a:rPr lang="it-IT" sz="1500" dirty="0" smtClean="0"/>
              <a:t>sono necessari i seguenti dati:</a:t>
            </a:r>
            <a:endParaRPr lang="it-IT" sz="1500" b="1" i="1" dirty="0" smtClean="0"/>
          </a:p>
          <a:p>
            <a:pPr algn="just"/>
            <a:r>
              <a:rPr lang="it-IT" sz="1500" b="1" dirty="0" smtClean="0"/>
              <a:t>Densità dell’ Acqua </a:t>
            </a:r>
            <a:r>
              <a:rPr lang="it-IT" sz="1500" i="1" dirty="0" smtClean="0"/>
              <a:t>(kg/m^3):  </a:t>
            </a:r>
            <a:r>
              <a:rPr lang="it-IT" sz="1500" dirty="0" smtClean="0"/>
              <a:t>È la densità dell’ acqua, che può essere acqua di mare o acqua dolce. Viene espressa in chilogrammi per metro cubo (kg/</a:t>
            </a:r>
            <a:r>
              <a:rPr lang="it-IT" sz="1500" i="1" dirty="0" smtClean="0"/>
              <a:t>m^3</a:t>
            </a:r>
            <a:r>
              <a:rPr lang="it-IT" sz="1500" dirty="0" smtClean="0"/>
              <a:t>). La maggior parte delle volte il valore è molto simile a quello di acqua pura (1000 kg/</a:t>
            </a:r>
            <a:r>
              <a:rPr lang="it-IT" sz="1500" i="1" dirty="0" smtClean="0"/>
              <a:t>m^3</a:t>
            </a:r>
            <a:r>
              <a:rPr lang="it-IT" sz="1500" dirty="0" smtClean="0"/>
              <a:t>).</a:t>
            </a:r>
          </a:p>
          <a:p>
            <a:pPr algn="just"/>
            <a:r>
              <a:rPr lang="it-IT" sz="1500" b="1" dirty="0" smtClean="0"/>
              <a:t>Velocità della corrente </a:t>
            </a:r>
            <a:r>
              <a:rPr lang="it-IT" sz="1500" i="1" dirty="0" smtClean="0"/>
              <a:t>(m/s)</a:t>
            </a:r>
            <a:r>
              <a:rPr lang="it-IT" sz="1500" dirty="0" smtClean="0"/>
              <a:t>:  La velocità minima deve essere pari a  0.0001 metri al secondo. In molti casi la velocità è intorno a 0,015 m/s.</a:t>
            </a:r>
          </a:p>
          <a:p>
            <a:pPr algn="just"/>
            <a:r>
              <a:rPr lang="it-IT" sz="1500" b="1" dirty="0" smtClean="0"/>
              <a:t>Direzione della corrente </a:t>
            </a:r>
            <a:r>
              <a:rPr lang="it-IT" sz="1500" i="1" dirty="0" smtClean="0"/>
              <a:t>(gradi): </a:t>
            </a:r>
            <a:r>
              <a:rPr lang="it-IT" sz="1500" dirty="0" smtClean="0"/>
              <a:t>Il software prende le direzioni che vanno da 0</a:t>
            </a:r>
            <a:r>
              <a:rPr lang="it-IT" sz="1500" baseline="30000" dirty="0" smtClean="0"/>
              <a:t>0</a:t>
            </a:r>
            <a:r>
              <a:rPr lang="it-IT" sz="1500" dirty="0" smtClean="0"/>
              <a:t> a 360</a:t>
            </a:r>
            <a:r>
              <a:rPr lang="it-IT" sz="1500" baseline="30000" dirty="0" smtClean="0"/>
              <a:t>0</a:t>
            </a:r>
            <a:r>
              <a:rPr lang="it-IT" sz="1500" dirty="0" smtClean="0"/>
              <a:t>. Lo zero e i 360</a:t>
            </a:r>
            <a:r>
              <a:rPr lang="it-IT" sz="1500" baseline="30000" dirty="0" smtClean="0"/>
              <a:t>0</a:t>
            </a:r>
            <a:r>
              <a:rPr lang="it-IT" sz="1500" dirty="0" smtClean="0"/>
              <a:t>  corrispondono ad una corrente che scorre verso nord . </a:t>
            </a:r>
          </a:p>
          <a:p>
            <a:pPr algn="just">
              <a:buNone/>
            </a:pPr>
            <a:r>
              <a:rPr lang="it-IT" sz="1500" dirty="0" smtClean="0"/>
              <a:t>Per il modello </a:t>
            </a:r>
            <a:r>
              <a:rPr lang="it-IT" sz="1500" i="1" u="sng" dirty="0" smtClean="0"/>
              <a:t>“a stratificazione” </a:t>
            </a:r>
            <a:r>
              <a:rPr lang="it-IT" sz="1500" dirty="0" smtClean="0"/>
              <a:t> è inoltre indispensabile conoscere:</a:t>
            </a:r>
          </a:p>
          <a:p>
            <a:pPr algn="just"/>
            <a:r>
              <a:rPr lang="it-IT" sz="1500" b="1" dirty="0" smtClean="0"/>
              <a:t>Coefficiente di stratificazione</a:t>
            </a:r>
            <a:r>
              <a:rPr lang="it-IT" sz="1500" dirty="0" smtClean="0"/>
              <a:t> </a:t>
            </a:r>
            <a:r>
              <a:rPr lang="it-IT" sz="1500" b="1" dirty="0" smtClean="0"/>
              <a:t>Г</a:t>
            </a:r>
            <a:r>
              <a:rPr lang="it-IT" sz="1500" i="1" dirty="0" smtClean="0"/>
              <a:t>(1/s^2): </a:t>
            </a:r>
            <a:r>
              <a:rPr lang="it-IT" sz="1500" dirty="0" smtClean="0"/>
              <a:t>Г</a:t>
            </a:r>
            <a:r>
              <a:rPr lang="it-IT" sz="1500" i="1" dirty="0" smtClean="0"/>
              <a:t> </a:t>
            </a:r>
            <a:r>
              <a:rPr lang="it-IT" sz="1500" dirty="0" smtClean="0"/>
              <a:t>è il dato che mostra che grado di stratificazione ha il mare </a:t>
            </a:r>
          </a:p>
          <a:p>
            <a:pPr algn="just">
              <a:buNone/>
            </a:pPr>
            <a:r>
              <a:rPr lang="it-IT" sz="1500" b="1" dirty="0" smtClean="0"/>
              <a:t>     Г</a:t>
            </a:r>
            <a:r>
              <a:rPr lang="it-IT" sz="1500" dirty="0" smtClean="0"/>
              <a:t>=-(g/ρ</a:t>
            </a:r>
            <a:r>
              <a:rPr lang="it-IT" sz="1500" baseline="-25000" dirty="0" smtClean="0"/>
              <a:t>a</a:t>
            </a:r>
            <a:r>
              <a:rPr lang="it-IT" sz="1500" dirty="0" smtClean="0"/>
              <a:t>)(dρ</a:t>
            </a:r>
            <a:r>
              <a:rPr lang="it-IT" sz="1500" baseline="-25000" dirty="0" smtClean="0"/>
              <a:t>a</a:t>
            </a:r>
            <a:r>
              <a:rPr lang="it-IT" sz="1500" dirty="0" smtClean="0"/>
              <a:t>/</a:t>
            </a:r>
            <a:r>
              <a:rPr lang="it-IT" sz="1500" dirty="0" err="1" smtClean="0"/>
              <a:t>dh</a:t>
            </a:r>
            <a:r>
              <a:rPr lang="it-IT" sz="1500" dirty="0" smtClean="0"/>
              <a:t>)</a:t>
            </a:r>
          </a:p>
          <a:p>
            <a:pPr algn="just">
              <a:buNone/>
            </a:pPr>
            <a:r>
              <a:rPr lang="it-IT" sz="1500" dirty="0" smtClean="0"/>
              <a:t>     dove si ha g che è la gravità terrestre (g=9,81m/s</a:t>
            </a:r>
            <a:r>
              <a:rPr lang="it-IT" sz="1500" baseline="30000" dirty="0" smtClean="0"/>
              <a:t>2)</a:t>
            </a:r>
            <a:r>
              <a:rPr lang="it-IT" sz="1500" dirty="0" smtClean="0"/>
              <a:t>, ρ</a:t>
            </a:r>
            <a:r>
              <a:rPr lang="it-IT" sz="1500" baseline="-25000" dirty="0" smtClean="0"/>
              <a:t>a</a:t>
            </a:r>
            <a:r>
              <a:rPr lang="it-IT" sz="1500" dirty="0" smtClean="0"/>
              <a:t> la densità dell’ acqua di mare e h la profondità. Un tipico valore può essere di 0,00005 s</a:t>
            </a:r>
            <a:r>
              <a:rPr lang="it-IT" sz="1500" baseline="30000" dirty="0" smtClean="0"/>
              <a:t>-2</a:t>
            </a:r>
            <a:r>
              <a:rPr lang="it-IT" sz="1500" dirty="0" smtClean="0"/>
              <a:t> (la densità di acqua di mare aumenta di 5 kg ogni 1000 metri di profondità).</a:t>
            </a:r>
          </a:p>
          <a:p>
            <a:pPr algn="just"/>
            <a:r>
              <a:rPr lang="it-IT" sz="1500" dirty="0" smtClean="0"/>
              <a:t>E’inoltre necessario specificare se si tratta di acque dove è presente la stratificazione o invece senza stratificazione.</a:t>
            </a:r>
          </a:p>
          <a:p>
            <a:pPr>
              <a:buFont typeface="Arial" pitchFamily="34" charset="0"/>
              <a:buChar char="•"/>
            </a:pPr>
            <a:endParaRPr lang="it-IT" sz="1800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0070C0"/>
                </a:solidFill>
                <a:latin typeface="Bookman Old Style" pitchFamily="18" charset="0"/>
              </a:rPr>
              <a:t>DATI NECESSARI</a:t>
            </a:r>
            <a:endParaRPr lang="it-IT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4294967295"/>
          </p:nvPr>
        </p:nvSpPr>
        <p:spPr>
          <a:xfrm>
            <a:off x="539552" y="548680"/>
            <a:ext cx="8229600" cy="475297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1400" dirty="0" smtClean="0"/>
              <a:t>Vanno successivamente inseriti i dati riguardanti la fonte inquinante, una bocca di scarico o</a:t>
            </a:r>
          </a:p>
          <a:p>
            <a:pPr algn="just">
              <a:buNone/>
            </a:pPr>
            <a:r>
              <a:rPr lang="it-IT" sz="1400" dirty="0" smtClean="0"/>
              <a:t>condotta sottomarina, che deve risultare piccola in rapporto alla zona d’interesse su cui si</a:t>
            </a:r>
          </a:p>
          <a:p>
            <a:pPr algn="just">
              <a:buNone/>
            </a:pPr>
            <a:r>
              <a:rPr lang="it-IT" sz="1400" dirty="0" smtClean="0"/>
              <a:t>svolge la simulazione.</a:t>
            </a:r>
          </a:p>
          <a:p>
            <a:pPr algn="just">
              <a:buNone/>
            </a:pPr>
            <a:r>
              <a:rPr lang="it-IT" sz="1400" dirty="0" smtClean="0"/>
              <a:t>Per il modello  </a:t>
            </a:r>
            <a:r>
              <a:rPr lang="it-IT" sz="1400" i="1" u="sng" dirty="0" smtClean="0"/>
              <a:t>“</a:t>
            </a:r>
            <a:r>
              <a:rPr lang="it-IT" sz="1400" i="1" u="sng" dirty="0" err="1" smtClean="0"/>
              <a:t>buoyant</a:t>
            </a:r>
            <a:r>
              <a:rPr lang="it-IT" sz="1400" i="1" u="sng" dirty="0" smtClean="0"/>
              <a:t>” </a:t>
            </a:r>
            <a:r>
              <a:rPr lang="it-IT" sz="1400" dirty="0" smtClean="0"/>
              <a:t>vanno inseriti i seguenti parametri</a:t>
            </a:r>
          </a:p>
          <a:p>
            <a:pPr algn="just"/>
            <a:r>
              <a:rPr lang="it-IT" sz="1400" b="1" dirty="0" smtClean="0"/>
              <a:t>Velocità di uscita della sostanza inquinante </a:t>
            </a:r>
            <a:r>
              <a:rPr lang="it-IT" sz="1400" i="1" dirty="0" smtClean="0"/>
              <a:t>(m/s): </a:t>
            </a:r>
            <a:r>
              <a:rPr lang="it-IT" sz="1400" dirty="0" smtClean="0"/>
              <a:t>Solitamente si tratta di velocità di pochi m / s, ad esempio 3 m/s.</a:t>
            </a:r>
          </a:p>
          <a:p>
            <a:pPr algn="just"/>
            <a:r>
              <a:rPr lang="it-IT" sz="1400" b="1" dirty="0" smtClean="0"/>
              <a:t>Concentrazione di sostanze inquinanti </a:t>
            </a:r>
            <a:r>
              <a:rPr lang="it-IT" sz="1400" i="1" dirty="0" smtClean="0"/>
              <a:t>(g/m^3): </a:t>
            </a:r>
            <a:r>
              <a:rPr lang="it-IT" sz="1400" dirty="0" smtClean="0"/>
              <a:t>È la concentrazione del contaminante che vogliamo studiare, espressa in grammi per metro cubo. Il liquame può avere una concentrazione di circa 350 g/m</a:t>
            </a:r>
            <a:r>
              <a:rPr lang="it-IT" sz="1400" i="1" dirty="0" smtClean="0"/>
              <a:t>^3</a:t>
            </a:r>
            <a:r>
              <a:rPr lang="it-IT" sz="1400" dirty="0" smtClean="0"/>
              <a:t> di DBO.</a:t>
            </a:r>
          </a:p>
          <a:p>
            <a:pPr algn="just"/>
            <a:r>
              <a:rPr lang="it-IT" sz="1400" b="1" dirty="0" smtClean="0"/>
              <a:t>Profondità di uscita (sotto la superficie dell’acqua )</a:t>
            </a:r>
            <a:r>
              <a:rPr lang="it-IT" sz="1400" i="1" dirty="0" smtClean="0"/>
              <a:t>(m): </a:t>
            </a:r>
            <a:r>
              <a:rPr lang="it-IT" sz="1400" dirty="0" smtClean="0"/>
              <a:t>Essa è espressa in metri (m).</a:t>
            </a:r>
          </a:p>
          <a:p>
            <a:pPr algn="just"/>
            <a:r>
              <a:rPr lang="it-IT" sz="1400" b="1" dirty="0" smtClean="0"/>
              <a:t>Flusso di uscita della sostanza inquinante </a:t>
            </a:r>
            <a:r>
              <a:rPr lang="it-IT" sz="1400" i="1" dirty="0" smtClean="0"/>
              <a:t>(m^3/s): </a:t>
            </a:r>
            <a:r>
              <a:rPr lang="it-IT" sz="1400" dirty="0" smtClean="0"/>
              <a:t>La quantità di sostanza inquinante che fuoriesce in un secondo. Tale importo è noto come flusso. Viene espresso in grammi per secondo (g / s).</a:t>
            </a:r>
          </a:p>
          <a:p>
            <a:pPr algn="just"/>
            <a:r>
              <a:rPr lang="it-IT" sz="1400" dirty="0" smtClean="0"/>
              <a:t> </a:t>
            </a:r>
            <a:r>
              <a:rPr lang="it-IT" sz="1400" b="1" dirty="0" smtClean="0"/>
              <a:t>Densità del liquido inquinante </a:t>
            </a:r>
            <a:r>
              <a:rPr lang="it-IT" sz="1400" dirty="0" smtClean="0"/>
              <a:t>(</a:t>
            </a:r>
            <a:r>
              <a:rPr lang="it-IT" sz="1400" i="1" dirty="0" smtClean="0"/>
              <a:t>kg/m^3): </a:t>
            </a:r>
            <a:r>
              <a:rPr lang="it-IT" sz="1400" dirty="0" smtClean="0"/>
              <a:t>È la densità del liquido inquinante, espresso in chilogrammi per metro cubo (kg/</a:t>
            </a:r>
            <a:r>
              <a:rPr lang="it-IT" sz="1400" i="1" dirty="0" smtClean="0"/>
              <a:t>m^3</a:t>
            </a:r>
            <a:r>
              <a:rPr lang="it-IT" sz="1400" dirty="0" smtClean="0"/>
              <a:t>). Di solito hanno un valore molto simile a quello dell’ acqua pura (1000 kg/m3).</a:t>
            </a:r>
          </a:p>
          <a:p>
            <a:pPr algn="just"/>
            <a:r>
              <a:rPr lang="it-IT" sz="1400" b="1" dirty="0" smtClean="0"/>
              <a:t>Tipo di uscita (verso la superficie / tipo A / tipo B ):</a:t>
            </a:r>
            <a:r>
              <a:rPr lang="it-IT" sz="1400" dirty="0" smtClean="0"/>
              <a:t> Sono possibili 3 opzioni : un flusso verticale (verso la superficie) alla superficie o un flusso parallelo alla superficie (tipo A o tipo B). Le opzioni A e B permettono di scegliere due direzioni per il flusso (che è perpendicolare al direzione della corrente). Tipo A: flusso di uscita=180 gradi e direzione della corrente=90 gradi. Tipo B: flusso di uscita=0 gradi e direzione della corrente=90 gradi.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4294967295"/>
          </p:nvPr>
        </p:nvSpPr>
        <p:spPr>
          <a:xfrm>
            <a:off x="755576" y="836712"/>
            <a:ext cx="747871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400" dirty="0" smtClean="0"/>
              <a:t>Per il modello</a:t>
            </a:r>
            <a:r>
              <a:rPr lang="it-IT" sz="1400" i="1" u="sng" dirty="0" smtClean="0"/>
              <a:t> “a stratificazione” </a:t>
            </a:r>
            <a:r>
              <a:rPr lang="it-IT" sz="1400" dirty="0" smtClean="0"/>
              <a:t>sono invece necessari questi dati: </a:t>
            </a:r>
          </a:p>
          <a:p>
            <a:r>
              <a:rPr lang="it-IT" sz="1400" b="1" dirty="0" smtClean="0"/>
              <a:t>Angolo di uscita </a:t>
            </a:r>
            <a:r>
              <a:rPr lang="it-IT" sz="1400" i="1" dirty="0" smtClean="0"/>
              <a:t>(gradi): </a:t>
            </a:r>
            <a:r>
              <a:rPr lang="it-IT" sz="1400" dirty="0" smtClean="0"/>
              <a:t>Il software prende le direzioni che vanno da 0</a:t>
            </a:r>
            <a:r>
              <a:rPr lang="it-IT" sz="1400" baseline="30000" dirty="0" smtClean="0"/>
              <a:t>0</a:t>
            </a:r>
            <a:r>
              <a:rPr lang="it-IT" sz="1400" dirty="0" smtClean="0"/>
              <a:t> a 360</a:t>
            </a:r>
            <a:r>
              <a:rPr lang="it-IT" sz="1400" baseline="30000" dirty="0" smtClean="0"/>
              <a:t>0</a:t>
            </a:r>
            <a:r>
              <a:rPr lang="it-IT" sz="1400" dirty="0" smtClean="0"/>
              <a:t>. Lo zero, così come 360°, corrisponde ad una corrente che scorre verso Nord. </a:t>
            </a:r>
          </a:p>
          <a:p>
            <a:pPr algn="just"/>
            <a:r>
              <a:rPr lang="it-IT" sz="1400" b="1" dirty="0" smtClean="0"/>
              <a:t>Lunghezza del diffusore </a:t>
            </a:r>
            <a:r>
              <a:rPr lang="it-IT" sz="1400" i="1" dirty="0" smtClean="0"/>
              <a:t>(m): </a:t>
            </a:r>
            <a:r>
              <a:rPr lang="it-IT" sz="1400" dirty="0" smtClean="0"/>
              <a:t>È espressa in metri ed indica appunto la lunghezza della bocca di scarico.</a:t>
            </a:r>
          </a:p>
          <a:p>
            <a:r>
              <a:rPr lang="it-IT" sz="1400" b="1" dirty="0" smtClean="0"/>
              <a:t>1/T90 </a:t>
            </a:r>
            <a:r>
              <a:rPr lang="it-IT" sz="1400" i="1" dirty="0" smtClean="0"/>
              <a:t>(1/h, 1/ore): </a:t>
            </a:r>
            <a:r>
              <a:rPr lang="it-IT" sz="1400" dirty="0" smtClean="0"/>
              <a:t>Questo dato prende in considerazione la vita media del contaminante. T90 della </a:t>
            </a:r>
            <a:r>
              <a:rPr lang="it-IT" sz="1400" dirty="0" err="1" smtClean="0"/>
              <a:t>E.Coli</a:t>
            </a:r>
            <a:r>
              <a:rPr lang="it-IT" sz="1400" dirty="0" smtClean="0"/>
              <a:t>. Per città con meno di 10.000 abitanti si può prendere un T90 = 2 ore (1/T90 = 0,5 ore</a:t>
            </a:r>
            <a:r>
              <a:rPr lang="it-IT" sz="1400" baseline="30000" dirty="0" smtClean="0"/>
              <a:t>-1</a:t>
            </a:r>
            <a:r>
              <a:rPr lang="it-IT" sz="1400" dirty="0" smtClean="0"/>
              <a:t>) nel Mediterraneo e T90 = 3 ore (1/T90 = 0,33 ora</a:t>
            </a:r>
            <a:r>
              <a:rPr lang="it-IT" sz="1400" baseline="30000" dirty="0" smtClean="0"/>
              <a:t>-1</a:t>
            </a:r>
            <a:r>
              <a:rPr lang="it-IT" sz="1400" dirty="0" smtClean="0"/>
              <a:t>) in Atlantico. Per fecali coliformi in acqua con salinità superiore a 30 g / l può essere considerata la seguente: </a:t>
            </a:r>
          </a:p>
          <a:p>
            <a:r>
              <a:rPr lang="it-IT" sz="1400" dirty="0" smtClean="0"/>
              <a:t>T90=[(α/60)(1-0,65C</a:t>
            </a:r>
            <a:r>
              <a:rPr lang="it-IT" sz="1400" baseline="30000" dirty="0" smtClean="0"/>
              <a:t>2</a:t>
            </a:r>
            <a:r>
              <a:rPr lang="it-IT" sz="1400" dirty="0" smtClean="0"/>
              <a:t>)(1-SS/800)+0,02 10</a:t>
            </a:r>
            <a:r>
              <a:rPr lang="it-IT" sz="1400" baseline="30000" dirty="0" smtClean="0"/>
              <a:t>(Ta-20/35)</a:t>
            </a:r>
            <a:r>
              <a:rPr lang="it-IT" sz="1400" dirty="0" smtClean="0"/>
              <a:t>]</a:t>
            </a:r>
            <a:r>
              <a:rPr lang="it-IT" sz="1400" baseline="30000" dirty="0" smtClean="0"/>
              <a:t>-1</a:t>
            </a:r>
            <a:endParaRPr lang="it-IT" sz="1400" dirty="0" smtClean="0"/>
          </a:p>
          <a:p>
            <a:pPr>
              <a:buNone/>
            </a:pPr>
            <a:r>
              <a:rPr lang="it-IT" sz="1400" dirty="0" smtClean="0"/>
              <a:t>    Dove α l'angolo del sole all'orizzonte in gradi (α&gt; = 0), C frazione di cielo coperto di nuvole, SS concentrazione di solidi sospesi in mg /L, con un valore massimo della SS = 800, e Ta la temperatura in gradi Celsius.</a:t>
            </a:r>
          </a:p>
          <a:p>
            <a:r>
              <a:rPr lang="it-IT" sz="1400" b="1" dirty="0" smtClean="0"/>
              <a:t>Tipo di bocca di uscita (bocca singola/bocche vicine/bocche separate): </a:t>
            </a:r>
            <a:r>
              <a:rPr lang="it-IT" sz="1400" dirty="0" smtClean="0"/>
              <a:t>Sono possibili 3 differenti opzioni.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1400" dirty="0" smtClean="0"/>
              <a:t>Il software, una volta che si è a conoscenza dei dati necessari, è utilizzabile in maniera abbastanza intuitiva ed è alla portata anche di utenti che si stanno avvicinando per la prima volta alla tematica dell’inquinamento delle acque marine o lacustri (eventualmente con l’ ausilio del manuale utente e del corso introduttivo sull’inquinamento acquatico forniti insieme col modello)</a:t>
            </a:r>
          </a:p>
          <a:p>
            <a:pPr algn="just"/>
            <a:r>
              <a:rPr lang="it-IT" sz="1400" dirty="0" smtClean="0"/>
              <a:t>La fase dell’ inserimento dati nel modello è piuttosto semplice da compiere, in quanto vanno solamente riempiti i campi già predisposti, dovendo fare attenzione solo al modello di calcolo che si è scelto di usare, fra i due a disposizione</a:t>
            </a:r>
          </a:p>
          <a:p>
            <a:pPr algn="just"/>
            <a:r>
              <a:rPr lang="it-IT" sz="1400" dirty="0" smtClean="0"/>
              <a:t>Può risultare utile la possibilità di “interagire” con altri programmi e applicazioni per poter usufruire in maniera migliore degli output del modello</a:t>
            </a:r>
          </a:p>
          <a:p>
            <a:pPr algn="just"/>
            <a:r>
              <a:rPr lang="it-IT" sz="1400" dirty="0" smtClean="0"/>
              <a:t>Le mappe e i risultati grafici finali sono interpretabili abbastanza facilmente ed è interessante, da questo punto di vista, la possibile integrazione e sovrapposizione con le immagini di Google </a:t>
            </a:r>
            <a:r>
              <a:rPr lang="it-IT" sz="1400" dirty="0" err="1" smtClean="0"/>
              <a:t>Maps</a:t>
            </a:r>
            <a:endParaRPr lang="it-IT" sz="1400" dirty="0" smtClean="0"/>
          </a:p>
          <a:p>
            <a:pPr algn="just"/>
            <a:r>
              <a:rPr lang="it-IT" sz="1400" dirty="0" smtClean="0"/>
              <a:t>Complessivamente il software è alla portata sia di un utente inesperto sia di utenti più professionali anche se questa caratteristica potrebbe potenzialmente giocare a suo sfavore nell’ipotesi di casi complessi, dove potrebbe risultare necessario l’utilizzo di software più avanzati 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70C0"/>
                </a:solidFill>
                <a:latin typeface="Bookman Old Style" pitchFamily="18" charset="0"/>
              </a:rPr>
              <a:t>GIUDIZIO</a:t>
            </a:r>
            <a:endParaRPr lang="it-IT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083576"/>
          </a:xfrm>
        </p:spPr>
        <p:txBody>
          <a:bodyPr>
            <a:normAutofit/>
          </a:bodyPr>
          <a:lstStyle/>
          <a:p>
            <a:r>
              <a:rPr lang="it-IT" sz="2000" dirty="0" smtClean="0">
                <a:latin typeface="Bookman Old Style" pitchFamily="18" charset="0"/>
              </a:rPr>
              <a:t>Il software necessita per il suo funzionamento del sistema operativo Microsoft Windows 1995 o versioni successive</a:t>
            </a:r>
          </a:p>
          <a:p>
            <a:r>
              <a:rPr lang="it-IT" sz="2000" dirty="0" smtClean="0">
                <a:latin typeface="Bookman Old Style" pitchFamily="18" charset="0"/>
              </a:rPr>
              <a:t>Memoria Ram: 16MB o maggiore</a:t>
            </a:r>
            <a:endParaRPr lang="it-IT" sz="2000" dirty="0">
              <a:latin typeface="Bookman Old Style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REQUISITI TECNICI</a:t>
            </a:r>
            <a:endParaRPr lang="it-IT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75856" y="2636912"/>
            <a:ext cx="2013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AUTORE</a:t>
            </a:r>
            <a:endParaRPr lang="it-IT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3501008"/>
            <a:ext cx="60292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Bookman Old Style" pitchFamily="18" charset="0"/>
              </a:rPr>
              <a:t>Il software è distribuito dalla società spagnola</a:t>
            </a:r>
          </a:p>
          <a:p>
            <a:r>
              <a:rPr lang="it-IT" b="1" dirty="0" smtClean="0">
                <a:latin typeface="Bookman Old Style" pitchFamily="18" charset="0"/>
              </a:rPr>
              <a:t>Canarina </a:t>
            </a:r>
            <a:r>
              <a:rPr lang="it-IT" b="1" dirty="0" err="1" smtClean="0">
                <a:latin typeface="Bookman Old Style" pitchFamily="18" charset="0"/>
              </a:rPr>
              <a:t>Algoritmos</a:t>
            </a:r>
            <a:r>
              <a:rPr lang="it-IT" b="1" dirty="0" smtClean="0">
                <a:latin typeface="Bookman Old Style" pitchFamily="18" charset="0"/>
              </a:rPr>
              <a:t> </a:t>
            </a:r>
            <a:r>
              <a:rPr lang="it-IT" b="1" dirty="0" err="1" smtClean="0">
                <a:latin typeface="Bookman Old Style" pitchFamily="18" charset="0"/>
              </a:rPr>
              <a:t>Numéricos</a:t>
            </a:r>
            <a:r>
              <a:rPr lang="it-IT" b="1" dirty="0" smtClean="0">
                <a:latin typeface="Bookman Old Style" pitchFamily="18" charset="0"/>
              </a:rPr>
              <a:t>, </a:t>
            </a:r>
            <a:r>
              <a:rPr lang="it-IT" b="1" dirty="0" err="1" smtClean="0">
                <a:latin typeface="Bookman Old Style" pitchFamily="18" charset="0"/>
              </a:rPr>
              <a:t>S.L</a:t>
            </a:r>
            <a:r>
              <a:rPr lang="it-IT" dirty="0" err="1" smtClean="0">
                <a:latin typeface="Bookman Old Style" pitchFamily="18" charset="0"/>
              </a:rPr>
              <a:t>.</a:t>
            </a:r>
            <a:endParaRPr lang="it-IT" dirty="0" smtClean="0">
              <a:latin typeface="Bookman Old Style" pitchFamily="18" charset="0"/>
            </a:endParaRPr>
          </a:p>
          <a:p>
            <a:r>
              <a:rPr lang="it-IT" dirty="0">
                <a:latin typeface="Bookman Old Style" pitchFamily="18" charset="0"/>
              </a:rPr>
              <a:t>a</a:t>
            </a:r>
            <a:r>
              <a:rPr lang="it-IT" dirty="0" smtClean="0">
                <a:latin typeface="Bookman Old Style" pitchFamily="18" charset="0"/>
              </a:rPr>
              <a:t>vente sede a Santa Cruz De Tenerife, Isole Canarie</a:t>
            </a:r>
            <a:endParaRPr lang="it-IT" dirty="0">
              <a:latin typeface="Bookman Old Style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27584" y="4653136"/>
            <a:ext cx="8271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1" dirty="0" smtClean="0">
                <a:latin typeface="Bookman Old Style" pitchFamily="18" charset="0"/>
              </a:rPr>
              <a:t>Homepage sito società</a:t>
            </a:r>
            <a:r>
              <a:rPr lang="it-IT" sz="1600" dirty="0" smtClean="0">
                <a:latin typeface="Bookman Old Style" pitchFamily="18" charset="0"/>
              </a:rPr>
              <a:t>: </a:t>
            </a:r>
            <a:r>
              <a:rPr lang="it-IT" sz="1600" b="1" dirty="0" smtClean="0">
                <a:latin typeface="Bookman Old Style" pitchFamily="18" charset="0"/>
                <a:hlinkClick r:id="rId4"/>
              </a:rPr>
              <a:t>WWW.CANARINA.COM</a:t>
            </a:r>
            <a:endParaRPr lang="it-IT" sz="1600" b="1" dirty="0">
              <a:latin typeface="Bookman Old Style" pitchFamily="18" charset="0"/>
            </a:endParaRPr>
          </a:p>
          <a:p>
            <a:r>
              <a:rPr lang="it-IT" sz="2000" i="1" dirty="0" smtClean="0">
                <a:latin typeface="Bookman Old Style" pitchFamily="18" charset="0"/>
              </a:rPr>
              <a:t>Indirizzo web software DESCAR</a:t>
            </a:r>
            <a:r>
              <a:rPr lang="it-IT" sz="2000" dirty="0" smtClean="0">
                <a:latin typeface="Bookman Old Style" pitchFamily="18" charset="0"/>
              </a:rPr>
              <a:t>:</a:t>
            </a:r>
            <a:r>
              <a:rPr lang="it-IT" sz="1600" dirty="0" smtClean="0">
                <a:latin typeface="Bookman Old Style" pitchFamily="18" charset="0"/>
              </a:rPr>
              <a:t> </a:t>
            </a:r>
            <a:r>
              <a:rPr lang="it-IT" sz="1600" b="1" dirty="0" smtClean="0">
                <a:latin typeface="Bookman Old Style" pitchFamily="18" charset="0"/>
              </a:rPr>
              <a:t>WWW.CANARINA.COM/</a:t>
            </a:r>
            <a:r>
              <a:rPr lang="it-IT" sz="1600" b="1" dirty="0" err="1" smtClean="0">
                <a:latin typeface="Bookman Old Style" pitchFamily="18" charset="0"/>
              </a:rPr>
              <a:t>DESCAR.HTM</a:t>
            </a:r>
            <a:endParaRPr lang="it-IT" sz="16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d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88640"/>
            <a:ext cx="3898923" cy="3456384"/>
          </a:xfrm>
          <a:prstGeom prst="rect">
            <a:avLst/>
          </a:prstGeom>
        </p:spPr>
      </p:pic>
      <p:pic>
        <p:nvPicPr>
          <p:cNvPr id="5" name="Immagine 4" descr="da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356992"/>
            <a:ext cx="3278547" cy="321297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23528" y="386104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Schermata di inserimento dati della fonte inquinante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580112" y="2852936"/>
            <a:ext cx="3228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Schermata di inserimento dati dell’acqua</a:t>
            </a:r>
            <a:endParaRPr lang="it-IT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293</TotalTime>
  <Words>1553</Words>
  <Application>Microsoft Office PowerPoint</Application>
  <PresentationFormat>Presentazione su schermo (4:3)</PresentationFormat>
  <Paragraphs>100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Viale</vt:lpstr>
      <vt:lpstr>DESCAR 3.2</vt:lpstr>
      <vt:lpstr>DESCRIZIONE MODELLO</vt:lpstr>
      <vt:lpstr>Presentazione standard di PowerPoint</vt:lpstr>
      <vt:lpstr>DATI NECESSARI</vt:lpstr>
      <vt:lpstr>Presentazione standard di PowerPoint</vt:lpstr>
      <vt:lpstr>Presentazione standard di PowerPoint</vt:lpstr>
      <vt:lpstr>GIUDIZIO</vt:lpstr>
      <vt:lpstr>REQUISITI TECNICI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DESCAR</dc:title>
  <dc:creator>Marzio Cereda</dc:creator>
  <cp:lastModifiedBy>Giorgio Guariso</cp:lastModifiedBy>
  <cp:revision>37</cp:revision>
  <dcterms:created xsi:type="dcterms:W3CDTF">2013-08-07T13:29:21Z</dcterms:created>
  <dcterms:modified xsi:type="dcterms:W3CDTF">2013-09-09T12:48:38Z</dcterms:modified>
</cp:coreProperties>
</file>