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FCFD5-30E7-4F86-8349-0C8E656BBF63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0DC6-705F-407A-ACCE-438DB5FFB1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79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7D9BA0-A292-40E5-9413-978F2554F302}" type="datetimeFigureOut">
              <a:rPr lang="it-IT" smtClean="0"/>
              <a:pPr/>
              <a:t>17/09/2010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99361-A27A-4064-924E-22A8EB7BCED0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arina.com/itdisper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Monotype Corsiva" pitchFamily="66" charset="0"/>
              </a:rPr>
              <a:t>DISPER</a:t>
            </a:r>
            <a:r>
              <a:rPr lang="it-IT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Monotype Corsiva" pitchFamily="66" charset="0"/>
              </a:rPr>
              <a:t>5.2</a:t>
            </a:r>
            <a:endParaRPr lang="it-IT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560840" cy="1224136"/>
          </a:xfrm>
        </p:spPr>
        <p:txBody>
          <a:bodyPr/>
          <a:lstStyle/>
          <a:p>
            <a:pPr algn="ctr"/>
            <a:r>
              <a:rPr lang="it-IT" dirty="0" smtClean="0"/>
              <a:t>Software per la </a:t>
            </a:r>
            <a:r>
              <a:rPr lang="it-IT" dirty="0" smtClean="0">
                <a:latin typeface="Book Antiqua" pitchFamily="18" charset="0"/>
              </a:rPr>
              <a:t>valutazione</a:t>
            </a:r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dell’inquinamento atmosferico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660232" y="764704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Viganò</a:t>
            </a:r>
            <a:r>
              <a:rPr lang="it-IT" sz="1600" dirty="0" smtClean="0"/>
              <a:t> Giulia </a:t>
            </a:r>
          </a:p>
          <a:p>
            <a:r>
              <a:rPr lang="it-IT" sz="1600" dirty="0" smtClean="0"/>
              <a:t>715212	</a:t>
            </a:r>
          </a:p>
          <a:p>
            <a:r>
              <a:rPr lang="it-IT" sz="1600" dirty="0" err="1" smtClean="0"/>
              <a:t>A.A</a:t>
            </a:r>
            <a:r>
              <a:rPr lang="it-IT" sz="1600" dirty="0" smtClean="0"/>
              <a:t> </a:t>
            </a:r>
            <a:r>
              <a:rPr lang="it-IT" sz="1600" dirty="0" smtClean="0">
                <a:latin typeface="Book Antiqua" pitchFamily="18" charset="0"/>
              </a:rPr>
              <a:t>2009/2010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755576" y="249289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8367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GIUDIZI SUL SOFTWARE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988840"/>
            <a:ext cx="7416824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it-IT" dirty="0" smtClean="0">
                <a:latin typeface="Palatino Linotype" pitchFamily="18" charset="0"/>
              </a:rPr>
              <a:t>Il software ha un’interfaccia semplice e usufruibile anche da persone non esperte.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it-IT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it-IT" dirty="0" smtClean="0">
                <a:latin typeface="Palatino Linotype" pitchFamily="18" charset="0"/>
              </a:rPr>
              <a:t>I procedimenti sono spiegati passo per passo in maniera chiara e comprensibile.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it-IT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it-IT" dirty="0" smtClean="0">
                <a:latin typeface="Palatino Linotype" pitchFamily="18" charset="0"/>
              </a:rPr>
              <a:t>Grande disponibilità di opzioni selezionabili nella fase di inserimento dati (tipologia fonte, caratteristiche territorio, </a:t>
            </a:r>
            <a:r>
              <a:rPr lang="it-IT" dirty="0" err="1" smtClean="0">
                <a:latin typeface="Palatino Linotype" pitchFamily="18" charset="0"/>
              </a:rPr>
              <a:t>ecc…</a:t>
            </a:r>
            <a:r>
              <a:rPr lang="it-IT" dirty="0" smtClean="0">
                <a:latin typeface="Palatino Linotype" pitchFamily="18" charset="0"/>
              </a:rPr>
              <a:t>).</a:t>
            </a:r>
          </a:p>
          <a:p>
            <a:pPr algn="just">
              <a:lnSpc>
                <a:spcPct val="90000"/>
              </a:lnSpc>
            </a:pPr>
            <a:endParaRPr lang="it-IT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it-IT" dirty="0" smtClean="0">
                <a:latin typeface="Palatino Linotype" pitchFamily="18" charset="0"/>
              </a:rPr>
              <a:t>Differenti rappresentazioni dei risultati finali (isolinee e gradazioni di colore) e possibilità di inserire sfondi adeguati a seconda del tipo di analisi che si intende svolgere.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2771800" y="76470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DESCRIZIONE </a:t>
            </a:r>
            <a:r>
              <a:rPr lang="it-IT" sz="2000" b="1" dirty="0" err="1" smtClean="0">
                <a:solidFill>
                  <a:srgbClr val="FF0000"/>
                </a:solidFill>
              </a:rPr>
              <a:t>DI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DISPER 5.2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5576" y="2276872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Book Antiqua" pitchFamily="18" charset="0"/>
              </a:rPr>
              <a:t>Il software serve per valutare l’impatto ambientale dell’inquinamento atmosferico creato da grandi fonti di inquinamento come strade, ferrovie, discariche a cielo aperto ecc.</a:t>
            </a:r>
          </a:p>
          <a:p>
            <a:pPr>
              <a:buFont typeface="Arial" pitchFamily="34" charset="0"/>
              <a:buChar char="•"/>
            </a:pPr>
            <a:endParaRPr lang="it-IT" dirty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Book Antiqua" pitchFamily="18" charset="0"/>
              </a:rPr>
              <a:t>Per le fonti inquinanti già esistenti consente di creare delle mappe delle concentrazioni di inquinanti che possono essere complementari alle misure effettive delle stazioni.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Book Antiqua" pitchFamily="18" charset="0"/>
              </a:rPr>
              <a:t>Consente di eseguire studi in modo da attuare progetti in base al loro impatto ambientale.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2771800" y="764704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DESCRIZIONE </a:t>
            </a:r>
            <a:r>
              <a:rPr lang="it-IT" sz="2000" b="1" dirty="0" err="1" smtClean="0">
                <a:solidFill>
                  <a:srgbClr val="FF0000"/>
                </a:solidFill>
              </a:rPr>
              <a:t>DI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DISPER 5.2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060848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Book Antiqua" pitchFamily="18" charset="0"/>
              </a:rPr>
              <a:t>Consente studi di rischio riguardo industrie inquinanti per valutare l'inquinamento teorico sotto condizioni estreme (eccessivo di emissione, vento fisso ,...).</a:t>
            </a:r>
          </a:p>
          <a:p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latin typeface="Book Antiqua" pitchFamily="18" charset="0"/>
              </a:rPr>
              <a:t>Il programma supporta due modelli: il modello di Briggs e il modello europeo Guidance Report on preliminary assessment under EC air quality directives –(96/62/EC)1</a:t>
            </a:r>
          </a:p>
          <a:p>
            <a:pPr>
              <a:buFont typeface="Arial" pitchFamily="34" charset="0"/>
              <a:buChar char="•"/>
            </a:pPr>
            <a:endParaRPr lang="es-ES_tradnl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Book Antiqua" pitchFamily="18" charset="0"/>
              </a:rPr>
              <a:t>Il software funziona con Google </a:t>
            </a:r>
            <a:r>
              <a:rPr lang="it-IT" dirty="0" err="1" smtClean="0">
                <a:latin typeface="Book Antiqua" pitchFamily="18" charset="0"/>
              </a:rPr>
              <a:t>Maps</a:t>
            </a:r>
            <a:r>
              <a:rPr lang="it-IT" dirty="0" smtClean="0">
                <a:latin typeface="Book Antiqua" pitchFamily="18" charset="0"/>
              </a:rPr>
              <a:t> e ha possibilità di lavoro in ambiente GIS.</a:t>
            </a:r>
          </a:p>
          <a:p>
            <a:pPr>
              <a:buFont typeface="Arial" pitchFamily="34" charset="0"/>
              <a:buChar char="•"/>
            </a:pPr>
            <a:endParaRPr lang="it-IT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899592" y="270892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/>
          </a:p>
          <a:p>
            <a:endParaRPr lang="it-IT" dirty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55776" y="69269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AUTORE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1988840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smtClean="0">
                <a:latin typeface="Book Antiqua" pitchFamily="18" charset="0"/>
              </a:rPr>
              <a:t>La società che fornisce il software è:</a:t>
            </a:r>
          </a:p>
          <a:p>
            <a:r>
              <a:rPr lang="it-IT" dirty="0" smtClean="0">
                <a:latin typeface="Book Antiqua" pitchFamily="18" charset="0"/>
                <a:cs typeface="Arial" charset="0"/>
              </a:rPr>
              <a:t>  Canarina </a:t>
            </a:r>
            <a:r>
              <a:rPr lang="it-IT" dirty="0" err="1" smtClean="0">
                <a:latin typeface="Book Antiqua" pitchFamily="18" charset="0"/>
                <a:cs typeface="Arial" charset="0"/>
              </a:rPr>
              <a:t>Algoritmos</a:t>
            </a:r>
            <a:r>
              <a:rPr lang="it-IT" dirty="0" smtClean="0">
                <a:latin typeface="Book Antiqua" pitchFamily="18" charset="0"/>
                <a:cs typeface="Arial" charset="0"/>
              </a:rPr>
              <a:t> </a:t>
            </a:r>
            <a:r>
              <a:rPr lang="it-IT" dirty="0" err="1" smtClean="0">
                <a:latin typeface="Book Antiqua" pitchFamily="18" charset="0"/>
                <a:cs typeface="Arial" charset="0"/>
              </a:rPr>
              <a:t>Numericos</a:t>
            </a:r>
            <a:r>
              <a:rPr lang="it-IT" dirty="0" smtClean="0">
                <a:latin typeface="Book Antiqua" pitchFamily="18" charset="0"/>
                <a:cs typeface="Arial" charset="0"/>
              </a:rPr>
              <a:t>, </a:t>
            </a:r>
            <a:r>
              <a:rPr lang="it-IT" dirty="0" err="1" smtClean="0">
                <a:latin typeface="Book Antiqua" pitchFamily="18" charset="0"/>
                <a:cs typeface="Arial" charset="0"/>
              </a:rPr>
              <a:t>S.L.</a:t>
            </a:r>
            <a:endParaRPr lang="it-IT" dirty="0" smtClean="0">
              <a:latin typeface="Book Antiqua" pitchFamily="18" charset="0"/>
              <a:cs typeface="Arial" charset="0"/>
            </a:endParaRPr>
          </a:p>
          <a:p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uFill>
                  <a:solidFill>
                    <a:srgbClr val="FFFF00"/>
                  </a:solidFill>
                </a:uFill>
                <a:latin typeface="Book Antiqua" pitchFamily="18" charset="0"/>
              </a:rPr>
              <a:t>Il sito web su cui è possibile reperire informazioni a riguardo è:</a:t>
            </a:r>
          </a:p>
          <a:p>
            <a:r>
              <a:rPr lang="it-IT" dirty="0" smtClean="0">
                <a:solidFill>
                  <a:srgbClr val="0033CC"/>
                </a:solidFill>
                <a:uFill>
                  <a:solidFill>
                    <a:srgbClr val="FFFF00"/>
                  </a:solidFill>
                </a:uFill>
                <a:latin typeface="Book Antiqua" pitchFamily="18" charset="0"/>
                <a:cs typeface="Arial" charset="0"/>
              </a:rPr>
              <a:t>  </a:t>
            </a:r>
            <a:r>
              <a:rPr lang="it-IT" dirty="0" smtClean="0">
                <a:solidFill>
                  <a:srgbClr val="00FFCC"/>
                </a:solidFill>
                <a:uFill>
                  <a:solidFill>
                    <a:srgbClr val="FFFF00"/>
                  </a:solidFill>
                </a:uFill>
                <a:latin typeface="Book Antiqua" pitchFamily="18" charset="0"/>
                <a:cs typeface="Arial" charset="0"/>
                <a:hlinkClick r:id="rId2"/>
              </a:rPr>
              <a:t>http://www.canarina.com/</a:t>
            </a:r>
            <a:r>
              <a:rPr lang="it-IT" dirty="0" err="1" smtClean="0">
                <a:solidFill>
                  <a:srgbClr val="00FFCC"/>
                </a:solidFill>
                <a:uFill>
                  <a:solidFill>
                    <a:srgbClr val="FFFF00"/>
                  </a:solidFill>
                </a:uFill>
                <a:latin typeface="Book Antiqua" pitchFamily="18" charset="0"/>
                <a:cs typeface="Arial" charset="0"/>
                <a:hlinkClick r:id="rId2"/>
              </a:rPr>
              <a:t>itdisper.htm</a:t>
            </a:r>
            <a:endParaRPr lang="it-IT" dirty="0">
              <a:uFill>
                <a:solidFill>
                  <a:srgbClr val="FFFF00"/>
                </a:solidFill>
              </a:uFill>
              <a:latin typeface="Book Antiqua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43808" y="378904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REQUISITI TECNICI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115616" y="465313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Book Antiqua" pitchFamily="18" charset="0"/>
              </a:rPr>
              <a:t>Ambiente Microsoft Windows 95 o superiori</a:t>
            </a:r>
            <a:endParaRPr lang="it-IT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83768" y="69269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DATI RICHIESTI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132856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Altezza della canna fumaria di un'industria sopra il livello del suolo</a:t>
            </a:r>
            <a:r>
              <a:rPr lang="it-IT" dirty="0" smtClean="0">
                <a:latin typeface="Book Antiqua" pitchFamily="18" charset="0"/>
              </a:rPr>
              <a:t> espressa in metri. 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Velocità di uscita della sostanza inquinante (m s):</a:t>
            </a:r>
            <a:r>
              <a:rPr lang="it-IT" dirty="0" smtClean="0">
                <a:latin typeface="Book Antiqua" pitchFamily="18" charset="0"/>
              </a:rPr>
              <a:t>  E’ la velocità di uscita dei gas da una canna fumaria (in direzione Z). La tipica velocità di camini in campo industriale è di solito 15 m / s.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Temperatura del gas:</a:t>
            </a:r>
            <a:r>
              <a:rPr lang="it-IT" dirty="0" smtClean="0">
                <a:latin typeface="Book Antiqua" pitchFamily="18" charset="0"/>
              </a:rPr>
              <a:t> è la temperatura del gas nel condotto di aspirazione del canna fumaria. Essa è espressa in gradi Kelvin (K). 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Diametro della canna fumaria (m):</a:t>
            </a:r>
            <a:r>
              <a:rPr lang="it-IT" dirty="0" smtClean="0"/>
              <a:t> Il diametro minimo è di 0,01 m.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83768" y="76470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DATI RICHIESTI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628800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Flusso di uscita della sostanza inquinante:</a:t>
            </a:r>
            <a:r>
              <a:rPr lang="it-IT" dirty="0" smtClean="0"/>
              <a:t> questo parametro misura la quantità di sostanze inquinanti oggetto che viene in un secondo. Tale importo è noto come flusso. Viene espresso in grammi per secondo (g / s). I valori dipendono dalla sostanza inquinante. Se il flusso non è noto, il programma consente la stima di un modo semplice, in alcuni casi. 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Tasso di decadimento del contaminante:</a:t>
            </a:r>
            <a:r>
              <a:rPr lang="it-IT" dirty="0" smtClean="0"/>
              <a:t> Si tratta di un parametro che caratterizza la perdita di contaminante quando passa attraverso un qualche tipo di processo chimico. Questo coefficiente è espresso in secondi </a:t>
            </a:r>
            <a:r>
              <a:rPr lang="it-IT" baseline="30000" dirty="0" smtClean="0"/>
              <a:t>-1</a:t>
            </a:r>
            <a:r>
              <a:rPr lang="it-IT" dirty="0" smtClean="0"/>
              <a:t>(1 / s). Nel caso di emissioni di SO2 (il che porta a piogge acide) è 0.0000481 s</a:t>
            </a:r>
            <a:r>
              <a:rPr lang="it-IT" baseline="30000" dirty="0" smtClean="0"/>
              <a:t>-1</a:t>
            </a:r>
            <a:endParaRPr lang="it-IT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83768" y="76470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DATI RICHIESTI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628800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Velocità del vento:</a:t>
            </a:r>
            <a:r>
              <a:rPr lang="it-IT" dirty="0" smtClean="0">
                <a:latin typeface="Book Antiqua" pitchFamily="18" charset="0"/>
              </a:rPr>
              <a:t> L’unità di misura è metri al secondo (m/s). Il programma ha bisogno di un minimo di velocità del vento di non meno di 0,1 metro al secondo. Una tipica velocità del vento è di circa 5 m / s.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La direzione del vento</a:t>
            </a:r>
            <a:r>
              <a:rPr lang="it-IT" dirty="0" smtClean="0">
                <a:latin typeface="Book Antiqua" pitchFamily="18" charset="0"/>
              </a:rPr>
              <a:t>: Il programma prende le direzioni che vanno da 0</a:t>
            </a:r>
            <a:r>
              <a:rPr lang="it-IT" baseline="30000" dirty="0" smtClean="0">
                <a:latin typeface="Book Antiqua" pitchFamily="18" charset="0"/>
              </a:rPr>
              <a:t>0</a:t>
            </a:r>
            <a:r>
              <a:rPr lang="it-IT" dirty="0" smtClean="0">
                <a:latin typeface="Book Antiqua" pitchFamily="18" charset="0"/>
              </a:rPr>
              <a:t> a 360</a:t>
            </a:r>
            <a:r>
              <a:rPr lang="it-IT" baseline="30000" dirty="0" smtClean="0">
                <a:latin typeface="Book Antiqua" pitchFamily="18" charset="0"/>
              </a:rPr>
              <a:t>0</a:t>
            </a:r>
            <a:r>
              <a:rPr lang="it-IT" dirty="0" smtClean="0">
                <a:latin typeface="Book Antiqua" pitchFamily="18" charset="0"/>
              </a:rPr>
              <a:t>. Lo zero corrisponde a vento che soffia verso il Nord (e 360</a:t>
            </a:r>
            <a:r>
              <a:rPr lang="it-IT" baseline="30000" dirty="0" smtClean="0">
                <a:latin typeface="Book Antiqua" pitchFamily="18" charset="0"/>
              </a:rPr>
              <a:t>0</a:t>
            </a:r>
            <a:r>
              <a:rPr lang="it-IT" dirty="0" smtClean="0">
                <a:latin typeface="Book Antiqua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Temperatura dell’aria</a:t>
            </a:r>
            <a:r>
              <a:rPr lang="it-IT" dirty="0" smtClean="0">
                <a:latin typeface="Book Antiqua" pitchFamily="18" charset="0"/>
              </a:rPr>
              <a:t>: Indica la temperatura in gradi Kelvin. 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u="sng" dirty="0" smtClean="0">
                <a:latin typeface="Book Antiqua" pitchFamily="18" charset="0"/>
              </a:rPr>
              <a:t>L'altezza di strato limite di aria (</a:t>
            </a:r>
            <a:r>
              <a:rPr lang="it-IT" i="1" u="sng" dirty="0" smtClean="0">
                <a:latin typeface="Book Antiqua" pitchFamily="18" charset="0"/>
              </a:rPr>
              <a:t>mixing </a:t>
            </a:r>
            <a:r>
              <a:rPr lang="it-IT" i="1" u="sng" dirty="0" err="1" smtClean="0">
                <a:latin typeface="Book Antiqua" pitchFamily="18" charset="0"/>
              </a:rPr>
              <a:t>height</a:t>
            </a:r>
            <a:r>
              <a:rPr lang="it-IT" u="sng" dirty="0" smtClean="0">
                <a:latin typeface="Book Antiqua" pitchFamily="18" charset="0"/>
              </a:rPr>
              <a:t>)</a:t>
            </a:r>
            <a:r>
              <a:rPr lang="it-IT" dirty="0" smtClean="0">
                <a:latin typeface="Book Antiqua" pitchFamily="18" charset="0"/>
              </a:rPr>
              <a:t>: Calcolato sul livello del mare in assenza di topografia, calcolato in metri. Si può avere un valore variabile in una simulazione. Il programma non consente uno strato limite inferiore a 10 m di altezza</a:t>
            </a:r>
            <a:endParaRPr lang="it-IT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83768" y="76470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DATI RICHIESTI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628800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u="sng" dirty="0" smtClean="0"/>
              <a:t>L'altezza del anemometro</a:t>
            </a:r>
            <a:r>
              <a:rPr lang="it-IT" dirty="0" smtClean="0"/>
              <a:t>: L'anemometro è il dispositivo che viene utilizzato per misurare la velocità del vento. </a:t>
            </a:r>
            <a:br>
              <a:rPr lang="it-IT" dirty="0" smtClean="0"/>
            </a:br>
            <a:endParaRPr lang="it-IT" u="sng" dirty="0" smtClean="0"/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Atmosfera rurale o urbano</a:t>
            </a:r>
            <a:r>
              <a:rPr lang="it-IT" dirty="0" smtClean="0"/>
              <a:t>: In questa opzione si può scegliere se si è in zone rurali o urbane. L'ambiente influenza il tipo di dispersione degli inquinanti che si possa trovare.</a:t>
            </a:r>
          </a:p>
          <a:p>
            <a:endParaRPr lang="it-IT" u="sng" dirty="0" smtClean="0"/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Il parametro di stabilità atmosferica </a:t>
            </a:r>
            <a:r>
              <a:rPr lang="it-IT" u="sng" dirty="0" err="1" smtClean="0"/>
              <a:t>K-Pasquill</a:t>
            </a:r>
            <a:r>
              <a:rPr lang="it-IT" u="sng" dirty="0" smtClean="0"/>
              <a:t> </a:t>
            </a:r>
            <a:r>
              <a:rPr lang="it-IT" u="sng" dirty="0" err="1" smtClean="0"/>
              <a:t>Gifford</a:t>
            </a:r>
            <a:r>
              <a:rPr lang="it-IT" dirty="0" smtClean="0"/>
              <a:t>: Questo parametro ci dice se l'atmosfera è stabile. Il programma prevede 6 diversi tipi di stabilità atmosferica, le quali corrispondono alla classificazione AF </a:t>
            </a:r>
            <a:r>
              <a:rPr lang="it-IT" dirty="0" err="1" smtClean="0"/>
              <a:t>Pasquill</a:t>
            </a:r>
            <a:r>
              <a:rPr lang="it-IT" dirty="0" smtClean="0"/>
              <a:t> (1974) in cui un clima di tipo F (K = 6) ha la massima stabilità. </a:t>
            </a:r>
          </a:p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755576" y="249289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528392" cy="28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iulia\Pictures\immagini giulia\disp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6672"/>
            <a:ext cx="3648406" cy="2736304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3816499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861048"/>
            <a:ext cx="3721041" cy="279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463</Words>
  <Application>Microsoft Office PowerPoint</Application>
  <PresentationFormat>Presentazione su schermo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DISPER 5.2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</dc:title>
  <dc:creator>giulia</dc:creator>
  <cp:lastModifiedBy>Giorgio Guariso</cp:lastModifiedBy>
  <cp:revision>23</cp:revision>
  <dcterms:created xsi:type="dcterms:W3CDTF">2010-07-10T14:24:03Z</dcterms:created>
  <dcterms:modified xsi:type="dcterms:W3CDTF">2010-09-17T09:02:10Z</dcterms:modified>
</cp:coreProperties>
</file>