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69" d="100"/>
          <a:sy n="69" d="100"/>
        </p:scale>
        <p:origin x="-1272" y="-2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115E4-835A-41E3-AFBB-B360EE5C2195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28A7-5227-481B-BACE-122776DE91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83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28A7-5227-481B-BACE-122776DE9162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D26E-E047-48EE-B4D4-13C43CA2CBD8}" type="datetimeFigureOut">
              <a:rPr lang="it-IT" smtClean="0"/>
              <a:pPr/>
              <a:t>25/07/2011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845B-D24A-4E08-901F-105CC08F7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ep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chemeClr val="bg1"/>
                </a:solidFill>
              </a:rPr>
              <a:t>Environmental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Fluid</a:t>
            </a:r>
            <a:r>
              <a:rPr lang="it-IT" b="1" dirty="0" smtClean="0">
                <a:solidFill>
                  <a:schemeClr val="bg1"/>
                </a:solidFill>
              </a:rPr>
              <a:t> Dynamics Code</a:t>
            </a:r>
            <a:br>
              <a:rPr lang="it-IT" b="1" dirty="0" smtClean="0">
                <a:solidFill>
                  <a:schemeClr val="bg1"/>
                </a:solidFill>
              </a:rPr>
            </a:br>
            <a:r>
              <a:rPr lang="it-IT" b="1" dirty="0" smtClean="0">
                <a:solidFill>
                  <a:schemeClr val="bg1"/>
                </a:solidFill>
              </a:rPr>
              <a:t>(EFDC)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2664296"/>
          </a:xfrm>
        </p:spPr>
        <p:txBody>
          <a:bodyPr>
            <a:noAutofit/>
          </a:bodyPr>
          <a:lstStyle/>
          <a:p>
            <a:r>
              <a:rPr lang="it-IT" sz="2800" i="1" dirty="0" err="1" smtClean="0">
                <a:solidFill>
                  <a:schemeClr val="bg1"/>
                </a:solidFill>
              </a:rPr>
              <a:t>Mirocle</a:t>
            </a:r>
            <a:r>
              <a:rPr lang="it-IT" sz="2800" i="1" dirty="0" smtClean="0">
                <a:solidFill>
                  <a:schemeClr val="bg1"/>
                </a:solidFill>
              </a:rPr>
              <a:t> De </a:t>
            </a:r>
            <a:r>
              <a:rPr lang="it-IT" sz="2800" i="1" dirty="0" err="1" smtClean="0">
                <a:solidFill>
                  <a:schemeClr val="bg1"/>
                </a:solidFill>
              </a:rPr>
              <a:t>Pasqual</a:t>
            </a:r>
            <a:endParaRPr lang="it-IT" sz="2800" i="1" dirty="0" smtClean="0">
              <a:solidFill>
                <a:schemeClr val="bg1"/>
              </a:solidFill>
            </a:endParaRPr>
          </a:p>
          <a:p>
            <a:r>
              <a:rPr lang="it-IT" sz="2800" i="1" dirty="0" err="1" smtClean="0">
                <a:solidFill>
                  <a:schemeClr val="bg1"/>
                </a:solidFill>
              </a:rPr>
              <a:t>mat</a:t>
            </a:r>
            <a:r>
              <a:rPr lang="it-IT" sz="2800" i="1" dirty="0" smtClean="0">
                <a:solidFill>
                  <a:schemeClr val="bg1"/>
                </a:solidFill>
              </a:rPr>
              <a:t>. 742012 </a:t>
            </a:r>
            <a:br>
              <a:rPr lang="it-IT" sz="2800" i="1" dirty="0" smtClean="0">
                <a:solidFill>
                  <a:schemeClr val="bg1"/>
                </a:solidFill>
              </a:rPr>
            </a:br>
            <a:r>
              <a:rPr lang="it-IT" sz="2800" i="1" dirty="0" err="1" smtClean="0">
                <a:solidFill>
                  <a:schemeClr val="bg1"/>
                </a:solidFill>
              </a:rPr>
              <a:t>a.a.</a:t>
            </a:r>
            <a:r>
              <a:rPr lang="it-IT" sz="2800" i="1" dirty="0">
                <a:solidFill>
                  <a:schemeClr val="bg1"/>
                </a:solidFill>
              </a:rPr>
              <a:t> </a:t>
            </a:r>
            <a:r>
              <a:rPr lang="it-IT" sz="2800" i="1" dirty="0" smtClean="0">
                <a:solidFill>
                  <a:schemeClr val="bg1"/>
                </a:solidFill>
              </a:rPr>
              <a:t>2010/11</a:t>
            </a:r>
          </a:p>
          <a:p>
            <a:r>
              <a:rPr lang="it-IT" sz="2800" i="1" dirty="0" smtClean="0">
                <a:solidFill>
                  <a:schemeClr val="bg1"/>
                </a:solidFill>
              </a:rPr>
              <a:t>Modellistica &amp; Simulazione</a:t>
            </a:r>
          </a:p>
          <a:p>
            <a:r>
              <a:rPr lang="it-IT" sz="2800" i="1" dirty="0" smtClean="0">
                <a:solidFill>
                  <a:schemeClr val="bg1"/>
                </a:solidFill>
              </a:rPr>
              <a:t>Prof. Giorgio </a:t>
            </a:r>
            <a:r>
              <a:rPr lang="it-IT" sz="2800" i="1" dirty="0" err="1" smtClean="0">
                <a:solidFill>
                  <a:schemeClr val="bg1"/>
                </a:solidFill>
              </a:rPr>
              <a:t>Guariso</a:t>
            </a:r>
            <a:endParaRPr lang="it-IT" sz="2800" i="1" dirty="0" smtClean="0">
              <a:solidFill>
                <a:schemeClr val="bg1"/>
              </a:solidFill>
            </a:endParaRPr>
          </a:p>
          <a:p>
            <a:endParaRPr lang="it-IT" sz="2800" i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6453336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>
                <a:solidFill>
                  <a:schemeClr val="bg1"/>
                </a:solidFill>
              </a:rPr>
              <a:t>Sfondo: </a:t>
            </a:r>
            <a:r>
              <a:rPr lang="it-IT" sz="1400" i="1" dirty="0" err="1" smtClean="0">
                <a:solidFill>
                  <a:schemeClr val="bg1"/>
                </a:solidFill>
              </a:rPr>
              <a:t>Neuse</a:t>
            </a:r>
            <a:r>
              <a:rPr lang="it-IT" sz="1400" i="1" dirty="0" smtClean="0">
                <a:solidFill>
                  <a:schemeClr val="bg1"/>
                </a:solidFill>
              </a:rPr>
              <a:t> River </a:t>
            </a:r>
            <a:r>
              <a:rPr lang="it-IT" sz="1400" i="1" dirty="0" err="1" smtClean="0">
                <a:solidFill>
                  <a:schemeClr val="bg1"/>
                </a:solidFill>
              </a:rPr>
              <a:t>Estuary</a:t>
            </a:r>
            <a:r>
              <a:rPr lang="it-IT" sz="1400" i="1" dirty="0" smtClean="0">
                <a:solidFill>
                  <a:schemeClr val="bg1"/>
                </a:solidFill>
              </a:rPr>
              <a:t> (NC), caso si studio EFDC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Indice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484984"/>
          </a:xfrm>
        </p:spPr>
        <p:txBody>
          <a:bodyPr/>
          <a:lstStyle/>
          <a:p>
            <a:r>
              <a:rPr lang="it-IT" dirty="0" smtClean="0">
                <a:hlinkClick r:id="rId2" action="ppaction://hlinksldjump"/>
              </a:rPr>
              <a:t>Un po’ di storia</a:t>
            </a:r>
            <a:endParaRPr lang="it-IT" dirty="0" smtClean="0"/>
          </a:p>
          <a:p>
            <a:r>
              <a:rPr lang="it-IT" dirty="0" smtClean="0">
                <a:hlinkClick r:id="rId3" action="ppaction://hlinksldjump"/>
              </a:rPr>
              <a:t>Possibili applicazioni</a:t>
            </a:r>
            <a:endParaRPr lang="it-IT" dirty="0" smtClean="0"/>
          </a:p>
          <a:p>
            <a:r>
              <a:rPr lang="it-IT" dirty="0" smtClean="0">
                <a:hlinkClick r:id="rId4" action="ppaction://hlinksldjump"/>
              </a:rPr>
              <a:t>Caratteristiche</a:t>
            </a:r>
            <a:endParaRPr lang="it-IT" dirty="0" smtClean="0"/>
          </a:p>
          <a:p>
            <a:r>
              <a:rPr lang="it-IT" dirty="0" smtClean="0">
                <a:hlinkClick r:id="rId5" action="ppaction://hlinksldjump"/>
              </a:rPr>
              <a:t>Caso di studio</a:t>
            </a:r>
            <a:endParaRPr lang="it-IT" dirty="0" smtClean="0"/>
          </a:p>
          <a:p>
            <a:r>
              <a:rPr lang="it-IT" dirty="0" smtClean="0">
                <a:hlinkClick r:id="rId6" action="ppaction://hlinksldjump"/>
              </a:rPr>
              <a:t>Hardware &amp; software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Pentagono 6">
            <a:hlinkClick r:id="rId2" action="ppaction://hlinksldjump"/>
          </p:cNvPr>
          <p:cNvSpPr/>
          <p:nvPr/>
        </p:nvSpPr>
        <p:spPr>
          <a:xfrm>
            <a:off x="7668344" y="6237312"/>
            <a:ext cx="1152128" cy="404664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Start</a:t>
            </a:r>
            <a:endParaRPr lang="it-IT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Un po’ di storia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44824"/>
            <a:ext cx="6552728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100" dirty="0" smtClean="0"/>
              <a:t>L’</a:t>
            </a:r>
            <a:r>
              <a:rPr lang="it-IT" sz="2100" dirty="0" err="1" smtClean="0"/>
              <a:t>Environmental</a:t>
            </a:r>
            <a:r>
              <a:rPr lang="it-IT" sz="2100" dirty="0" smtClean="0"/>
              <a:t> </a:t>
            </a:r>
            <a:r>
              <a:rPr lang="it-IT" sz="2100" dirty="0" err="1" smtClean="0"/>
              <a:t>Fluid</a:t>
            </a:r>
            <a:r>
              <a:rPr lang="it-IT" sz="2100" dirty="0" smtClean="0"/>
              <a:t> </a:t>
            </a:r>
            <a:r>
              <a:rPr lang="it-IT" sz="2100" dirty="0" err="1" smtClean="0"/>
              <a:t>Dinamics</a:t>
            </a:r>
            <a:r>
              <a:rPr lang="it-IT" sz="2100" dirty="0" smtClean="0"/>
              <a:t> Code (EFDC) è un modello inerente le dinamiche dei composti presenti nei corpi idrici, liberamente accessibile, che fu sviluppato alla Virginia </a:t>
            </a:r>
            <a:r>
              <a:rPr lang="it-IT" sz="2100" dirty="0" err="1" smtClean="0"/>
              <a:t>Institute</a:t>
            </a:r>
            <a:r>
              <a:rPr lang="it-IT" sz="2100" dirty="0" smtClean="0"/>
              <a:t> </a:t>
            </a:r>
            <a:r>
              <a:rPr lang="it-IT" sz="2100" dirty="0" err="1" smtClean="0"/>
              <a:t>of</a:t>
            </a:r>
            <a:r>
              <a:rPr lang="it-IT" sz="2100" dirty="0" smtClean="0"/>
              <a:t> Marine Science (VIMS) e alla </a:t>
            </a:r>
            <a:r>
              <a:rPr lang="it-IT" sz="2100" dirty="0" err="1" smtClean="0"/>
              <a:t>School</a:t>
            </a:r>
            <a:r>
              <a:rPr lang="it-IT" sz="2100" dirty="0" smtClean="0"/>
              <a:t> </a:t>
            </a:r>
            <a:r>
              <a:rPr lang="it-IT" sz="2100" dirty="0" err="1" smtClean="0"/>
              <a:t>of</a:t>
            </a:r>
            <a:r>
              <a:rPr lang="it-IT" sz="2100" dirty="0" smtClean="0"/>
              <a:t> Marine Science </a:t>
            </a:r>
            <a:r>
              <a:rPr lang="it-IT" sz="2100" dirty="0" err="1" smtClean="0"/>
              <a:t>of</a:t>
            </a:r>
            <a:r>
              <a:rPr lang="it-IT" sz="2100" dirty="0" smtClean="0"/>
              <a:t> the College </a:t>
            </a:r>
            <a:r>
              <a:rPr lang="it-IT" sz="2100" dirty="0" err="1" smtClean="0"/>
              <a:t>of</a:t>
            </a:r>
            <a:r>
              <a:rPr lang="it-IT" sz="2100" dirty="0" smtClean="0"/>
              <a:t> William and Mary dal dottor John M. </a:t>
            </a:r>
            <a:r>
              <a:rPr lang="it-IT" sz="2100" dirty="0" err="1" smtClean="0"/>
              <a:t>Hamrick</a:t>
            </a:r>
            <a:r>
              <a:rPr lang="it-IT" sz="2100" dirty="0" smtClean="0"/>
              <a:t>, col supporto del Commonwealth </a:t>
            </a:r>
            <a:r>
              <a:rPr lang="it-IT" sz="2100" dirty="0" err="1" smtClean="0"/>
              <a:t>of</a:t>
            </a:r>
            <a:r>
              <a:rPr lang="it-IT" sz="2100" dirty="0" smtClean="0"/>
              <a:t> Virginia e dell’</a:t>
            </a:r>
            <a:r>
              <a:rPr lang="it-IT" sz="2100" b="1" dirty="0" smtClean="0"/>
              <a:t>ente EPA </a:t>
            </a:r>
            <a:r>
              <a:rPr lang="it-IT" sz="2100" dirty="0" smtClean="0"/>
              <a:t>(U. S. </a:t>
            </a:r>
            <a:r>
              <a:rPr lang="it-IT" sz="2100" dirty="0" err="1" smtClean="0"/>
              <a:t>Environmental</a:t>
            </a:r>
            <a:r>
              <a:rPr lang="it-IT" sz="2100" dirty="0" smtClean="0"/>
              <a:t> </a:t>
            </a:r>
            <a:r>
              <a:rPr lang="it-IT" sz="2100" dirty="0" err="1" smtClean="0"/>
              <a:t>Protection</a:t>
            </a:r>
            <a:r>
              <a:rPr lang="it-IT" sz="2100" dirty="0" smtClean="0"/>
              <a:t> </a:t>
            </a:r>
            <a:r>
              <a:rPr lang="it-IT" sz="2100" dirty="0" err="1" smtClean="0"/>
              <a:t>Agency</a:t>
            </a:r>
            <a:r>
              <a:rPr lang="it-IT" sz="2100" dirty="0" smtClean="0"/>
              <a:t>). </a:t>
            </a:r>
            <a:endParaRPr lang="it-IT" sz="2100" dirty="0"/>
          </a:p>
          <a:p>
            <a:pPr>
              <a:buNone/>
            </a:pPr>
            <a:r>
              <a:rPr lang="it-IT" sz="2100" dirty="0" smtClean="0"/>
              <a:t>La Tetra </a:t>
            </a:r>
            <a:r>
              <a:rPr lang="it-IT" sz="2100" dirty="0" err="1" smtClean="0"/>
              <a:t>Tech</a:t>
            </a:r>
            <a:r>
              <a:rPr lang="it-IT" sz="2100" dirty="0" smtClean="0"/>
              <a:t> Inc., nei primi anni 90, divenne la principale utilizzatrice dell’EFDC a livello commerciale e ne supportò lo sviluppo.</a:t>
            </a:r>
          </a:p>
          <a:p>
            <a:pPr>
              <a:buNone/>
            </a:pPr>
            <a:r>
              <a:rPr lang="it-IT" sz="2100" dirty="0" smtClean="0"/>
              <a:t>L’EFDC è uno dei modelli idrodinamici più usati ed affidabili al mondo.</a:t>
            </a:r>
            <a:endParaRPr lang="it-IT" sz="2100" dirty="0"/>
          </a:p>
        </p:txBody>
      </p:sp>
      <p:pic>
        <p:nvPicPr>
          <p:cNvPr id="4" name="Immagine 3" descr="E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861048"/>
            <a:ext cx="2016224" cy="2016224"/>
          </a:xfrm>
          <a:prstGeom prst="rect">
            <a:avLst/>
          </a:prstGeom>
        </p:spPr>
      </p:pic>
      <p:sp>
        <p:nvSpPr>
          <p:cNvPr id="6" name="Rettangolo arrotondato 5">
            <a:hlinkClick r:id="rId3" action="ppaction://hlinksldjump"/>
          </p:cNvPr>
          <p:cNvSpPr/>
          <p:nvPr/>
        </p:nvSpPr>
        <p:spPr>
          <a:xfrm>
            <a:off x="7415808" y="6497960"/>
            <a:ext cx="172819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Torna all’indice</a:t>
            </a:r>
            <a:endParaRPr lang="it-IT" dirty="0"/>
          </a:p>
        </p:txBody>
      </p:sp>
      <p:sp>
        <p:nvSpPr>
          <p:cNvPr id="9" name="Freccia a destra 8">
            <a:hlinkClick r:id="rId4" action="ppaction://hlinksldjump"/>
          </p:cNvPr>
          <p:cNvSpPr/>
          <p:nvPr/>
        </p:nvSpPr>
        <p:spPr>
          <a:xfrm>
            <a:off x="7920000" y="0"/>
            <a:ext cx="1224000" cy="486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avanti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Freccia a sinistra 11">
            <a:hlinkClick r:id="rId3" action="ppaction://hlinksldjump"/>
          </p:cNvPr>
          <p:cNvSpPr/>
          <p:nvPr/>
        </p:nvSpPr>
        <p:spPr>
          <a:xfrm>
            <a:off x="0" y="0"/>
            <a:ext cx="1224136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indietro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it-IT" b="1" dirty="0" smtClean="0"/>
              <a:t>Possibili applicazioni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038600" cy="5445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100" dirty="0" smtClean="0"/>
              <a:t>L’</a:t>
            </a:r>
            <a:r>
              <a:rPr lang="it-IT" sz="2100" dirty="0" err="1" smtClean="0"/>
              <a:t>Environmental</a:t>
            </a:r>
            <a:r>
              <a:rPr lang="it-IT" sz="2100" dirty="0" smtClean="0"/>
              <a:t> </a:t>
            </a:r>
            <a:r>
              <a:rPr lang="it-IT" sz="2100" dirty="0" err="1" smtClean="0"/>
              <a:t>Fluid</a:t>
            </a:r>
            <a:r>
              <a:rPr lang="it-IT" sz="2100" dirty="0" smtClean="0"/>
              <a:t> Dynamics Code ha varie applicazioni:</a:t>
            </a:r>
          </a:p>
          <a:p>
            <a:pPr>
              <a:buFont typeface="Wingdings" pitchFamily="2" charset="2"/>
              <a:buChar char="ü"/>
            </a:pPr>
            <a:r>
              <a:rPr lang="it-IT" sz="2100" dirty="0" smtClean="0"/>
              <a:t>Studi sul livello delle acque dei corpi idrici (considerando immissari ed emissari) o anche di dighe</a:t>
            </a:r>
          </a:p>
          <a:p>
            <a:pPr>
              <a:buFont typeface="Wingdings" pitchFamily="2" charset="2"/>
              <a:buChar char="ü"/>
            </a:pPr>
            <a:r>
              <a:rPr lang="it-IT" sz="2100" dirty="0" smtClean="0"/>
              <a:t>Studi sulle concentrazioni di: sali, nutrienti, clorofilla, ossigeno disciolto...</a:t>
            </a:r>
          </a:p>
          <a:p>
            <a:pPr>
              <a:buFont typeface="Wingdings" pitchFamily="2" charset="2"/>
              <a:buChar char="ü"/>
            </a:pPr>
            <a:r>
              <a:rPr lang="it-IT" sz="2100" dirty="0" smtClean="0"/>
              <a:t>Studi sull’andamento della temperatura</a:t>
            </a:r>
          </a:p>
          <a:p>
            <a:pPr>
              <a:buFont typeface="Wingdings" pitchFamily="2" charset="2"/>
              <a:buChar char="ü"/>
            </a:pPr>
            <a:r>
              <a:rPr lang="it-IT" sz="2100" dirty="0" smtClean="0"/>
              <a:t>Studi sulle concentrazioni e il trasporto di sostanze inquinanti e loro diluizione</a:t>
            </a:r>
          </a:p>
          <a:p>
            <a:pPr>
              <a:buFont typeface="Wingdings" pitchFamily="2" charset="2"/>
              <a:buChar char="ü"/>
            </a:pPr>
            <a:r>
              <a:rPr lang="it-IT" sz="2100" dirty="0" smtClean="0"/>
              <a:t>Studi sulla qualità delle acque ed eutrofizzazione</a:t>
            </a:r>
          </a:p>
          <a:p>
            <a:pPr>
              <a:buFont typeface="Wingdings" pitchFamily="2" charset="2"/>
              <a:buChar char="ü"/>
            </a:pPr>
            <a:endParaRPr lang="it-IT" sz="2100" dirty="0" smtClean="0"/>
          </a:p>
          <a:p>
            <a:pPr>
              <a:buNone/>
            </a:pPr>
            <a:endParaRPr lang="it-IT" sz="2100" dirty="0"/>
          </a:p>
        </p:txBody>
      </p:sp>
      <p:pic>
        <p:nvPicPr>
          <p:cNvPr id="7" name="Segnaposto contenuto 6" descr="grafici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412776"/>
            <a:ext cx="4353768" cy="4896544"/>
          </a:xfrm>
        </p:spPr>
      </p:pic>
      <p:sp>
        <p:nvSpPr>
          <p:cNvPr id="8" name="Rettangolo arrotondato 7">
            <a:hlinkClick r:id="rId3" action="ppaction://hlinksldjump"/>
          </p:cNvPr>
          <p:cNvSpPr/>
          <p:nvPr/>
        </p:nvSpPr>
        <p:spPr>
          <a:xfrm>
            <a:off x="7415808" y="6497960"/>
            <a:ext cx="172819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Torna all’indice</a:t>
            </a:r>
            <a:endParaRPr lang="it-IT" dirty="0"/>
          </a:p>
        </p:txBody>
      </p:sp>
      <p:sp>
        <p:nvSpPr>
          <p:cNvPr id="9" name="Freccia a destra 8">
            <a:hlinkClick r:id="rId4" action="ppaction://hlinksldjump"/>
          </p:cNvPr>
          <p:cNvSpPr/>
          <p:nvPr/>
        </p:nvSpPr>
        <p:spPr>
          <a:xfrm>
            <a:off x="7920000" y="0"/>
            <a:ext cx="1224000" cy="486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avanti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Freccia a sinistra 9">
            <a:hlinkClick r:id="rId5" action="ppaction://hlinksldjump"/>
          </p:cNvPr>
          <p:cNvSpPr/>
          <p:nvPr/>
        </p:nvSpPr>
        <p:spPr>
          <a:xfrm>
            <a:off x="0" y="0"/>
            <a:ext cx="1224136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indietro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Caratteristiche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093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900" dirty="0" smtClean="0"/>
              <a:t>L’EFDC è un modello in grado di simulare sistemi idrici (andamenti, concentrazioni e trasporto di composti inquinanti e non, cicli di elementi) in una, due o tre dimensioni. </a:t>
            </a:r>
            <a:endParaRPr lang="it-IT" sz="1900" dirty="0"/>
          </a:p>
          <a:p>
            <a:pPr>
              <a:buNone/>
            </a:pPr>
            <a:r>
              <a:rPr lang="it-IT" sz="1900" b="1" dirty="0" smtClean="0"/>
              <a:t>I dati </a:t>
            </a:r>
            <a:r>
              <a:rPr lang="it-IT" sz="1900" dirty="0" smtClean="0"/>
              <a:t>necessari sono: le caratteristiche fisiche del corpo idrico, che possono venire rappresentate mediante vari tipi di coordinate (ascissa curvilinea, sigma verticali, Cartesiane) e le condizioni iniziali dell’obiettivo dello studio (temperatura, </a:t>
            </a:r>
            <a:r>
              <a:rPr lang="it-IT" sz="1900" dirty="0" err="1" smtClean="0"/>
              <a:t>concentrazioni…</a:t>
            </a:r>
            <a:r>
              <a:rPr lang="it-IT" sz="1900" dirty="0" smtClean="0"/>
              <a:t>).</a:t>
            </a:r>
          </a:p>
          <a:p>
            <a:pPr>
              <a:buNone/>
            </a:pPr>
            <a:r>
              <a:rPr lang="it-IT" sz="1900" dirty="0" smtClean="0"/>
              <a:t>L’EFDC risolve </a:t>
            </a:r>
            <a:r>
              <a:rPr lang="it-IT" sz="1900" b="1" dirty="0" smtClean="0"/>
              <a:t>equazioni di moto </a:t>
            </a:r>
            <a:r>
              <a:rPr lang="it-IT" sz="1900" dirty="0" smtClean="0"/>
              <a:t>turbolento in tre dimensioni per fluidi a densità variabile e </a:t>
            </a:r>
            <a:r>
              <a:rPr lang="it-IT" sz="1900" b="1" dirty="0" smtClean="0"/>
              <a:t>equazioni di trasporto dinamicamente accoppiate </a:t>
            </a:r>
            <a:r>
              <a:rPr lang="it-IT" sz="1900" dirty="0" smtClean="0"/>
              <a:t>per quanto riguarda energia cinetica, salinità, concentrazioni di composti e temperatura. EFDC contiene anche uno schema di conservazione della massa così da poter essere applicato anche a paludi o zone dove l’acqua è poco profonda.</a:t>
            </a:r>
          </a:p>
          <a:p>
            <a:pPr>
              <a:buNone/>
            </a:pPr>
            <a:r>
              <a:rPr lang="it-IT" sz="1900" dirty="0" smtClean="0"/>
              <a:t>Per rendere più efficiente l’utilizzo da parte dell’utente dell’EFDC è stato sviluppato un “</a:t>
            </a:r>
            <a:r>
              <a:rPr lang="it-IT" sz="1900" i="1" dirty="0" err="1" smtClean="0"/>
              <a:t>preprocessor</a:t>
            </a:r>
            <a:r>
              <a:rPr lang="it-IT" sz="1900" i="1" dirty="0" smtClean="0"/>
              <a:t>”</a:t>
            </a:r>
            <a:r>
              <a:rPr lang="it-IT" sz="1900" dirty="0" smtClean="0"/>
              <a:t>  le cui componenti più importanti sono:</a:t>
            </a:r>
          </a:p>
          <a:p>
            <a:pPr>
              <a:buFont typeface="Wingdings" pitchFamily="2" charset="2"/>
              <a:buChar char="Ø"/>
            </a:pPr>
            <a:r>
              <a:rPr lang="it-IT" sz="1900" dirty="0" smtClean="0">
                <a:hlinkClick r:id="rId2" action="ppaction://hlinksldjump"/>
              </a:rPr>
              <a:t>VOGG (</a:t>
            </a:r>
            <a:r>
              <a:rPr lang="it-IT" sz="1900" dirty="0" err="1" smtClean="0">
                <a:hlinkClick r:id="rId2" action="ppaction://hlinksldjump"/>
              </a:rPr>
              <a:t>Curvilinear</a:t>
            </a:r>
            <a:r>
              <a:rPr lang="it-IT" sz="1900" dirty="0" smtClean="0">
                <a:hlinkClick r:id="rId2" action="ppaction://hlinksldjump"/>
              </a:rPr>
              <a:t> </a:t>
            </a:r>
            <a:r>
              <a:rPr lang="it-IT" sz="1900" dirty="0" err="1" smtClean="0">
                <a:hlinkClick r:id="rId2" action="ppaction://hlinksldjump"/>
              </a:rPr>
              <a:t>Grid</a:t>
            </a:r>
            <a:r>
              <a:rPr lang="it-IT" sz="1900" dirty="0" smtClean="0">
                <a:hlinkClick r:id="rId2" action="ppaction://hlinksldjump"/>
              </a:rPr>
              <a:t> </a:t>
            </a:r>
            <a:r>
              <a:rPr lang="it-IT" sz="1900" dirty="0" err="1" smtClean="0">
                <a:hlinkClick r:id="rId2" action="ppaction://hlinksldjump"/>
              </a:rPr>
              <a:t>Generator</a:t>
            </a:r>
            <a:r>
              <a:rPr lang="it-IT" sz="1900" dirty="0" smtClean="0">
                <a:hlinkClick r:id="rId2" action="ppaction://hlinksldjump"/>
              </a:rPr>
              <a:t>)</a:t>
            </a:r>
            <a:endParaRPr lang="it-IT" sz="1900" dirty="0" smtClean="0"/>
          </a:p>
          <a:p>
            <a:pPr>
              <a:buFont typeface="Wingdings" pitchFamily="2" charset="2"/>
              <a:buChar char="Ø"/>
            </a:pPr>
            <a:r>
              <a:rPr lang="it-IT" sz="1900" dirty="0" smtClean="0">
                <a:hlinkClick r:id="rId3" action="ppaction://hlinksldjump"/>
              </a:rPr>
              <a:t>EFDCView (</a:t>
            </a:r>
            <a:r>
              <a:rPr lang="it-IT" sz="1900" dirty="0" err="1" smtClean="0">
                <a:hlinkClick r:id="rId3" action="ppaction://hlinksldjump"/>
              </a:rPr>
              <a:t>Model</a:t>
            </a:r>
            <a:r>
              <a:rPr lang="it-IT" sz="1900" dirty="0" smtClean="0">
                <a:hlinkClick r:id="rId3" action="ppaction://hlinksldjump"/>
              </a:rPr>
              <a:t> Interface)</a:t>
            </a:r>
            <a:endParaRPr lang="it-IT" sz="1900" dirty="0" smtClean="0"/>
          </a:p>
          <a:p>
            <a:pPr>
              <a:buNone/>
            </a:pPr>
            <a:r>
              <a:rPr lang="it-IT" sz="1900" dirty="0" smtClean="0"/>
              <a:t>E’ stato sviluppato anche un “MOVEM Postprocessor”.</a:t>
            </a:r>
          </a:p>
          <a:p>
            <a:pPr>
              <a:buNone/>
            </a:pPr>
            <a:r>
              <a:rPr lang="it-IT" sz="1900" dirty="0" smtClean="0"/>
              <a:t>L’EFDC può essere usato per calcolare i dati idrodinamici necessari all’utilizzo del modello WASP.</a:t>
            </a:r>
          </a:p>
          <a:p>
            <a:pPr>
              <a:buNone/>
            </a:pPr>
            <a:endParaRPr lang="it-IT" sz="1900" dirty="0"/>
          </a:p>
        </p:txBody>
      </p:sp>
      <p:sp>
        <p:nvSpPr>
          <p:cNvPr id="5" name="Rettangolo arrotondato 4">
            <a:hlinkClick r:id="rId4" action="ppaction://hlinksldjump"/>
          </p:cNvPr>
          <p:cNvSpPr/>
          <p:nvPr/>
        </p:nvSpPr>
        <p:spPr>
          <a:xfrm>
            <a:off x="7415808" y="6497960"/>
            <a:ext cx="172819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Torna all’indice</a:t>
            </a:r>
            <a:endParaRPr lang="it-IT" dirty="0"/>
          </a:p>
        </p:txBody>
      </p:sp>
      <p:sp>
        <p:nvSpPr>
          <p:cNvPr id="6" name="Freccia a destra 5">
            <a:hlinkClick r:id="rId5" action="ppaction://hlinksldjump"/>
          </p:cNvPr>
          <p:cNvSpPr/>
          <p:nvPr/>
        </p:nvSpPr>
        <p:spPr>
          <a:xfrm>
            <a:off x="7920000" y="0"/>
            <a:ext cx="1224000" cy="486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avanti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reccia a sinistra 6">
            <a:hlinkClick r:id="rId6" action="ppaction://hlinksldjump"/>
          </p:cNvPr>
          <p:cNvSpPr/>
          <p:nvPr/>
        </p:nvSpPr>
        <p:spPr>
          <a:xfrm>
            <a:off x="0" y="-27384"/>
            <a:ext cx="1224136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indietro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 VOGG (</a:t>
            </a:r>
            <a:r>
              <a:rPr lang="it-IT" sz="3600" b="1" dirty="0" err="1" smtClean="0"/>
              <a:t>Curvilinear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Grid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Generator</a:t>
            </a:r>
            <a:r>
              <a:rPr lang="it-IT" sz="3600" b="1" dirty="0" smtClean="0"/>
              <a:t>) </a:t>
            </a:r>
            <a:br>
              <a:rPr lang="it-IT" sz="3600" b="1" dirty="0" smtClean="0"/>
            </a:b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690864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dirty="0" smtClean="0"/>
              <a:t>Il VOGG permette all’utente di creare le griglie - curvilinee ortogonali - che sono richieste dal modello numerico in modo rapido ed intuitivo tramite un’interfaccia di controlli associati.</a:t>
            </a:r>
          </a:p>
          <a:p>
            <a:pPr>
              <a:buNone/>
            </a:pPr>
            <a:r>
              <a:rPr lang="it-IT" sz="1800" dirty="0" smtClean="0"/>
              <a:t>Le caratteristiche principali del VOGG sono: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Interfaccia GIS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Dominio del modello determinato dall’utente tramite il controllo </a:t>
            </a:r>
            <a:r>
              <a:rPr lang="it-IT" sz="1800" i="1" dirty="0" smtClean="0"/>
              <a:t>“</a:t>
            </a:r>
            <a:r>
              <a:rPr lang="it-IT" sz="1800" i="1" dirty="0" err="1" smtClean="0"/>
              <a:t>point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designation</a:t>
            </a:r>
            <a:r>
              <a:rPr lang="it-IT" sz="1800" i="1" dirty="0" smtClean="0"/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Inserimento automatico degli estremi (confini) della griglia basato sul controllo </a:t>
            </a:r>
            <a:r>
              <a:rPr lang="it-IT" sz="1800" i="1" dirty="0" smtClean="0"/>
              <a:t>“</a:t>
            </a:r>
            <a:r>
              <a:rPr lang="it-IT" sz="1800" i="1" dirty="0" err="1" smtClean="0"/>
              <a:t>point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designation</a:t>
            </a:r>
            <a:r>
              <a:rPr lang="it-IT" sz="1800" i="1" dirty="0" smtClean="0"/>
              <a:t>”.</a:t>
            </a:r>
            <a:endParaRPr lang="it-IT" sz="1800" dirty="0"/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Creazione automatica della griglia 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Conversione della griglia del modello in formato GIS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Mappatura delle celle tra EFDC e WASP</a:t>
            </a:r>
          </a:p>
        </p:txBody>
      </p:sp>
      <p:pic>
        <p:nvPicPr>
          <p:cNvPr id="10" name="Segnaposto contenuto 9" descr="image177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988840"/>
            <a:ext cx="4038600" cy="4210485"/>
          </a:xfrm>
        </p:spPr>
      </p:pic>
      <p:sp>
        <p:nvSpPr>
          <p:cNvPr id="13" name="Freccia a sinistra 12">
            <a:hlinkClick r:id="rId3" action="ppaction://hlinksldjump"/>
          </p:cNvPr>
          <p:cNvSpPr/>
          <p:nvPr/>
        </p:nvSpPr>
        <p:spPr>
          <a:xfrm>
            <a:off x="0" y="0"/>
            <a:ext cx="1224136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indietro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EFDCView (</a:t>
            </a:r>
            <a:r>
              <a:rPr lang="it-IT" sz="3600" b="1" dirty="0" err="1" smtClean="0"/>
              <a:t>Model</a:t>
            </a:r>
            <a:r>
              <a:rPr lang="it-IT" sz="3600" b="1" dirty="0" smtClean="0"/>
              <a:t> Interfece)</a:t>
            </a:r>
            <a:endParaRPr lang="it-IT" sz="36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dirty="0" smtClean="0"/>
              <a:t>EFDCView ha la funzione di calibrare la griglia in modo coerente ai parametri del modello.</a:t>
            </a:r>
          </a:p>
          <a:p>
            <a:pPr>
              <a:buNone/>
            </a:pPr>
            <a:r>
              <a:rPr lang="it-IT" sz="1800" dirty="0" smtClean="0"/>
              <a:t>Le sue caratteristiche principali sono: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Interfaccia coerente coi dati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Collegamento visivo con la griglia del modello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Collegamento visivo con i punti di input attivi e non attivi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Aggiunta e adattamento per nuovi parametri del modello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/>
              <a:t>Collegamento diretto al WRDB per determinare/generare le condizioni agli estremi</a:t>
            </a:r>
          </a:p>
          <a:p>
            <a:pPr>
              <a:buNone/>
            </a:pPr>
            <a:endParaRPr lang="it-IT" sz="1800" dirty="0"/>
          </a:p>
        </p:txBody>
      </p:sp>
      <p:pic>
        <p:nvPicPr>
          <p:cNvPr id="6" name="Segnaposto contenuto 5" descr="efdcvie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00808"/>
            <a:ext cx="4415966" cy="3960440"/>
          </a:xfrm>
        </p:spPr>
      </p:pic>
      <p:sp>
        <p:nvSpPr>
          <p:cNvPr id="8" name="Freccia a sinistra 7">
            <a:hlinkClick r:id="rId3" action="ppaction://hlinksldjump"/>
          </p:cNvPr>
          <p:cNvSpPr/>
          <p:nvPr/>
        </p:nvSpPr>
        <p:spPr>
          <a:xfrm>
            <a:off x="0" y="0"/>
            <a:ext cx="1224136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indietro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Caso di studio: </a:t>
            </a:r>
            <a:r>
              <a:rPr lang="it-IT" b="1" dirty="0" err="1" smtClean="0"/>
              <a:t>Neuse</a:t>
            </a:r>
            <a:r>
              <a:rPr lang="it-IT" b="1" dirty="0" smtClean="0"/>
              <a:t> River </a:t>
            </a:r>
            <a:r>
              <a:rPr lang="it-IT" b="1" dirty="0" err="1" smtClean="0"/>
              <a:t>Estuary</a:t>
            </a:r>
            <a:r>
              <a:rPr lang="it-IT" b="1" dirty="0" smtClean="0"/>
              <a:t> (1999)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La circolazione e il trasporto di materiali e composti nel </a:t>
            </a:r>
            <a:r>
              <a:rPr lang="it-IT" sz="1800" dirty="0" err="1" smtClean="0"/>
              <a:t>Neuse</a:t>
            </a:r>
            <a:r>
              <a:rPr lang="it-IT" sz="1800" dirty="0" smtClean="0"/>
              <a:t> River </a:t>
            </a:r>
            <a:r>
              <a:rPr lang="it-IT" sz="1800" dirty="0" err="1" smtClean="0"/>
              <a:t>Estuary</a:t>
            </a:r>
            <a:r>
              <a:rPr lang="it-IT" sz="1800" dirty="0" smtClean="0"/>
              <a:t> (North Carolina) è influenzata da vari fattori tra cui le oscillazioni del livello dell’acqua accentuate dalla vicina laguna </a:t>
            </a:r>
            <a:r>
              <a:rPr lang="it-IT" sz="1800" dirty="0" err="1" smtClean="0"/>
              <a:t>Pamlico</a:t>
            </a:r>
            <a:r>
              <a:rPr lang="it-IT" sz="1800" dirty="0" smtClean="0"/>
              <a:t> Sound, le condizioni meteorologiche e il rimescolamento della acque dovuto alla forza del vento.</a:t>
            </a:r>
          </a:p>
          <a:p>
            <a:pPr>
              <a:buNone/>
            </a:pPr>
            <a:r>
              <a:rPr lang="it-IT" sz="1800" dirty="0" smtClean="0"/>
              <a:t> La qualità dell’acqua del </a:t>
            </a:r>
            <a:r>
              <a:rPr lang="it-IT" sz="1800" dirty="0" err="1" smtClean="0"/>
              <a:t>Neuse</a:t>
            </a:r>
            <a:r>
              <a:rPr lang="it-IT" sz="1800" dirty="0" smtClean="0"/>
              <a:t> River </a:t>
            </a:r>
            <a:r>
              <a:rPr lang="it-IT" sz="1800" dirty="0" err="1" smtClean="0"/>
              <a:t>Estuary</a:t>
            </a:r>
            <a:r>
              <a:rPr lang="it-IT" sz="1800" dirty="0" smtClean="0"/>
              <a:t> è misurata tramite la concentrazione di clorofilla-a (target 40mg/L) ed è fortemente influenzata dalla circolazione sopra descritta e dalla concentrazione di ossigeno disciolto.</a:t>
            </a:r>
          </a:p>
          <a:p>
            <a:pPr>
              <a:buNone/>
            </a:pPr>
            <a:r>
              <a:rPr lang="it-IT" sz="1800" dirty="0" smtClean="0"/>
              <a:t>Tramite l’EFDC e WASP si sono misurati i livelli di clorofilla-a e gli effetti che le diverse condizioni di circolazione e concentrazioni di ossigeno disciolto e di composti (in particolare i nitrati) hanno su di essi. </a:t>
            </a:r>
          </a:p>
          <a:p>
            <a:pPr>
              <a:buNone/>
            </a:pPr>
            <a:endParaRPr lang="it-IT" sz="1800" dirty="0"/>
          </a:p>
        </p:txBody>
      </p:sp>
      <p:pic>
        <p:nvPicPr>
          <p:cNvPr id="5" name="Immagine 4" descr="bathymet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581128"/>
            <a:ext cx="8676456" cy="1872208"/>
          </a:xfrm>
          <a:prstGeom prst="rect">
            <a:avLst/>
          </a:prstGeom>
        </p:spPr>
      </p:pic>
      <p:sp>
        <p:nvSpPr>
          <p:cNvPr id="6" name="Rettangolo arrotondato 5">
            <a:hlinkClick r:id="rId3" action="ppaction://hlinksldjump"/>
          </p:cNvPr>
          <p:cNvSpPr/>
          <p:nvPr/>
        </p:nvSpPr>
        <p:spPr>
          <a:xfrm>
            <a:off x="7415808" y="6497960"/>
            <a:ext cx="172819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Torna all’indice</a:t>
            </a:r>
            <a:endParaRPr lang="it-IT" dirty="0"/>
          </a:p>
        </p:txBody>
      </p:sp>
      <p:sp>
        <p:nvSpPr>
          <p:cNvPr id="7" name="Freccia a destra 6">
            <a:hlinkClick r:id="rId4" action="ppaction://hlinksldjump"/>
          </p:cNvPr>
          <p:cNvSpPr/>
          <p:nvPr/>
        </p:nvSpPr>
        <p:spPr>
          <a:xfrm>
            <a:off x="7920000" y="0"/>
            <a:ext cx="1224000" cy="486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avanti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Freccia a sinistra 7">
            <a:hlinkClick r:id="rId5" action="ppaction://hlinksldjump"/>
          </p:cNvPr>
          <p:cNvSpPr/>
          <p:nvPr/>
        </p:nvSpPr>
        <p:spPr>
          <a:xfrm>
            <a:off x="0" y="0"/>
            <a:ext cx="1224136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indietro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Hardware &amp; software</a:t>
            </a:r>
            <a:endParaRPr lang="it-IT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64904"/>
        </p:xfrm>
        <a:graphic>
          <a:graphicData uri="http://schemas.openxmlformats.org/drawingml/2006/table">
            <a:tbl>
              <a:tblPr firstCol="1">
                <a:tableStyleId>{D7AC3CCA-C797-4891-BE02-D94E43425B78}</a:tableStyleId>
              </a:tblPr>
              <a:tblGrid>
                <a:gridCol w="4114800"/>
                <a:gridCol w="4114800"/>
              </a:tblGrid>
              <a:tr h="69122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Versione Attuale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/>
                </a:tc>
              </a:tr>
              <a:tr h="69122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Rilascio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9 Luglio 2002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122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Sistema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Operativo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Windows 95,98,ME,2000,XP *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122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Si può scaricare liberamente su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2"/>
                        </a:rPr>
                        <a:t>http://www.epa.gov/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95536" y="515719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* da segnalare che il software non è compatibile coi sistemi operativi di ultima generazione (VISTA e windows 7)</a:t>
            </a:r>
            <a:endParaRPr lang="it-IT" sz="1400" dirty="0"/>
          </a:p>
        </p:txBody>
      </p:sp>
      <p:sp>
        <p:nvSpPr>
          <p:cNvPr id="8" name="Rettangolo arrotondato 7">
            <a:hlinkClick r:id="rId3" action="ppaction://hlinksldjump"/>
          </p:cNvPr>
          <p:cNvSpPr/>
          <p:nvPr/>
        </p:nvSpPr>
        <p:spPr>
          <a:xfrm>
            <a:off x="7415808" y="6497960"/>
            <a:ext cx="172819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Torna all’indice</a:t>
            </a:r>
            <a:endParaRPr lang="it-IT" dirty="0"/>
          </a:p>
        </p:txBody>
      </p:sp>
      <p:sp>
        <p:nvSpPr>
          <p:cNvPr id="9" name="Freccia a sinistra 8">
            <a:hlinkClick r:id="rId4" action="ppaction://hlinksldjump"/>
          </p:cNvPr>
          <p:cNvSpPr/>
          <p:nvPr/>
        </p:nvSpPr>
        <p:spPr>
          <a:xfrm>
            <a:off x="0" y="0"/>
            <a:ext cx="1224136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indietro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766</Words>
  <Application>Microsoft Office PowerPoint</Application>
  <PresentationFormat>Presentazione su schermo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Environmental Fluid Dynamics Code (EFDC)</vt:lpstr>
      <vt:lpstr>Indice</vt:lpstr>
      <vt:lpstr>Un po’ di storia</vt:lpstr>
      <vt:lpstr>Possibili applicazioni</vt:lpstr>
      <vt:lpstr>Caratteristiche </vt:lpstr>
      <vt:lpstr>  VOGG (Curvilinear Grid Generator)  </vt:lpstr>
      <vt:lpstr>EFDCView (Model Interfece)</vt:lpstr>
      <vt:lpstr>Caso di studio: Neuse River Estuary (1999)</vt:lpstr>
      <vt:lpstr>Hardware &amp;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Fluid Dynamics Code (EFDC)</dc:title>
  <dc:creator>Miro</dc:creator>
  <cp:lastModifiedBy>Giorgio Guariso</cp:lastModifiedBy>
  <cp:revision>52</cp:revision>
  <dcterms:created xsi:type="dcterms:W3CDTF">2011-07-24T09:35:12Z</dcterms:created>
  <dcterms:modified xsi:type="dcterms:W3CDTF">2011-07-25T13:01:50Z</dcterms:modified>
</cp:coreProperties>
</file>