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3" r:id="rId7"/>
    <p:sldId id="266" r:id="rId8"/>
    <p:sldId id="261" r:id="rId9"/>
    <p:sldId id="264" r:id="rId10"/>
    <p:sldId id="265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-322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1A56C-F5A5-4621-B2A5-AC48C33140A5}" type="datetimeFigureOut">
              <a:rPr lang="it-IT" smtClean="0"/>
              <a:t>19/09/2013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4798C8-AB18-4A7E-87BC-966A71ADE6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1365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798C8-AB18-4A7E-87BC-966A71ADE685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6865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798C8-AB18-4A7E-87BC-966A71ADE685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8269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798C8-AB18-4A7E-87BC-966A71ADE685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7777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798C8-AB18-4A7E-87BC-966A71ADE685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4829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798C8-AB18-4A7E-87BC-966A71ADE685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026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0EB6-682D-425F-8D68-B3FF1557B40C}" type="datetimeFigureOut">
              <a:rPr lang="it-IT" smtClean="0"/>
              <a:t>19/09/2013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4604-2FAA-4EF9-9E91-4879E782E7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3960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0EB6-682D-425F-8D68-B3FF1557B40C}" type="datetimeFigureOut">
              <a:rPr lang="it-IT" smtClean="0"/>
              <a:t>19/09/2013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4604-2FAA-4EF9-9E91-4879E782E7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442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0EB6-682D-425F-8D68-B3FF1557B40C}" type="datetimeFigureOut">
              <a:rPr lang="it-IT" smtClean="0"/>
              <a:t>19/09/2013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4604-2FAA-4EF9-9E91-4879E782E7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3732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0EB6-682D-425F-8D68-B3FF1557B40C}" type="datetimeFigureOut">
              <a:rPr lang="it-IT" smtClean="0"/>
              <a:t>19/09/2013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4604-2FAA-4EF9-9E91-4879E782E7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9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0EB6-682D-425F-8D68-B3FF1557B40C}" type="datetimeFigureOut">
              <a:rPr lang="it-IT" smtClean="0"/>
              <a:t>19/09/2013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4604-2FAA-4EF9-9E91-4879E782E7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9361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0EB6-682D-425F-8D68-B3FF1557B40C}" type="datetimeFigureOut">
              <a:rPr lang="it-IT" smtClean="0"/>
              <a:t>19/09/2013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4604-2FAA-4EF9-9E91-4879E782E7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3899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0EB6-682D-425F-8D68-B3FF1557B40C}" type="datetimeFigureOut">
              <a:rPr lang="it-IT" smtClean="0"/>
              <a:t>19/09/2013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4604-2FAA-4EF9-9E91-4879E782E7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1819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0EB6-682D-425F-8D68-B3FF1557B40C}" type="datetimeFigureOut">
              <a:rPr lang="it-IT" smtClean="0"/>
              <a:t>19/09/2013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4604-2FAA-4EF9-9E91-4879E782E7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9518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0EB6-682D-425F-8D68-B3FF1557B40C}" type="datetimeFigureOut">
              <a:rPr lang="it-IT" smtClean="0"/>
              <a:t>19/09/2013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4604-2FAA-4EF9-9E91-4879E782E7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8453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0EB6-682D-425F-8D68-B3FF1557B40C}" type="datetimeFigureOut">
              <a:rPr lang="it-IT" smtClean="0"/>
              <a:t>19/09/2013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4604-2FAA-4EF9-9E91-4879E782E7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5034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0EB6-682D-425F-8D68-B3FF1557B40C}" type="datetimeFigureOut">
              <a:rPr lang="it-IT" smtClean="0"/>
              <a:t>19/09/2013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4604-2FAA-4EF9-9E91-4879E782E7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2539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F0EB6-682D-425F-8D68-B3FF1557B40C}" type="datetimeFigureOut">
              <a:rPr lang="it-IT" smtClean="0"/>
              <a:t>19/09/2013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C4604-2FAA-4EF9-9E91-4879E782E7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227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mbientale.it/IT/Projects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7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2680853" y="255181"/>
            <a:ext cx="677487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500" b="1" dirty="0" smtClean="0">
                <a:solidFill>
                  <a:srgbClr val="C00000"/>
                </a:solidFill>
                <a:latin typeface="Elephant" panose="02020904090505020303" pitchFamily="18" charset="0"/>
              </a:rPr>
              <a:t>EIOVI</a:t>
            </a:r>
            <a:endParaRPr lang="it-IT" sz="11500" b="1" dirty="0">
              <a:solidFill>
                <a:srgbClr val="C00000"/>
              </a:solidFill>
              <a:latin typeface="Elephant" panose="02020904090505020303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350816" y="2680313"/>
            <a:ext cx="94349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(</a:t>
            </a:r>
            <a:r>
              <a:rPr lang="it-IT" sz="3600" dirty="0" err="1" smtClean="0">
                <a:latin typeface="Elephant" panose="02020904090505020303" pitchFamily="18" charset="0"/>
              </a:rPr>
              <a:t>E</a:t>
            </a:r>
            <a:r>
              <a:rPr lang="it-IT" sz="3600" dirty="0" err="1" smtClean="0">
                <a:solidFill>
                  <a:schemeClr val="bg1"/>
                </a:solidFill>
                <a:latin typeface="Elephant" panose="02020904090505020303" pitchFamily="18" charset="0"/>
              </a:rPr>
              <a:t>nvironmental</a:t>
            </a:r>
            <a:r>
              <a:rPr lang="it-IT" sz="36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 </a:t>
            </a:r>
            <a:r>
              <a:rPr lang="it-IT" sz="3600" dirty="0" smtClean="0">
                <a:latin typeface="Elephant" panose="02020904090505020303" pitchFamily="18" charset="0"/>
              </a:rPr>
              <a:t>I</a:t>
            </a:r>
            <a:r>
              <a:rPr lang="it-IT" sz="36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mpact Of </a:t>
            </a:r>
            <a:r>
              <a:rPr lang="it-IT" sz="3600" dirty="0" err="1" smtClean="0">
                <a:latin typeface="Elephant" panose="02020904090505020303" pitchFamily="18" charset="0"/>
              </a:rPr>
              <a:t>O</a:t>
            </a:r>
            <a:r>
              <a:rPr lang="it-IT" sz="3600" dirty="0" err="1" smtClean="0">
                <a:solidFill>
                  <a:schemeClr val="bg1"/>
                </a:solidFill>
                <a:latin typeface="Elephant" panose="02020904090505020303" pitchFamily="18" charset="0"/>
              </a:rPr>
              <a:t>rganic</a:t>
            </a:r>
            <a:r>
              <a:rPr lang="it-IT" sz="36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 </a:t>
            </a:r>
            <a:r>
              <a:rPr lang="it-IT" sz="3600" dirty="0" smtClean="0">
                <a:latin typeface="Elephant" panose="02020904090505020303" pitchFamily="18" charset="0"/>
              </a:rPr>
              <a:t>V</a:t>
            </a:r>
            <a:r>
              <a:rPr lang="it-IT" sz="36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iticulture </a:t>
            </a:r>
            <a:r>
              <a:rPr lang="it-IT" sz="3600" dirty="0" err="1" smtClean="0">
                <a:latin typeface="Elephant" panose="02020904090505020303" pitchFamily="18" charset="0"/>
              </a:rPr>
              <a:t>I</a:t>
            </a:r>
            <a:r>
              <a:rPr lang="it-IT" sz="3600" dirty="0" err="1" smtClean="0">
                <a:solidFill>
                  <a:schemeClr val="bg1"/>
                </a:solidFill>
                <a:latin typeface="Elephant" panose="02020904090505020303" pitchFamily="18" charset="0"/>
              </a:rPr>
              <a:t>ndicator</a:t>
            </a:r>
            <a:r>
              <a:rPr lang="it-IT" sz="36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)</a:t>
            </a:r>
            <a:endParaRPr lang="it-IT" sz="3600" dirty="0">
              <a:solidFill>
                <a:schemeClr val="bg1"/>
              </a:solidFill>
              <a:latin typeface="Elephant" panose="02020904090505020303" pitchFamily="18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8894366" y="5662068"/>
            <a:ext cx="29771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800" dirty="0" smtClean="0">
                <a:latin typeface="Footlight MT Light" panose="0204060206030A020304" pitchFamily="18" charset="0"/>
              </a:rPr>
              <a:t>Tacconi Jessica</a:t>
            </a:r>
          </a:p>
          <a:p>
            <a:pPr algn="r"/>
            <a:r>
              <a:rPr lang="it-IT" sz="2800" dirty="0" err="1" smtClean="0">
                <a:latin typeface="Footlight MT Light" panose="0204060206030A020304" pitchFamily="18" charset="0"/>
              </a:rPr>
              <a:t>Matr</a:t>
            </a:r>
            <a:r>
              <a:rPr lang="it-IT" sz="2800" dirty="0" smtClean="0">
                <a:latin typeface="Footlight MT Light" panose="0204060206030A020304" pitchFamily="18" charset="0"/>
              </a:rPr>
              <a:t>. 774570</a:t>
            </a:r>
            <a:endParaRPr lang="it-IT" sz="2800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98174" y="0"/>
            <a:ext cx="743446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GIUDIZIO SULL’UTILIZZO</a:t>
            </a:r>
          </a:p>
          <a:p>
            <a:endParaRPr lang="it-IT" sz="44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anose="0204060206030A020304" pitchFamily="18" charset="0"/>
            </a:endParaRPr>
          </a:p>
          <a:p>
            <a:endParaRPr lang="it-IT" sz="2400" dirty="0">
              <a:latin typeface="Footlight MT Light" panose="0204060206030A020304" pitchFamily="18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57200" y="1113183"/>
            <a:ext cx="1141012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600" dirty="0" smtClean="0">
                <a:latin typeface="Footlight MT Light" panose="0204060206030A020304" pitchFamily="18" charset="0"/>
              </a:rPr>
              <a:t>Il software è di facile comprensione e utilizzo per qualsiasi utente interessato. Una volta inseriti tutti i dati esso dà in OUTPUT automaticamente i valori principali. Attraverso la semplice rappresentazione dell’indicatore, l’utente è in grado di capire se un valore è accettabile o meno dal colore indicato dalla freccia (VERDE</a:t>
            </a:r>
            <a:r>
              <a:rPr lang="it-IT" sz="2600" dirty="0" smtClean="0">
                <a:latin typeface="Footlight MT Light" panose="0204060206030A020304" pitchFamily="18" charset="0"/>
                <a:sym typeface="Wingdings" panose="05000000000000000000" pitchFamily="2" charset="2"/>
              </a:rPr>
              <a:t>AMMISSIBILE, GIALLOINTERMEDIO, ROSSONON AMMISSIBILE). Grazie a questa immediata visualizzazione dei risultati, EIOVI si presenta come un ottimo indicatore in grado di ottimizzare la gestione della vigna.</a:t>
            </a:r>
            <a:endParaRPr lang="it-IT" sz="2600" dirty="0" smtClean="0">
              <a:latin typeface="Footlight MT Light" panose="0204060206030A020304" pitchFamily="18" charset="0"/>
            </a:endParaRPr>
          </a:p>
          <a:p>
            <a:pPr algn="just"/>
            <a:endParaRPr lang="it-IT" sz="2600" dirty="0" smtClean="0">
              <a:latin typeface="Footlight MT Light" panose="0204060206030A020304" pitchFamily="18" charset="0"/>
            </a:endParaRPr>
          </a:p>
          <a:p>
            <a:pPr algn="just"/>
            <a:r>
              <a:rPr lang="it-IT" sz="2600" dirty="0" smtClean="0">
                <a:latin typeface="Footlight MT Light" panose="0204060206030A020304" pitchFamily="18" charset="0"/>
              </a:rPr>
              <a:t>Tuttavia è principalmente adatto a persone che hanno conoscenze approfondite nel campo della viticoltura perché vengono richiesti dati specifici riguardanti i metodi utilizzati, i vari pesticidi, caratteristiche del terreno, … .</a:t>
            </a:r>
            <a:endParaRPr lang="it-IT" sz="2600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13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257" y="2701955"/>
            <a:ext cx="1953120" cy="1201919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4966855" y="2825860"/>
            <a:ext cx="70034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Footlight MT Light" panose="0204060206030A020304" pitchFamily="18" charset="0"/>
              </a:rPr>
              <a:t>Progetto del Sesto Programma della ricerca Europea - </a:t>
            </a:r>
            <a:r>
              <a:rPr lang="it-IT" sz="2800" b="1" dirty="0" err="1" smtClean="0">
                <a:latin typeface="Footlight MT Light" panose="0204060206030A020304" pitchFamily="18" charset="0"/>
              </a:rPr>
              <a:t>Orwine</a:t>
            </a:r>
            <a:endParaRPr lang="it-IT" sz="2800" b="1" dirty="0">
              <a:latin typeface="Footlight MT Light" panose="0204060206030A020304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966855" y="4601963"/>
            <a:ext cx="74307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latin typeface="Footlight MT Light" panose="0204060206030A020304" pitchFamily="18" charset="0"/>
              </a:rPr>
              <a:t>Università Cattolica del Sacro Cuore</a:t>
            </a:r>
            <a:r>
              <a:rPr lang="it-IT" sz="2800" dirty="0">
                <a:latin typeface="Footlight MT Light" panose="0204060206030A020304" pitchFamily="18" charset="0"/>
              </a:rPr>
              <a:t> </a:t>
            </a:r>
            <a:r>
              <a:rPr lang="it-IT" sz="2800" dirty="0" smtClean="0">
                <a:latin typeface="Footlight MT Light" panose="0204060206030A020304" pitchFamily="18" charset="0"/>
              </a:rPr>
              <a:t>– </a:t>
            </a:r>
          </a:p>
          <a:p>
            <a:r>
              <a:rPr lang="it-IT" sz="2800" dirty="0" smtClean="0">
                <a:latin typeface="Footlight MT Light" panose="0204060206030A020304" pitchFamily="18" charset="0"/>
              </a:rPr>
              <a:t>Istituto </a:t>
            </a:r>
            <a:r>
              <a:rPr lang="it-IT" sz="2800" dirty="0">
                <a:latin typeface="Footlight MT Light" panose="0204060206030A020304" pitchFamily="18" charset="0"/>
              </a:rPr>
              <a:t>di Chimica Agraria ed Ambientale </a:t>
            </a:r>
            <a:r>
              <a:rPr lang="it-IT" sz="2800" dirty="0" smtClean="0">
                <a:latin typeface="Footlight MT Light" panose="0204060206030A020304" pitchFamily="18" charset="0"/>
              </a:rPr>
              <a:t>-Piacenza</a:t>
            </a:r>
            <a:endParaRPr lang="it-IT" sz="2800" dirty="0">
              <a:latin typeface="Footlight MT Light" panose="0204060206030A020304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07544" y="234495"/>
            <a:ext cx="39485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ENTI:</a:t>
            </a:r>
            <a:endParaRPr lang="it-IT" sz="44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anose="0204060206030A020304" pitchFamily="18" charset="0"/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00" y="1168513"/>
            <a:ext cx="4330050" cy="1233171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4966855" y="739633"/>
            <a:ext cx="669174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latin typeface="Footlight MT Light" panose="0204060206030A020304" pitchFamily="18" charset="0"/>
                <a:ea typeface="Microsoft JhengHei" panose="020B0604030504040204" pitchFamily="34" charset="-120"/>
              </a:rPr>
              <a:t>Informatica Ambientale S.r.l. (IA)</a:t>
            </a:r>
            <a:r>
              <a:rPr lang="it-IT" sz="2800" dirty="0">
                <a:latin typeface="Footlight MT Light" panose="0204060206030A020304" pitchFamily="18" charset="0"/>
                <a:ea typeface="Microsoft JhengHei" panose="020B0604030504040204" pitchFamily="34" charset="-120"/>
              </a:rPr>
              <a:t> </a:t>
            </a:r>
            <a:r>
              <a:rPr lang="it-IT" sz="2800" dirty="0" smtClean="0">
                <a:latin typeface="Footlight MT Light" panose="0204060206030A020304" pitchFamily="18" charset="0"/>
                <a:ea typeface="Microsoft JhengHei" panose="020B0604030504040204" pitchFamily="34" charset="-120"/>
              </a:rPr>
              <a:t> (società </a:t>
            </a:r>
            <a:r>
              <a:rPr lang="it-IT" sz="2800" dirty="0">
                <a:latin typeface="Footlight MT Light" panose="0204060206030A020304" pitchFamily="18" charset="0"/>
                <a:ea typeface="Microsoft JhengHei" panose="020B0604030504040204" pitchFamily="34" charset="-120"/>
              </a:rPr>
              <a:t>di ricerca e consulenza informatica che opera nel campo dell'ambiente, del territorio e </a:t>
            </a:r>
            <a:r>
              <a:rPr lang="it-IT" sz="2800" dirty="0" smtClean="0">
                <a:latin typeface="Footlight MT Light" panose="0204060206030A020304" pitchFamily="18" charset="0"/>
                <a:ea typeface="Microsoft JhengHei" panose="020B0604030504040204" pitchFamily="34" charset="-120"/>
              </a:rPr>
              <a:t>dell'agronomia)</a:t>
            </a:r>
            <a:endParaRPr lang="it-IT" sz="2800" dirty="0">
              <a:latin typeface="Footlight MT Light" panose="0204060206030A020304" pitchFamily="18" charset="0"/>
              <a:ea typeface="Microsoft JhengHei" panose="020B0604030504040204" pitchFamily="34" charset="-12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0" y="4204145"/>
            <a:ext cx="2483734" cy="24837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30571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61507" y="446567"/>
            <a:ext cx="11830493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CARATTERISTICHE:</a:t>
            </a:r>
          </a:p>
          <a:p>
            <a:endParaRPr lang="it-IT" sz="4400" b="1" u="sng" dirty="0">
              <a:latin typeface="Footlight MT Light" panose="0204060206030A020304" pitchFamily="18" charset="0"/>
            </a:endParaRPr>
          </a:p>
          <a:p>
            <a:pPr marL="457200" indent="-457200">
              <a:buClr>
                <a:schemeClr val="tx1"/>
              </a:buClr>
              <a:buSzPct val="103000"/>
              <a:buFont typeface="Wingdings" panose="05000000000000000000" pitchFamily="2" charset="2"/>
              <a:buChar char="§"/>
            </a:pPr>
            <a:r>
              <a:rPr lang="it-IT" sz="2800" dirty="0" smtClean="0">
                <a:latin typeface="Footlight MT Light" panose="0204060206030A020304" pitchFamily="18" charset="0"/>
              </a:rPr>
              <a:t>Versione 1.0</a:t>
            </a:r>
          </a:p>
          <a:p>
            <a:pPr marL="457200" indent="-457200">
              <a:buClr>
                <a:schemeClr val="tx1"/>
              </a:buClr>
              <a:buSzPct val="103000"/>
              <a:buFont typeface="Wingdings" panose="05000000000000000000" pitchFamily="2" charset="2"/>
              <a:buChar char="§"/>
            </a:pPr>
            <a:endParaRPr lang="it-IT" sz="2800" dirty="0">
              <a:latin typeface="Footlight MT Light" panose="0204060206030A020304" pitchFamily="18" charset="0"/>
            </a:endParaRPr>
          </a:p>
          <a:p>
            <a:pPr marL="457200" indent="-457200">
              <a:buClr>
                <a:schemeClr val="tx1"/>
              </a:buClr>
              <a:buSzPct val="103000"/>
              <a:buFont typeface="Wingdings" panose="05000000000000000000" pitchFamily="2" charset="2"/>
              <a:buChar char="§"/>
            </a:pPr>
            <a:r>
              <a:rPr lang="it-IT" sz="2800" dirty="0" smtClean="0">
                <a:latin typeface="Footlight MT Light" panose="0204060206030A020304" pitchFamily="18" charset="0"/>
              </a:rPr>
              <a:t>Dimensioni: 2.51 KB (2.579 </a:t>
            </a:r>
            <a:r>
              <a:rPr lang="it-IT" sz="2800" dirty="0" err="1" smtClean="0">
                <a:latin typeface="Footlight MT Light" panose="0204060206030A020304" pitchFamily="18" charset="0"/>
              </a:rPr>
              <a:t>bite</a:t>
            </a:r>
            <a:r>
              <a:rPr lang="it-IT" sz="2800" dirty="0" smtClean="0">
                <a:latin typeface="Footlight MT Light" panose="0204060206030A020304" pitchFamily="18" charset="0"/>
              </a:rPr>
              <a:t>)</a:t>
            </a:r>
          </a:p>
          <a:p>
            <a:pPr marL="457200" indent="-457200">
              <a:buClr>
                <a:schemeClr val="tx1"/>
              </a:buClr>
              <a:buSzPct val="103000"/>
              <a:buFont typeface="Wingdings" panose="05000000000000000000" pitchFamily="2" charset="2"/>
              <a:buChar char="§"/>
            </a:pPr>
            <a:endParaRPr lang="it-IT" sz="2800" dirty="0">
              <a:latin typeface="Footlight MT Light" panose="0204060206030A020304" pitchFamily="18" charset="0"/>
            </a:endParaRPr>
          </a:p>
          <a:p>
            <a:pPr marL="457200" indent="-457200">
              <a:buClr>
                <a:schemeClr val="tx1"/>
              </a:buClr>
              <a:buSzPct val="103000"/>
              <a:buFont typeface="Wingdings" panose="05000000000000000000" pitchFamily="2" charset="2"/>
              <a:buChar char="§"/>
            </a:pPr>
            <a:r>
              <a:rPr lang="it-IT" sz="2800" dirty="0" smtClean="0">
                <a:latin typeface="Footlight MT Light" panose="0204060206030A020304" pitchFamily="18" charset="0"/>
              </a:rPr>
              <a:t>Dimensioni sul disco: 4.00 KB  (4.096 </a:t>
            </a:r>
            <a:r>
              <a:rPr lang="it-IT" sz="2800" dirty="0" err="1" smtClean="0">
                <a:latin typeface="Footlight MT Light" panose="0204060206030A020304" pitchFamily="18" charset="0"/>
              </a:rPr>
              <a:t>bite</a:t>
            </a:r>
            <a:r>
              <a:rPr lang="it-IT" sz="2800" dirty="0" smtClean="0">
                <a:latin typeface="Footlight MT Light" panose="0204060206030A020304" pitchFamily="18" charset="0"/>
              </a:rPr>
              <a:t>)</a:t>
            </a:r>
          </a:p>
          <a:p>
            <a:pPr marL="457200" indent="-457200">
              <a:buClr>
                <a:schemeClr val="tx1"/>
              </a:buClr>
              <a:buSzPct val="103000"/>
              <a:buFont typeface="Wingdings" panose="05000000000000000000" pitchFamily="2" charset="2"/>
              <a:buChar char="§"/>
            </a:pPr>
            <a:endParaRPr lang="it-IT" sz="2800" dirty="0">
              <a:latin typeface="Footlight MT Light" panose="0204060206030A020304" pitchFamily="18" charset="0"/>
            </a:endParaRPr>
          </a:p>
          <a:p>
            <a:pPr marL="457200" indent="-457200">
              <a:buClr>
                <a:schemeClr val="tx1"/>
              </a:buClr>
              <a:buSzPct val="103000"/>
              <a:buFont typeface="Wingdings" panose="05000000000000000000" pitchFamily="2" charset="2"/>
              <a:buChar char="§"/>
            </a:pPr>
            <a:r>
              <a:rPr lang="it-IT" sz="2800" dirty="0" smtClean="0">
                <a:latin typeface="Footlight MT Light" panose="0204060206030A020304" pitchFamily="18" charset="0"/>
              </a:rPr>
              <a:t>Valido per qualsiasi sistema operativo</a:t>
            </a:r>
          </a:p>
          <a:p>
            <a:pPr marL="457200" indent="-457200">
              <a:buClr>
                <a:schemeClr val="tx1"/>
              </a:buClr>
              <a:buSzPct val="103000"/>
              <a:buFont typeface="Wingdings" panose="05000000000000000000" pitchFamily="2" charset="2"/>
              <a:buChar char="§"/>
            </a:pPr>
            <a:endParaRPr lang="it-IT" sz="2800" dirty="0">
              <a:latin typeface="Footlight MT Light" panose="0204060206030A020304" pitchFamily="18" charset="0"/>
            </a:endParaRPr>
          </a:p>
          <a:p>
            <a:pPr marL="457200" indent="-457200">
              <a:buClr>
                <a:schemeClr val="tx1"/>
              </a:buClr>
              <a:buSzPct val="103000"/>
              <a:buFont typeface="Wingdings" panose="05000000000000000000" pitchFamily="2" charset="2"/>
              <a:buChar char="§"/>
            </a:pPr>
            <a:r>
              <a:rPr lang="it-IT" sz="2800" dirty="0" smtClean="0">
                <a:latin typeface="Footlight MT Light" panose="0204060206030A020304" pitchFamily="18" charset="0"/>
              </a:rPr>
              <a:t>Il software è scaricabile dal sito: </a:t>
            </a:r>
            <a:r>
              <a:rPr lang="it-IT" sz="2800" b="1" dirty="0" smtClean="0">
                <a:hlinkClick r:id="rId3"/>
              </a:rPr>
              <a:t>http://www.iambientale.it/IT/Projects.htm</a:t>
            </a:r>
            <a:endParaRPr lang="it-IT" sz="2800" b="1" dirty="0">
              <a:latin typeface="Footlight MT Light" panose="0204060206030A020304" pitchFamily="18" charset="0"/>
            </a:endParaRPr>
          </a:p>
          <a:p>
            <a:endParaRPr lang="it-IT" sz="2800" dirty="0" smtClean="0">
              <a:latin typeface="Footlight MT Light" panose="0204060206030A020304" pitchFamily="18" charset="0"/>
            </a:endParaRPr>
          </a:p>
          <a:p>
            <a:endParaRPr lang="it-IT" sz="2400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17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70120" y="404037"/>
            <a:ext cx="1185175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4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  <a:ea typeface="Microsoft JhengHei" panose="020B0604030504040204" pitchFamily="34" charset="-120"/>
              </a:rPr>
              <a:t>SCOPO DELLO </a:t>
            </a:r>
          </a:p>
          <a:p>
            <a:pPr algn="just"/>
            <a:r>
              <a:rPr lang="it-IT" sz="4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  <a:ea typeface="Microsoft JhengHei" panose="020B0604030504040204" pitchFamily="34" charset="-120"/>
              </a:rPr>
              <a:t>STUDIO: </a:t>
            </a:r>
            <a:endParaRPr lang="it-IT" sz="44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anose="0204060206030A020304" pitchFamily="18" charset="0"/>
              <a:ea typeface="Microsoft JhengHei" panose="020B0604030504040204" pitchFamily="34" charset="-12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472762" y="404037"/>
            <a:ext cx="771923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 smtClean="0">
                <a:latin typeface="Footlight MT Light" panose="0204060206030A020304" pitchFamily="18" charset="0"/>
              </a:rPr>
              <a:t>Ottimizzare le scelte di gestione della vigna analizzandone l’impatto che hanno sull’ambiente.  EIOVI, quindi, si presenta come un indicatore che può aiutare gli agricoltori e i proprietari a prendere decisioni migliori nella coordinazione della loro viticoltura biologica.</a:t>
            </a:r>
            <a:endParaRPr lang="it-IT" sz="2800" dirty="0">
              <a:latin typeface="Footlight MT Light" panose="0204060206030A020304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70120" y="3431044"/>
            <a:ext cx="40191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FINALITA’ SOFTWARE:</a:t>
            </a:r>
            <a:endParaRPr lang="it-IT" sz="44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anose="0204060206030A020304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472762" y="3538766"/>
            <a:ext cx="754911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 smtClean="0">
                <a:latin typeface="Footlight MT Light" panose="0204060206030A020304" pitchFamily="18" charset="0"/>
              </a:rPr>
              <a:t>Permettere la simulazione della gestione in vigna attraverso </a:t>
            </a:r>
            <a:r>
              <a:rPr lang="it-IT" sz="2800" u="sng" dirty="0" smtClean="0">
                <a:latin typeface="Footlight MT Light" panose="0204060206030A020304" pitchFamily="18" charset="0"/>
              </a:rPr>
              <a:t>sei moduli agronomici ed ecologici</a:t>
            </a:r>
            <a:r>
              <a:rPr lang="it-IT" sz="2800" dirty="0" smtClean="0">
                <a:latin typeface="Footlight MT Light" panose="0204060206030A020304" pitchFamily="18" charset="0"/>
              </a:rPr>
              <a:t>. Utilizzando una logic</a:t>
            </a:r>
            <a:r>
              <a:rPr lang="it-IT" sz="2800" dirty="0">
                <a:latin typeface="Footlight MT Light" panose="0204060206030A020304" pitchFamily="18" charset="0"/>
              </a:rPr>
              <a:t>a </a:t>
            </a:r>
            <a:r>
              <a:rPr lang="it-IT" sz="2800" dirty="0" err="1" smtClean="0">
                <a:latin typeface="Footlight MT Light" panose="0204060206030A020304" pitchFamily="18" charset="0"/>
              </a:rPr>
              <a:t>fuzzy</a:t>
            </a:r>
            <a:r>
              <a:rPr lang="it-IT" sz="2800" dirty="0" smtClean="0">
                <a:latin typeface="Footlight MT Light" panose="0204060206030A020304" pitchFamily="18" charset="0"/>
              </a:rPr>
              <a:t> e mettendo in relazione tutti i comparti, è in grado di dare in output un valore che rappresenti l’effetto ambientale delle scelte adottate.</a:t>
            </a:r>
            <a:endParaRPr lang="it-IT" sz="2800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88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076" y="675839"/>
            <a:ext cx="7926924" cy="6103088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286112" y="675839"/>
            <a:ext cx="370013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 smtClean="0">
                <a:latin typeface="Footlight MT Light" panose="0204060206030A020304" pitchFamily="18" charset="0"/>
              </a:rPr>
              <a:t>All’inizio viene richiesta la selezione dei modelli che si vogliono studiare</a:t>
            </a:r>
          </a:p>
          <a:p>
            <a:pPr algn="just"/>
            <a:r>
              <a:rPr lang="it-IT" sz="2400" dirty="0" smtClean="0">
                <a:latin typeface="Footlight MT Light" panose="0204060206030A020304" pitchFamily="18" charset="0"/>
              </a:rPr>
              <a:t>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400" dirty="0" smtClean="0">
                <a:latin typeface="Footlight MT Light" panose="0204060206030A020304" pitchFamily="18" charset="0"/>
              </a:rPr>
              <a:t>Gestione parassiti e malattie (PDMI)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400" dirty="0" smtClean="0">
                <a:latin typeface="Footlight MT Light" panose="0204060206030A020304" pitchFamily="18" charset="0"/>
              </a:rPr>
              <a:t>Fertilizzazione (FM)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400" dirty="0" smtClean="0">
                <a:latin typeface="Footlight MT Light" panose="0204060206030A020304" pitchFamily="18" charset="0"/>
              </a:rPr>
              <a:t>Gestione delle acque (WM)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400" dirty="0" smtClean="0">
                <a:latin typeface="Footlight MT Light" panose="0204060206030A020304" pitchFamily="18" charset="0"/>
              </a:rPr>
              <a:t>Gestione del terreno e uso dei macchinari (SMMU)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400" dirty="0" smtClean="0">
                <a:latin typeface="Footlight MT Light" panose="0204060206030A020304" pitchFamily="18" charset="0"/>
              </a:rPr>
              <a:t>Diversità biologica (B)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400" dirty="0" smtClean="0">
                <a:latin typeface="Footlight MT Light" panose="0204060206030A020304" pitchFamily="18" charset="0"/>
              </a:rPr>
              <a:t>Problema suolo organico (SOM)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400" dirty="0">
              <a:latin typeface="Footlight MT Light" panose="0204060206030A020304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574900" y="991671"/>
            <a:ext cx="340242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</a:rPr>
              <a:t>1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1572925" y="1632448"/>
            <a:ext cx="340242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</a:rPr>
              <a:t>2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574900" y="4448051"/>
            <a:ext cx="340242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1572925" y="3204163"/>
            <a:ext cx="340242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574900" y="2850666"/>
            <a:ext cx="340242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11572925" y="5032909"/>
            <a:ext cx="340242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-501420" y="-91715"/>
            <a:ext cx="6745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48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DATI RICHIESTI</a:t>
            </a:r>
            <a:r>
              <a:rPr lang="it-IT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 (input)</a:t>
            </a:r>
            <a:r>
              <a:rPr lang="it-IT" sz="48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 </a:t>
            </a:r>
            <a:endParaRPr lang="it-IT" sz="48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94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37930" y="198783"/>
            <a:ext cx="111119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 smtClean="0">
                <a:latin typeface="Footlight MT Light" panose="0204060206030A020304" pitchFamily="18" charset="0"/>
              </a:rPr>
              <a:t>Per ogni modulo il software necessita di precise informazioni:</a:t>
            </a:r>
          </a:p>
          <a:p>
            <a:pPr marL="342900" indent="-342900" algn="just">
              <a:buFontTx/>
              <a:buChar char="-"/>
            </a:pPr>
            <a:r>
              <a:rPr lang="it-IT" sz="2400" dirty="0" smtClean="0">
                <a:latin typeface="Footlight MT Light" panose="0204060206030A020304" pitchFamily="18" charset="0"/>
              </a:rPr>
              <a:t>Per       i dettagli del piano (come le componenti o pesticidi usati) contro le malattie e i parassiti;</a:t>
            </a:r>
          </a:p>
          <a:p>
            <a:pPr marL="342900" indent="-342900" algn="just">
              <a:buFontTx/>
              <a:buChar char="-"/>
            </a:pPr>
            <a:r>
              <a:rPr lang="it-IT" sz="2400" dirty="0" smtClean="0">
                <a:latin typeface="Footlight MT Light" panose="0204060206030A020304" pitchFamily="18" charset="0"/>
              </a:rPr>
              <a:t>Per       i dettagli riguardanti i concimi, colture presenti sul terreno e fertilizzanti;</a:t>
            </a:r>
          </a:p>
          <a:p>
            <a:pPr marL="342900" indent="-342900" algn="just">
              <a:buFontTx/>
              <a:buChar char="-"/>
            </a:pPr>
            <a:endParaRPr lang="it-IT" sz="2400" dirty="0" smtClean="0">
              <a:latin typeface="Footlight MT Light" panose="0204060206030A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it-IT" sz="2400" dirty="0" smtClean="0">
                <a:latin typeface="Footlight MT Light" panose="0204060206030A020304" pitchFamily="18" charset="0"/>
              </a:rPr>
              <a:t>Per   quanti millilitri di pioggia son scesi, quanti millilitri dovuti all’impianto, caratteristiche  dell’ impianto di irrigazione, …;</a:t>
            </a:r>
          </a:p>
          <a:p>
            <a:pPr marL="342900" indent="-342900" algn="just">
              <a:buFontTx/>
              <a:buChar char="-"/>
            </a:pPr>
            <a:endParaRPr lang="it-IT" sz="2400" dirty="0" smtClean="0">
              <a:latin typeface="Footlight MT Light" panose="0204060206030A020304" pitchFamily="18" charset="0"/>
            </a:endParaRPr>
          </a:p>
          <a:p>
            <a:pPr marL="342900" indent="-342900" algn="just">
              <a:buFontTx/>
              <a:buChar char="-"/>
            </a:pPr>
            <a:endParaRPr lang="it-IT" sz="2400" dirty="0" smtClean="0">
              <a:latin typeface="Footlight MT Light" panose="0204060206030A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it-IT" sz="2400" dirty="0" smtClean="0">
              <a:latin typeface="Footlight MT Light" panose="0204060206030A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it-IT" sz="2400" dirty="0">
              <a:latin typeface="Footlight MT Light" panose="0204060206030A020304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272211" y="568661"/>
            <a:ext cx="318053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FF0000"/>
                </a:solidFill>
              </a:rPr>
              <a:t>1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272211" y="1303551"/>
            <a:ext cx="318053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FF0000"/>
                </a:solidFill>
              </a:rPr>
              <a:t>2</a:t>
            </a:r>
            <a:endParaRPr lang="it-IT" sz="2800" b="1" dirty="0">
              <a:solidFill>
                <a:srgbClr val="FF0000"/>
              </a:solidFill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82" y="3099194"/>
            <a:ext cx="4027165" cy="322027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0162" y="3099194"/>
            <a:ext cx="3476551" cy="312088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11" name="CasellaDiTesto 10"/>
          <p:cNvSpPr txBox="1"/>
          <p:nvPr/>
        </p:nvSpPr>
        <p:spPr>
          <a:xfrm>
            <a:off x="1272210" y="1989702"/>
            <a:ext cx="318053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FF0000"/>
                </a:solidFill>
              </a:rPr>
              <a:t>3</a:t>
            </a: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709" y="3068742"/>
            <a:ext cx="4048690" cy="3737114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13" name="CasellaDiTesto 12"/>
          <p:cNvSpPr txBox="1"/>
          <p:nvPr/>
        </p:nvSpPr>
        <p:spPr>
          <a:xfrm>
            <a:off x="11648660" y="5327528"/>
            <a:ext cx="318053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4333709" y="5934405"/>
            <a:ext cx="318053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198782" y="5411185"/>
            <a:ext cx="318053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FF0000"/>
                </a:solidFill>
              </a:rPr>
              <a:t>1</a:t>
            </a:r>
            <a:endParaRPr lang="it-IT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88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50" r="14915"/>
          <a:stretch/>
        </p:blipFill>
        <p:spPr>
          <a:xfrm>
            <a:off x="7927854" y="2952393"/>
            <a:ext cx="4137217" cy="3826086"/>
          </a:xfrm>
          <a:prstGeom prst="rect">
            <a:avLst/>
          </a:prstGeom>
          <a:ln w="38100">
            <a:solidFill>
              <a:schemeClr val="bg2">
                <a:lumMod val="25000"/>
              </a:schemeClr>
            </a:solidFill>
          </a:ln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64" y="4324660"/>
            <a:ext cx="4514146" cy="2160343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268"/>
          <a:stretch/>
        </p:blipFill>
        <p:spPr>
          <a:xfrm>
            <a:off x="4054148" y="3738803"/>
            <a:ext cx="3873706" cy="303967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8" name="CasellaDiTesto 7"/>
          <p:cNvSpPr txBox="1"/>
          <p:nvPr/>
        </p:nvSpPr>
        <p:spPr>
          <a:xfrm>
            <a:off x="0" y="178903"/>
            <a:ext cx="1107219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 smtClean="0">
                <a:latin typeface="Footlight MT Light" panose="0204060206030A020304" pitchFamily="18" charset="0"/>
              </a:rPr>
              <a:t>Per        dettagli riguardanti i macchinari utilizzati;</a:t>
            </a:r>
          </a:p>
          <a:p>
            <a:pPr algn="just"/>
            <a:endParaRPr lang="it-IT" sz="2400" dirty="0">
              <a:latin typeface="Footlight MT Light" panose="0204060206030A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 smtClean="0">
                <a:latin typeface="Footlight MT Light" panose="0204060206030A020304" pitchFamily="18" charset="0"/>
              </a:rPr>
              <a:t>Per        nome e alcune note relative alla flora e alla fauna presenti sul terreno;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400" dirty="0" smtClean="0">
              <a:latin typeface="Footlight MT Light" panose="0204060206030A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400" dirty="0">
              <a:latin typeface="Footlight MT Light" panose="0204060206030A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 smtClean="0">
                <a:latin typeface="Footlight MT Light" panose="0204060206030A020304" pitchFamily="18" charset="0"/>
              </a:rPr>
              <a:t>Per    la </a:t>
            </a:r>
            <a:r>
              <a:rPr lang="it-IT" sz="2400" dirty="0">
                <a:latin typeface="Footlight MT Light" panose="0204060206030A020304" pitchFamily="18" charset="0"/>
              </a:rPr>
              <a:t>quantità del raccolto, il composto usato e relativa concentrazione di carbonio, la percentuale del terreno occupata dal vigneto, ..;</a:t>
            </a:r>
          </a:p>
          <a:p>
            <a:r>
              <a:rPr lang="it-IT" sz="2400" dirty="0" smtClean="0">
                <a:latin typeface="Footlight MT Light" panose="0204060206030A020304" pitchFamily="18" charset="0"/>
              </a:rPr>
              <a:t>        </a:t>
            </a:r>
            <a:endParaRPr lang="it-IT" sz="2400" dirty="0">
              <a:latin typeface="Footlight MT Light" panose="0204060206030A020304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974035" y="148125"/>
            <a:ext cx="318053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3604593" y="5961783"/>
            <a:ext cx="318053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FF0000"/>
                </a:solidFill>
              </a:rPr>
              <a:t>5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974034" y="1833882"/>
            <a:ext cx="318053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FF0000"/>
                </a:solidFill>
              </a:rPr>
              <a:t>6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974034" y="965094"/>
            <a:ext cx="318053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11747018" y="2952393"/>
            <a:ext cx="318053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7609801" y="3738803"/>
            <a:ext cx="318053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FF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1318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15" t="10638" r="4474"/>
          <a:stretch/>
        </p:blipFill>
        <p:spPr>
          <a:xfrm>
            <a:off x="5387008" y="756226"/>
            <a:ext cx="6804991" cy="5009322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59026" y="598619"/>
            <a:ext cx="506895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 smtClean="0">
                <a:latin typeface="Footlight MT Light" panose="0204060206030A020304" pitchFamily="18" charset="0"/>
              </a:rPr>
              <a:t>E</a:t>
            </a:r>
            <a:r>
              <a:rPr lang="it-IT" sz="2600" dirty="0" smtClean="0">
                <a:latin typeface="Footlight MT Light" panose="0204060206030A020304" pitchFamily="18" charset="0"/>
              </a:rPr>
              <a:t>’ necessario, inoltre, inserire uno SCENARIO che descriva la condizione generale dell’ambiente in cui si sta lavorando</a:t>
            </a:r>
          </a:p>
          <a:p>
            <a:pPr algn="just"/>
            <a:r>
              <a:rPr lang="it-IT" sz="2600" dirty="0" smtClean="0">
                <a:latin typeface="Footlight MT Light" panose="0204060206030A020304" pitchFamily="18" charset="0"/>
              </a:rPr>
              <a:t>Dati richiesti: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600" dirty="0" smtClean="0">
                <a:latin typeface="Footlight MT Light" panose="0204060206030A020304" pitchFamily="18" charset="0"/>
              </a:rPr>
              <a:t>il contenuto di carbonio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600" dirty="0" smtClean="0">
                <a:latin typeface="Footlight MT Light" panose="0204060206030A020304" pitchFamily="18" charset="0"/>
              </a:rPr>
              <a:t>la distanza del corso d’acqua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600" dirty="0" smtClean="0">
                <a:latin typeface="Footlight MT Light" panose="0204060206030A020304" pitchFamily="18" charset="0"/>
              </a:rPr>
              <a:t>tipo di terreno (argilloso, …)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600" dirty="0" smtClean="0">
                <a:latin typeface="Footlight MT Light" panose="0204060206030A020304" pitchFamily="18" charset="0"/>
              </a:rPr>
              <a:t>in che zona è allocato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600" dirty="0" smtClean="0">
                <a:latin typeface="Footlight MT Light" panose="0204060206030A020304" pitchFamily="18" charset="0"/>
              </a:rPr>
              <a:t>corso d’acqua (canale, ruscello, lago)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600" dirty="0" smtClean="0">
                <a:latin typeface="Footlight MT Light" panose="0204060206030A020304" pitchFamily="18" charset="0"/>
              </a:rPr>
              <a:t>il mese di inizio e di fine della </a:t>
            </a:r>
          </a:p>
          <a:p>
            <a:pPr algn="just"/>
            <a:r>
              <a:rPr lang="it-IT" sz="2600" dirty="0" smtClean="0">
                <a:latin typeface="Footlight MT Light" panose="0204060206030A020304" pitchFamily="18" charset="0"/>
              </a:rPr>
              <a:t>     stagione di crescita.</a:t>
            </a:r>
            <a:endParaRPr lang="it-IT" sz="2600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39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53403" y="-92760"/>
            <a:ext cx="5923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RISULTATI </a:t>
            </a:r>
            <a:r>
              <a:rPr lang="it-IT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(output)</a:t>
            </a:r>
            <a:endParaRPr lang="it-IT" sz="44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anose="0204060206030A020304" pitchFamily="18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4279" y="437322"/>
            <a:ext cx="5949223" cy="5923723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53403" y="594402"/>
            <a:ext cx="5208104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 smtClean="0">
                <a:latin typeface="Footlight MT Light" panose="0204060206030A020304" pitchFamily="18" charset="0"/>
              </a:rPr>
              <a:t>Il sistema è basato su una LOGICA FUZZY, la quale non stabilisce se una proposizione è SOLO VERA o SOLO FALSA, ma ne definisce una percentuale (‘la frase è vera al 70%’). Una volta cliccato il tasto ‘Active </a:t>
            </a:r>
            <a:r>
              <a:rPr lang="it-IT" sz="2400" dirty="0" err="1" smtClean="0">
                <a:latin typeface="Footlight MT Light" panose="0204060206030A020304" pitchFamily="18" charset="0"/>
              </a:rPr>
              <a:t>simulation</a:t>
            </a:r>
            <a:r>
              <a:rPr lang="it-IT" sz="2400" dirty="0" smtClean="0">
                <a:latin typeface="Footlight MT Light" panose="0204060206030A020304" pitchFamily="18" charset="0"/>
              </a:rPr>
              <a:t>’</a:t>
            </a:r>
            <a:r>
              <a:rPr lang="it-IT" sz="2400" dirty="0">
                <a:latin typeface="Footlight MT Light" panose="0204060206030A020304" pitchFamily="18" charset="0"/>
              </a:rPr>
              <a:t> </a:t>
            </a:r>
            <a:r>
              <a:rPr lang="it-IT" sz="2400" dirty="0" smtClean="0">
                <a:latin typeface="Footlight MT Light" panose="0204060206030A020304" pitchFamily="18" charset="0"/>
              </a:rPr>
              <a:t>EIOVI stabilisce un </a:t>
            </a:r>
            <a:r>
              <a:rPr lang="it-IT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‘</a:t>
            </a:r>
            <a:r>
              <a:rPr lang="it-IT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value</a:t>
            </a:r>
            <a:r>
              <a:rPr lang="it-IT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’</a:t>
            </a:r>
            <a:r>
              <a:rPr lang="it-IT" sz="2400" dirty="0" smtClean="0">
                <a:latin typeface="Footlight MT Light" panose="0204060206030A020304" pitchFamily="18" charset="0"/>
              </a:rPr>
              <a:t>, compreso tra 0 e 1, per ogni modulo analizzato dal sistema e un </a:t>
            </a:r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</a:rPr>
              <a:t>‘</a:t>
            </a:r>
            <a:r>
              <a:rPr lang="it-IT" sz="2400" b="1" dirty="0" err="1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</a:rPr>
              <a:t>value</a:t>
            </a:r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</a:rPr>
              <a:t>’ principale</a:t>
            </a:r>
            <a:r>
              <a:rPr lang="it-IT" sz="2400" dirty="0">
                <a:latin typeface="Footlight MT Light" panose="0204060206030A020304" pitchFamily="18" charset="0"/>
              </a:rPr>
              <a:t> </a:t>
            </a:r>
            <a:r>
              <a:rPr lang="it-IT" sz="2400" dirty="0" smtClean="0">
                <a:latin typeface="Footlight MT Light" panose="0204060206030A020304" pitchFamily="18" charset="0"/>
              </a:rPr>
              <a:t>indicante la relazione tra i diversi comparti studiati, calcolato attraverso l’uso di 64 regole decisionali.</a:t>
            </a:r>
          </a:p>
          <a:p>
            <a:pPr algn="just"/>
            <a:r>
              <a:rPr lang="it-IT" sz="2400" dirty="0" smtClean="0">
                <a:latin typeface="Footlight MT Light" panose="0204060206030A020304" pitchFamily="18" charset="0"/>
              </a:rPr>
              <a:t>Se il valore è inferiore a 0.3, la coltivazione adottata è accettabile, tra 0.3-0.7 siamo in una fascia intermedia, se è superiore è 0.7 ha un forte impatto ambientale.</a:t>
            </a:r>
          </a:p>
          <a:p>
            <a:pPr algn="just"/>
            <a:endParaRPr lang="it-IT" sz="2200" dirty="0">
              <a:latin typeface="Footlight MT Light" panose="0204060206030A020304" pitchFamily="18" charset="0"/>
            </a:endParaRPr>
          </a:p>
        </p:txBody>
      </p:sp>
      <p:sp>
        <p:nvSpPr>
          <p:cNvPr id="10" name="Ovale 9"/>
          <p:cNvSpPr/>
          <p:nvPr/>
        </p:nvSpPr>
        <p:spPr>
          <a:xfrm>
            <a:off x="6917635" y="1252330"/>
            <a:ext cx="934278" cy="723874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Ovale 13"/>
          <p:cNvSpPr/>
          <p:nvPr/>
        </p:nvSpPr>
        <p:spPr>
          <a:xfrm>
            <a:off x="5709974" y="2299249"/>
            <a:ext cx="6157832" cy="4591878"/>
          </a:xfrm>
          <a:prstGeom prst="ellips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871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2417</TotalTime>
  <Words>654</Words>
  <Application>Microsoft Office PowerPoint</Application>
  <PresentationFormat>Personalizzato</PresentationFormat>
  <Paragraphs>87</Paragraphs>
  <Slides>10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Jex</dc:creator>
  <cp:lastModifiedBy>Giorgio Guariso</cp:lastModifiedBy>
  <cp:revision>67</cp:revision>
  <dcterms:created xsi:type="dcterms:W3CDTF">2013-09-16T09:48:22Z</dcterms:created>
  <dcterms:modified xsi:type="dcterms:W3CDTF">2013-09-19T16:56:26Z</dcterms:modified>
</cp:coreProperties>
</file>