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9" r:id="rId5"/>
    <p:sldId id="257" r:id="rId6"/>
    <p:sldId id="261" r:id="rId7"/>
    <p:sldId id="258" r:id="rId8"/>
    <p:sldId id="265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91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928-704E-4E80-8C3D-8FF79041D8C6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7EE-B77D-41AB-B187-1AD8A15A6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273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928-704E-4E80-8C3D-8FF79041D8C6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7EE-B77D-41AB-B187-1AD8A15A6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441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928-704E-4E80-8C3D-8FF79041D8C6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7EE-B77D-41AB-B187-1AD8A15A6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710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928-704E-4E80-8C3D-8FF79041D8C6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7EE-B77D-41AB-B187-1AD8A15A6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756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928-704E-4E80-8C3D-8FF79041D8C6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7EE-B77D-41AB-B187-1AD8A15A6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67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928-704E-4E80-8C3D-8FF79041D8C6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7EE-B77D-41AB-B187-1AD8A15A6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727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928-704E-4E80-8C3D-8FF79041D8C6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7EE-B77D-41AB-B187-1AD8A15A6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902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928-704E-4E80-8C3D-8FF79041D8C6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7EE-B77D-41AB-B187-1AD8A15A6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218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928-704E-4E80-8C3D-8FF79041D8C6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7EE-B77D-41AB-B187-1AD8A15A6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365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928-704E-4E80-8C3D-8FF79041D8C6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7EE-B77D-41AB-B187-1AD8A15A6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30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928-704E-4E80-8C3D-8FF79041D8C6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7EE-B77D-41AB-B187-1AD8A15A6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023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F5928-704E-4E80-8C3D-8FF79041D8C6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707EE-B77D-41AB-B187-1AD8A15A66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85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eweconsortium/" TargetMode="External"/><Relationship Id="rId2" Type="http://schemas.openxmlformats.org/officeDocument/2006/relationships/hyperlink" Target="http://ecopath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eb.archive.org/web/20150328102035/http:/www.microsoft.com/downloads/details.aspx?FamilyID=7554F536-8C28-4598-9B72-EF94E038C891&amp;displaylang=en" TargetMode="External"/><Relationship Id="rId4" Type="http://schemas.openxmlformats.org/officeDocument/2006/relationships/hyperlink" Target="http://ecopath.org/download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irs.agrocampus-ouest.fr/EcoBase/index.php?lang=&amp;provenance=web&amp;ident=&amp;pass=&amp;action=base&amp;model=24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65495" y="754526"/>
            <a:ext cx="8661009" cy="1060329"/>
          </a:xfrm>
        </p:spPr>
        <p:txBody>
          <a:bodyPr>
            <a:normAutofit fontScale="90000"/>
          </a:bodyPr>
          <a:lstStyle/>
          <a:p>
            <a:r>
              <a:rPr lang="it-IT" b="1" dirty="0"/>
              <a:t/>
            </a:r>
            <a:br>
              <a:rPr lang="it-IT" b="1" dirty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b="1" dirty="0"/>
              <a:t>EWE</a:t>
            </a:r>
            <a:r>
              <a:rPr lang="it-IT" dirty="0"/>
              <a:t/>
            </a:r>
            <a:br>
              <a:rPr lang="it-IT" dirty="0"/>
            </a:br>
            <a:r>
              <a:rPr lang="it-IT" sz="2800" dirty="0"/>
              <a:t>(</a:t>
            </a:r>
            <a:r>
              <a:rPr lang="it-IT" sz="2800" dirty="0" err="1"/>
              <a:t>EcoPath</a:t>
            </a:r>
            <a:r>
              <a:rPr lang="it-IT" sz="2800" dirty="0"/>
              <a:t> with </a:t>
            </a:r>
            <a:r>
              <a:rPr lang="it-IT" sz="2800" dirty="0" err="1"/>
              <a:t>EcoSim</a:t>
            </a:r>
            <a:r>
              <a:rPr lang="it-IT" sz="2800" dirty="0"/>
              <a:t>)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1968280"/>
            <a:ext cx="12192000" cy="3989387"/>
          </a:xfrm>
        </p:spPr>
        <p:txBody>
          <a:bodyPr>
            <a:normAutofit/>
          </a:bodyPr>
          <a:lstStyle/>
          <a:p>
            <a:r>
              <a:rPr lang="it-IT" dirty="0">
                <a:latin typeface="+mj-lt"/>
                <a:hlinkClick r:id="rId2"/>
              </a:rPr>
              <a:t>http://ecopath.org/</a:t>
            </a:r>
            <a:endParaRPr lang="it-IT" dirty="0">
              <a:latin typeface="+mj-lt"/>
            </a:endParaRPr>
          </a:p>
          <a:p>
            <a:r>
              <a:rPr lang="it-IT" dirty="0">
                <a:latin typeface="+mj-lt"/>
                <a:hlinkClick r:id="rId3"/>
              </a:rPr>
              <a:t>https://www.facebook.com/eweconsortium/</a:t>
            </a:r>
            <a:endParaRPr lang="it-IT" dirty="0">
              <a:latin typeface="+mj-lt"/>
            </a:endParaRPr>
          </a:p>
          <a:p>
            <a:r>
              <a:rPr lang="en-US" dirty="0">
                <a:latin typeface="+mj-lt"/>
              </a:rPr>
              <a:t> University of British Columbia’s Fishery Centre</a:t>
            </a:r>
            <a:endParaRPr lang="it-IT" dirty="0">
              <a:latin typeface="+mj-lt"/>
            </a:endParaRPr>
          </a:p>
          <a:p>
            <a:endParaRPr lang="it-IT" dirty="0">
              <a:latin typeface="+mj-lt"/>
            </a:endParaRPr>
          </a:p>
          <a:p>
            <a:r>
              <a:rPr lang="it-IT" b="1" dirty="0">
                <a:latin typeface="+mj-lt"/>
              </a:rPr>
              <a:t>SOFTWARE</a:t>
            </a:r>
            <a:r>
              <a:rPr lang="it-IT" dirty="0">
                <a:latin typeface="+mj-lt"/>
              </a:rPr>
              <a:t>:</a:t>
            </a:r>
          </a:p>
          <a:p>
            <a:r>
              <a:rPr lang="en-US" b="1" dirty="0" err="1">
                <a:latin typeface="+mj-lt"/>
              </a:rPr>
              <a:t>Ecopath</a:t>
            </a:r>
            <a:r>
              <a:rPr lang="en-US" b="1" dirty="0">
                <a:latin typeface="+mj-lt"/>
              </a:rPr>
              <a:t> 6.5 - 32 bit </a:t>
            </a:r>
            <a:r>
              <a:rPr lang="en-US" dirty="0">
                <a:latin typeface="+mj-lt"/>
              </a:rPr>
              <a:t>19MB </a:t>
            </a:r>
            <a:r>
              <a:rPr lang="en-US" b="1" u="sng" dirty="0">
                <a:latin typeface="+mj-lt"/>
                <a:hlinkClick r:id="rId4"/>
              </a:rPr>
              <a:t>Download</a:t>
            </a:r>
            <a:endParaRPr lang="en-US" dirty="0">
              <a:latin typeface="+mj-lt"/>
            </a:endParaRPr>
          </a:p>
          <a:p>
            <a:r>
              <a:rPr lang="it-IT" b="1" dirty="0">
                <a:latin typeface="+mj-lt"/>
              </a:rPr>
              <a:t>REQUISITI DI SISTEMA</a:t>
            </a:r>
            <a:r>
              <a:rPr lang="it-IT" dirty="0">
                <a:latin typeface="+mj-lt"/>
              </a:rPr>
              <a:t>:</a:t>
            </a:r>
          </a:p>
          <a:p>
            <a:r>
              <a:rPr lang="en-US" dirty="0">
                <a:latin typeface="+mj-lt"/>
              </a:rPr>
              <a:t>All </a:t>
            </a:r>
            <a:r>
              <a:rPr lang="en-US" dirty="0" err="1">
                <a:latin typeface="+mj-lt"/>
              </a:rPr>
              <a:t>EwE</a:t>
            </a:r>
            <a:r>
              <a:rPr lang="en-US" dirty="0">
                <a:latin typeface="+mj-lt"/>
              </a:rPr>
              <a:t> 6 versions require Windows XP SP 3 or newer, .NET Full Framework 4.0 (not .NET Client Framework), Microsoft Access 2007 or 2010, or </a:t>
            </a:r>
            <a:r>
              <a:rPr lang="en-US" u="sng" dirty="0">
                <a:latin typeface="+mj-lt"/>
                <a:hlinkClick r:id="rId5"/>
              </a:rPr>
              <a:t>Access database components 2007 or 2010</a:t>
            </a:r>
            <a:r>
              <a:rPr lang="en-US" dirty="0">
                <a:latin typeface="+mj-lt"/>
              </a:rPr>
              <a:t>.</a:t>
            </a:r>
            <a:endParaRPr lang="it-IT" dirty="0">
              <a:latin typeface="+mj-lt"/>
            </a:endParaRPr>
          </a:p>
          <a:p>
            <a:endParaRPr lang="it-IT" dirty="0"/>
          </a:p>
        </p:txBody>
      </p:sp>
      <p:pic>
        <p:nvPicPr>
          <p:cNvPr id="1028" name="Picture 4" descr="ECOPAT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300" y="140849"/>
            <a:ext cx="245745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28EB5382-FB7B-40FA-9519-5DA3CB519DE7}"/>
              </a:ext>
            </a:extLst>
          </p:cNvPr>
          <p:cNvSpPr txBox="1"/>
          <p:nvPr/>
        </p:nvSpPr>
        <p:spPr>
          <a:xfrm>
            <a:off x="179880" y="231769"/>
            <a:ext cx="4628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Alessandro Corbo </a:t>
            </a:r>
          </a:p>
          <a:p>
            <a:r>
              <a:rPr lang="it-IT"/>
              <a:t>AA 2016-2017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536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id="{F1F53864-3653-421B-B008-775B2AC93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72197"/>
            <a:ext cx="12191999" cy="6858000"/>
          </a:xfrm>
        </p:spPr>
        <p:txBody>
          <a:bodyPr anchor="t">
            <a:noAutofit/>
          </a:bodyPr>
          <a:lstStyle/>
          <a:p>
            <a:pPr fontAlgn="base"/>
            <a:r>
              <a:rPr lang="en-US" sz="2000" b="1" dirty="0" err="1"/>
              <a:t>Ecopath</a:t>
            </a:r>
            <a:r>
              <a:rPr lang="en-US" sz="2000" b="1" dirty="0"/>
              <a:t> with </a:t>
            </a:r>
            <a:r>
              <a:rPr lang="en-US" sz="2000" b="1" dirty="0" err="1"/>
              <a:t>Ecosim</a:t>
            </a:r>
            <a:r>
              <a:rPr lang="en-US" sz="2000" dirty="0"/>
              <a:t> (</a:t>
            </a:r>
            <a:r>
              <a:rPr lang="en-US" sz="2000" dirty="0" err="1"/>
              <a:t>EwE</a:t>
            </a:r>
            <a:r>
              <a:rPr lang="en-US" sz="2000" dirty="0"/>
              <a:t>)</a:t>
            </a:r>
            <a:r>
              <a:rPr lang="it-IT" sz="2000" dirty="0"/>
              <a:t> è un software gratuito per la modellizzazione ecologica e di ecosistemi. Il centro di sviluppo del software è il</a:t>
            </a:r>
            <a:r>
              <a:rPr lang="en-US" sz="2000" dirty="0"/>
              <a:t> “University of British Columbia’s Fishery Centre” </a:t>
            </a:r>
            <a:r>
              <a:rPr lang="en-US" sz="2000" dirty="0" err="1"/>
              <a:t>supportato</a:t>
            </a:r>
            <a:r>
              <a:rPr lang="en-US" sz="2000" dirty="0"/>
              <a:t> da un </a:t>
            </a:r>
            <a:r>
              <a:rPr lang="en-US" sz="2000" dirty="0" err="1"/>
              <a:t>consorzio</a:t>
            </a:r>
            <a:r>
              <a:rPr lang="en-US" sz="2000" dirty="0"/>
              <a:t> </a:t>
            </a:r>
            <a:r>
              <a:rPr lang="en-US" sz="2000" dirty="0" err="1"/>
              <a:t>formato</a:t>
            </a:r>
            <a:r>
              <a:rPr lang="en-US" sz="2000" dirty="0"/>
              <a:t> da </a:t>
            </a:r>
            <a:r>
              <a:rPr lang="en-US" sz="2000" dirty="0" err="1"/>
              <a:t>diversi</a:t>
            </a:r>
            <a:r>
              <a:rPr lang="en-US" sz="2000" dirty="0"/>
              <a:t> </a:t>
            </a:r>
            <a:r>
              <a:rPr lang="en-US" sz="2000" dirty="0" err="1"/>
              <a:t>enti</a:t>
            </a:r>
            <a:r>
              <a:rPr lang="en-US" sz="2000" dirty="0"/>
              <a:t> di </a:t>
            </a:r>
            <a:r>
              <a:rPr lang="en-US" sz="2000" dirty="0" err="1"/>
              <a:t>ricerca</a:t>
            </a:r>
            <a:r>
              <a:rPr lang="en-US" sz="2000" dirty="0"/>
              <a:t> in </a:t>
            </a:r>
            <a:r>
              <a:rPr lang="en-US" sz="2000" dirty="0" err="1"/>
              <a:t>tutto</a:t>
            </a:r>
            <a:r>
              <a:rPr lang="en-US" sz="2000" dirty="0"/>
              <a:t> 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mondo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Ewe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sviluppa</a:t>
            </a:r>
            <a:r>
              <a:rPr lang="en-US" sz="2000" dirty="0"/>
              <a:t> in </a:t>
            </a:r>
            <a:r>
              <a:rPr lang="en-US" sz="2000" dirty="0" err="1"/>
              <a:t>tre</a:t>
            </a:r>
            <a:r>
              <a:rPr lang="en-US" sz="2000" dirty="0"/>
              <a:t> diverse </a:t>
            </a:r>
            <a:r>
              <a:rPr lang="en-US" sz="2000" dirty="0" err="1"/>
              <a:t>componenti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/>
              <a:t>- </a:t>
            </a:r>
            <a:r>
              <a:rPr lang="en-US" sz="2000" b="1" i="1" dirty="0" err="1"/>
              <a:t>Ecopath</a:t>
            </a:r>
            <a:r>
              <a:rPr lang="en-US" sz="2000" dirty="0"/>
              <a:t>  </a:t>
            </a:r>
            <a:r>
              <a:rPr lang="en-US" sz="2000" dirty="0" err="1"/>
              <a:t>fornisce</a:t>
            </a:r>
            <a:r>
              <a:rPr lang="en-US" sz="2000" dirty="0"/>
              <a:t> </a:t>
            </a:r>
            <a:r>
              <a:rPr lang="en-US" sz="2000" dirty="0" err="1"/>
              <a:t>una</a:t>
            </a:r>
            <a:r>
              <a:rPr lang="en-US" sz="2000" dirty="0"/>
              <a:t> </a:t>
            </a:r>
            <a:r>
              <a:rPr lang="en-US" sz="2000" dirty="0" err="1"/>
              <a:t>rappresentazione</a:t>
            </a:r>
            <a:r>
              <a:rPr lang="en-US" sz="2000" dirty="0"/>
              <a:t> </a:t>
            </a:r>
            <a:r>
              <a:rPr lang="en-US" sz="2000" dirty="0" err="1"/>
              <a:t>statica</a:t>
            </a:r>
            <a:r>
              <a:rPr lang="en-US" sz="2000" dirty="0"/>
              <a:t> del </a:t>
            </a:r>
            <a:r>
              <a:rPr lang="en-US" sz="2000" dirty="0" err="1"/>
              <a:t>sistema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- </a:t>
            </a:r>
            <a:r>
              <a:rPr lang="en-US" sz="2000" b="1" i="1" dirty="0" err="1"/>
              <a:t>Ecosim</a:t>
            </a:r>
            <a:r>
              <a:rPr lang="en-US" sz="2000" dirty="0"/>
              <a:t>  un modulo per la </a:t>
            </a:r>
            <a:r>
              <a:rPr lang="en-US" sz="2000" dirty="0" err="1"/>
              <a:t>simulazione</a:t>
            </a:r>
            <a:r>
              <a:rPr lang="en-US" sz="2000" dirty="0"/>
              <a:t> </a:t>
            </a:r>
            <a:r>
              <a:rPr lang="en-US" sz="2000" dirty="0" err="1"/>
              <a:t>dinamica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- </a:t>
            </a:r>
            <a:r>
              <a:rPr lang="en-US" sz="2000" b="1" i="1" dirty="0" err="1"/>
              <a:t>Ecospace</a:t>
            </a:r>
            <a:r>
              <a:rPr lang="en-US" sz="2000" dirty="0"/>
              <a:t>  un modulo </a:t>
            </a:r>
            <a:r>
              <a:rPr lang="en-US" sz="2000" dirty="0" err="1"/>
              <a:t>dinamico</a:t>
            </a:r>
            <a:r>
              <a:rPr lang="en-US" sz="2000" dirty="0"/>
              <a:t> in termini </a:t>
            </a:r>
            <a:r>
              <a:rPr lang="en-US" sz="2000" dirty="0" err="1"/>
              <a:t>spaziali</a:t>
            </a:r>
            <a:r>
              <a:rPr lang="en-US" sz="2000" dirty="0"/>
              <a:t> e </a:t>
            </a:r>
            <a:r>
              <a:rPr lang="en-US" sz="2000" dirty="0" err="1"/>
              <a:t>temporali</a:t>
            </a:r>
            <a:r>
              <a:rPr lang="en-US" sz="2000" dirty="0"/>
              <a:t> </a:t>
            </a:r>
            <a:r>
              <a:rPr lang="en-US" sz="2000" dirty="0" err="1"/>
              <a:t>principalmente</a:t>
            </a:r>
            <a:r>
              <a:rPr lang="en-US" sz="2000" dirty="0"/>
              <a:t> </a:t>
            </a:r>
            <a:r>
              <a:rPr lang="en-US" sz="2000" dirty="0" err="1"/>
              <a:t>ideato</a:t>
            </a:r>
            <a:r>
              <a:rPr lang="en-US" sz="2000" dirty="0"/>
              <a:t> per lo studio </a:t>
            </a:r>
            <a:r>
              <a:rPr lang="en-US" sz="2000" dirty="0" err="1"/>
              <a:t>dell’impatto</a:t>
            </a:r>
            <a:r>
              <a:rPr lang="en-US" sz="2000" dirty="0"/>
              <a:t> di </a:t>
            </a:r>
            <a:r>
              <a:rPr lang="en-US" sz="2000" dirty="0" err="1"/>
              <a:t>aree</a:t>
            </a:r>
            <a:r>
              <a:rPr lang="en-US" sz="2000" dirty="0"/>
              <a:t> </a:t>
            </a:r>
            <a:r>
              <a:rPr lang="en-US" sz="2000" dirty="0" err="1"/>
              <a:t>protette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 err="1"/>
              <a:t>Finalità</a:t>
            </a:r>
            <a:r>
              <a:rPr lang="en-US" sz="2000" b="1" dirty="0"/>
              <a:t> del software: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Il </a:t>
            </a:r>
            <a:r>
              <a:rPr lang="en-US" sz="2000" dirty="0" err="1"/>
              <a:t>pacchetto</a:t>
            </a:r>
            <a:r>
              <a:rPr lang="en-US" sz="2000" dirty="0"/>
              <a:t> </a:t>
            </a:r>
            <a:r>
              <a:rPr lang="en-US" sz="2000" dirty="0" err="1"/>
              <a:t>Ecopath</a:t>
            </a:r>
            <a:r>
              <a:rPr lang="en-US" sz="2000" dirty="0"/>
              <a:t>  </a:t>
            </a:r>
            <a:r>
              <a:rPr lang="en-US" sz="2000" dirty="0" err="1"/>
              <a:t>può</a:t>
            </a:r>
            <a:r>
              <a:rPr lang="en-US" sz="2000" dirty="0"/>
              <a:t> </a:t>
            </a:r>
            <a:r>
              <a:rPr lang="en-US" sz="2000" dirty="0" err="1"/>
              <a:t>essere</a:t>
            </a:r>
            <a:r>
              <a:rPr lang="en-US" sz="2000" dirty="0"/>
              <a:t> </a:t>
            </a:r>
            <a:r>
              <a:rPr lang="en-US" sz="2000" dirty="0" err="1"/>
              <a:t>usato</a:t>
            </a:r>
            <a:r>
              <a:rPr lang="en-US" sz="2000" dirty="0"/>
              <a:t> per :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- </a:t>
            </a:r>
            <a:r>
              <a:rPr lang="en-US" sz="2000" dirty="0" err="1"/>
              <a:t>Valutare</a:t>
            </a:r>
            <a:r>
              <a:rPr lang="en-US" sz="2000" dirty="0"/>
              <a:t> </a:t>
            </a:r>
            <a:r>
              <a:rPr lang="en-US" sz="2000" dirty="0" err="1"/>
              <a:t>gli</a:t>
            </a:r>
            <a:r>
              <a:rPr lang="en-US" sz="2000" dirty="0"/>
              <a:t> </a:t>
            </a:r>
            <a:r>
              <a:rPr lang="en-US" sz="2000" dirty="0" err="1"/>
              <a:t>effetti</a:t>
            </a:r>
            <a:r>
              <a:rPr lang="en-US" sz="2000" dirty="0"/>
              <a:t> </a:t>
            </a:r>
            <a:r>
              <a:rPr lang="en-US" sz="2000" dirty="0" err="1"/>
              <a:t>della</a:t>
            </a:r>
            <a:r>
              <a:rPr lang="en-US" sz="2000" dirty="0"/>
              <a:t> </a:t>
            </a:r>
            <a:r>
              <a:rPr lang="en-US" sz="2000" dirty="0" err="1"/>
              <a:t>pesca</a:t>
            </a:r>
            <a:r>
              <a:rPr lang="en-US" sz="2000" dirty="0"/>
              <a:t> </a:t>
            </a:r>
            <a:r>
              <a:rPr lang="en-US" sz="2000" dirty="0" err="1"/>
              <a:t>sull’ecosistema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- </a:t>
            </a:r>
            <a:r>
              <a:rPr lang="en-US" sz="2000" dirty="0" err="1"/>
              <a:t>Valutare</a:t>
            </a:r>
            <a:r>
              <a:rPr lang="en-US" sz="2000" dirty="0"/>
              <a:t> diverse </a:t>
            </a:r>
            <a:r>
              <a:rPr lang="en-US" sz="2000" dirty="0" err="1"/>
              <a:t>politiche</a:t>
            </a:r>
            <a:r>
              <a:rPr lang="en-US" sz="2000" dirty="0"/>
              <a:t> di </a:t>
            </a:r>
            <a:r>
              <a:rPr lang="en-US" sz="2000" dirty="0" err="1"/>
              <a:t>gestione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- </a:t>
            </a:r>
            <a:r>
              <a:rPr lang="en-US" sz="2000" dirty="0" err="1"/>
              <a:t>Analizzare</a:t>
            </a:r>
            <a:r>
              <a:rPr lang="en-US" sz="2000" dirty="0"/>
              <a:t> </a:t>
            </a:r>
            <a:r>
              <a:rPr lang="en-US" sz="2000" dirty="0" err="1"/>
              <a:t>l’impatto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aree</a:t>
            </a:r>
            <a:r>
              <a:rPr lang="en-US" sz="2000" dirty="0"/>
              <a:t> marine </a:t>
            </a:r>
            <a:r>
              <a:rPr lang="en-US" sz="2000" dirty="0" err="1"/>
              <a:t>protette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- </a:t>
            </a:r>
            <a:r>
              <a:rPr lang="en-US" sz="2000" dirty="0" err="1"/>
              <a:t>Prevedere</a:t>
            </a:r>
            <a:r>
              <a:rPr lang="en-US" sz="2000" dirty="0"/>
              <a:t> </a:t>
            </a:r>
            <a:r>
              <a:rPr lang="en-US" sz="2000" dirty="0" err="1"/>
              <a:t>movimento</a:t>
            </a:r>
            <a:r>
              <a:rPr lang="en-US" sz="2000" dirty="0"/>
              <a:t> e </a:t>
            </a:r>
            <a:r>
              <a:rPr lang="en-US" sz="2000" dirty="0" err="1"/>
              <a:t>accumulo</a:t>
            </a:r>
            <a:r>
              <a:rPr lang="en-US" sz="2000" dirty="0"/>
              <a:t> di </a:t>
            </a:r>
            <a:r>
              <a:rPr lang="en-US" sz="2000" dirty="0" err="1"/>
              <a:t>contaminanti</a:t>
            </a:r>
            <a:r>
              <a:rPr lang="en-US" sz="2000" dirty="0"/>
              <a:t> e </a:t>
            </a:r>
            <a:r>
              <a:rPr lang="en-US" sz="2000" dirty="0" err="1"/>
              <a:t>traccianti</a:t>
            </a:r>
            <a:r>
              <a:rPr lang="en-US" sz="2000" dirty="0"/>
              <a:t> (</a:t>
            </a:r>
            <a:r>
              <a:rPr lang="en-US" sz="2000" dirty="0" err="1"/>
              <a:t>Ecotracer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/>
              <a:t>- </a:t>
            </a:r>
            <a:r>
              <a:rPr lang="en-US" sz="2000" dirty="0" err="1"/>
              <a:t>Modellizzare</a:t>
            </a:r>
            <a:r>
              <a:rPr lang="en-US" sz="2000" dirty="0"/>
              <a:t> </a:t>
            </a:r>
            <a:r>
              <a:rPr lang="en-US" sz="2000" dirty="0" err="1"/>
              <a:t>gli</a:t>
            </a:r>
            <a:r>
              <a:rPr lang="en-US" sz="2000" dirty="0"/>
              <a:t> </a:t>
            </a:r>
            <a:r>
              <a:rPr lang="en-US" sz="2000" dirty="0" err="1"/>
              <a:t>effetti</a:t>
            </a:r>
            <a:r>
              <a:rPr lang="en-US" sz="2000" dirty="0"/>
              <a:t> di </a:t>
            </a:r>
            <a:r>
              <a:rPr lang="en-US" sz="2000" dirty="0" err="1"/>
              <a:t>cambiamenti</a:t>
            </a:r>
            <a:r>
              <a:rPr lang="en-US" sz="2000" dirty="0"/>
              <a:t> </a:t>
            </a:r>
            <a:r>
              <a:rPr lang="en-US" sz="2000" dirty="0" err="1"/>
              <a:t>ambientali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0814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id="{F1F53864-3653-421B-B008-775B2AC93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6858000"/>
          </a:xfrm>
        </p:spPr>
        <p:txBody>
          <a:bodyPr anchor="t">
            <a:noAutofit/>
          </a:bodyPr>
          <a:lstStyle/>
          <a:p>
            <a:pPr fontAlgn="base"/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Il software permette di creare un proprio modello integralmente o di utilizzare modelli precedentemente sviluppati.</a:t>
            </a:r>
            <a:br>
              <a:rPr lang="it-IT" sz="2000" dirty="0"/>
            </a:br>
            <a:r>
              <a:rPr lang="it-IT" sz="2000" dirty="0"/>
              <a:t>E’ presente, infatti, un database open-access di modelli </a:t>
            </a:r>
            <a:r>
              <a:rPr lang="it-IT" sz="2000" dirty="0" err="1"/>
              <a:t>Ecosim</a:t>
            </a:r>
            <a:r>
              <a:rPr lang="it-IT" sz="2000" dirty="0"/>
              <a:t> chiamato </a:t>
            </a:r>
            <a:r>
              <a:rPr lang="it-IT" sz="2000" b="1" dirty="0" err="1"/>
              <a:t>Ecobase</a:t>
            </a:r>
            <a:r>
              <a:rPr lang="it-IT" sz="2000" b="1" dirty="0"/>
              <a:t> </a:t>
            </a:r>
            <a:r>
              <a:rPr lang="it-IT" sz="2000" dirty="0"/>
              <a:t>nel quale vengono raccolti tutti i modelli </a:t>
            </a:r>
            <a:r>
              <a:rPr lang="it-IT" sz="2000" dirty="0" err="1"/>
              <a:t>Ewe</a:t>
            </a:r>
            <a:r>
              <a:rPr lang="it-IT" sz="2000" dirty="0"/>
              <a:t> sviluppati a livello globale.</a:t>
            </a:r>
            <a:br>
              <a:rPr lang="it-IT" sz="2000" dirty="0"/>
            </a:br>
            <a:r>
              <a:rPr lang="it-IT" sz="2000" dirty="0"/>
              <a:t>I modelli sono catalogati con nome, nome dell’autore, paese di sviluppo e </a:t>
            </a:r>
            <a:br>
              <a:rPr lang="it-IT" sz="2000" dirty="0"/>
            </a:br>
            <a:r>
              <a:rPr lang="it-IT" sz="2000" dirty="0"/>
              <a:t>area analizzata.</a:t>
            </a:r>
            <a:br>
              <a:rPr lang="it-IT" sz="2000" dirty="0"/>
            </a:br>
            <a:r>
              <a:rPr lang="it-IT" sz="2000" dirty="0"/>
              <a:t>E’ possibile scaricare i modelli raccolti dal sito o direttamente dal software.</a:t>
            </a:r>
            <a:br>
              <a:rPr lang="it-IT" sz="2000" dirty="0"/>
            </a:br>
            <a:r>
              <a:rPr lang="it-IT" sz="2000" dirty="0"/>
              <a:t>E’ possibile, una volta sviluppato il proprio modello, inserire lo stesso</a:t>
            </a:r>
            <a:br>
              <a:rPr lang="it-IT" sz="2000" dirty="0"/>
            </a:br>
            <a:r>
              <a:rPr lang="it-IT" sz="2000" dirty="0"/>
              <a:t>all’interno del database.</a:t>
            </a: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A0D542B7-568A-4BA2-A804-A8A4718E3B9A}"/>
              </a:ext>
            </a:extLst>
          </p:cNvPr>
          <p:cNvSpPr txBox="1"/>
          <p:nvPr/>
        </p:nvSpPr>
        <p:spPr>
          <a:xfrm>
            <a:off x="0" y="2536259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latin typeface="+mj-lt"/>
              </a:rPr>
              <a:t>Modello di riferimento</a:t>
            </a:r>
          </a:p>
          <a:p>
            <a:r>
              <a:rPr lang="it-IT" sz="2000" dirty="0">
                <a:latin typeface="+mj-lt"/>
                <a:hlinkClick r:id="rId2"/>
              </a:rPr>
              <a:t>http://sirs.agrocampus-ouest.fr/EcoBase/index.php?lang=&amp;provenance=web&amp;ident=&amp;pass=&amp;action=base&amp;model=24</a:t>
            </a:r>
            <a:endParaRPr lang="it-IT" sz="2000" dirty="0">
              <a:latin typeface="+mj-lt"/>
            </a:endParaRPr>
          </a:p>
          <a:p>
            <a:r>
              <a:rPr lang="it-IT" sz="2000" dirty="0">
                <a:latin typeface="+mj-lt"/>
              </a:rPr>
              <a:t>Il modello simula dinamicamente un ecosistema </a:t>
            </a:r>
            <a:r>
              <a:rPr lang="it-IT" sz="2000" dirty="0" err="1">
                <a:latin typeface="+mj-lt"/>
              </a:rPr>
              <a:t>classficato</a:t>
            </a:r>
            <a:r>
              <a:rPr lang="it-IT" sz="2000" dirty="0">
                <a:latin typeface="+mj-lt"/>
              </a:rPr>
              <a:t> come </a:t>
            </a:r>
            <a:r>
              <a:rPr lang="it-IT" sz="2000" dirty="0" err="1">
                <a:latin typeface="+mj-lt"/>
              </a:rPr>
              <a:t>continental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shelf</a:t>
            </a:r>
            <a:r>
              <a:rPr lang="it-IT" sz="2000" dirty="0">
                <a:latin typeface="+mj-lt"/>
              </a:rPr>
              <a:t> nella zona del mar dei Caraibi</a:t>
            </a:r>
          </a:p>
          <a:p>
            <a:r>
              <a:rPr lang="it-IT" sz="2000" dirty="0">
                <a:latin typeface="+mj-lt"/>
              </a:rPr>
              <a:t>utilizzando come ingressi fattori quali la densità delle singole specie, la loro produzione e il loro consumo in termini di biomassa, la loro efficienza </a:t>
            </a:r>
            <a:r>
              <a:rPr lang="it-IT" sz="2000" dirty="0" err="1">
                <a:latin typeface="+mj-lt"/>
              </a:rPr>
              <a:t>ecotrofica</a:t>
            </a:r>
            <a:r>
              <a:rPr lang="it-IT" sz="2000" dirty="0">
                <a:latin typeface="+mj-lt"/>
              </a:rPr>
              <a:t> e le loro funzioni di utilizzazione per quanto riguarda la predazione e il consumo </a:t>
            </a:r>
          </a:p>
          <a:p>
            <a:r>
              <a:rPr lang="it-IT" sz="2000" dirty="0">
                <a:latin typeface="+mj-lt"/>
              </a:rPr>
              <a:t>di risorse. I risultati in uscita sono diversi: si ha ad esempio la stima di fattori di mortalità e di consumo.</a:t>
            </a:r>
          </a:p>
        </p:txBody>
      </p:sp>
      <p:pic>
        <p:nvPicPr>
          <p:cNvPr id="7" name="Immagine 6" descr="Area di interesse&#10;">
            <a:extLst>
              <a:ext uri="{FF2B5EF4-FFF2-40B4-BE49-F238E27FC236}">
                <a16:creationId xmlns:a16="http://schemas.microsoft.com/office/drawing/2014/main" xmlns="" id="{3D7B0539-AF32-4AF9-8E65-C8742C3ED3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571" y="885622"/>
            <a:ext cx="1890286" cy="1693696"/>
          </a:xfrm>
          <a:prstGeom prst="rect">
            <a:avLst/>
          </a:prstGeom>
        </p:spPr>
      </p:pic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xmlns="" id="{AB3BE678-333B-48EB-8808-42464358A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508682"/>
              </p:ext>
            </p:extLst>
          </p:nvPr>
        </p:nvGraphicFramePr>
        <p:xfrm>
          <a:off x="0" y="4578249"/>
          <a:ext cx="7013325" cy="3083540"/>
        </p:xfrm>
        <a:graphic>
          <a:graphicData uri="http://schemas.openxmlformats.org/drawingml/2006/table">
            <a:tbl>
              <a:tblPr/>
              <a:tblGrid>
                <a:gridCol w="3500394">
                  <a:extLst>
                    <a:ext uri="{9D8B030D-6E8A-4147-A177-3AD203B41FA5}">
                      <a16:colId xmlns:a16="http://schemas.microsoft.com/office/drawing/2014/main" xmlns="" val="3529077722"/>
                    </a:ext>
                  </a:extLst>
                </a:gridCol>
                <a:gridCol w="3512931">
                  <a:extLst>
                    <a:ext uri="{9D8B030D-6E8A-4147-A177-3AD203B41FA5}">
                      <a16:colId xmlns:a16="http://schemas.microsoft.com/office/drawing/2014/main" xmlns="" val="22311806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it-IT" sz="1200" u="sng" kern="100" spc="0" baseline="0" dirty="0">
                          <a:effectLst/>
                        </a:rPr>
                        <a:t>Model </a:t>
                      </a:r>
                      <a:r>
                        <a:rPr lang="it-IT" sz="1200" u="sng" kern="100" spc="0" baseline="0" dirty="0" err="1">
                          <a:effectLst/>
                        </a:rPr>
                        <a:t>name</a:t>
                      </a:r>
                      <a:r>
                        <a:rPr lang="it-IT" sz="1200" u="sng" kern="100" spc="0" baseline="0" dirty="0">
                          <a:effectLst/>
                        </a:rPr>
                        <a:t>:</a:t>
                      </a:r>
                      <a:r>
                        <a:rPr lang="it-IT" sz="1200" kern="100" spc="0" baseline="0" dirty="0">
                          <a:effectLst/>
                        </a:rPr>
                        <a:t> Caribbean</a:t>
                      </a:r>
                    </a:p>
                  </a:txBody>
                  <a:tcPr marL="103801" marR="103801" marT="103801" marB="1038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u="sng" kern="100" spc="0" baseline="0" dirty="0">
                          <a:effectLst/>
                        </a:rPr>
                        <a:t>Author:</a:t>
                      </a:r>
                      <a:r>
                        <a:rPr lang="it-IT" sz="1200" kern="100" spc="0" baseline="0" dirty="0">
                          <a:effectLst/>
                        </a:rPr>
                        <a:t> </a:t>
                      </a:r>
                      <a:r>
                        <a:rPr lang="it-IT" sz="1200" kern="100" spc="0" baseline="0" dirty="0" err="1">
                          <a:effectLst/>
                        </a:rPr>
                        <a:t>Melgo</a:t>
                      </a:r>
                      <a:r>
                        <a:rPr lang="it-IT" sz="1200" kern="100" spc="0" baseline="0" dirty="0">
                          <a:effectLst/>
                        </a:rPr>
                        <a:t>, J.L.</a:t>
                      </a:r>
                    </a:p>
                  </a:txBody>
                  <a:tcPr marL="103801" marR="103801" marT="103801" marB="1038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294444"/>
                  </a:ext>
                </a:extLst>
              </a:tr>
              <a:tr h="2794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u="sng" kern="100" spc="0" baseline="0" dirty="0" err="1">
                          <a:effectLst/>
                        </a:rPr>
                        <a:t>Modelled</a:t>
                      </a:r>
                      <a:r>
                        <a:rPr lang="it-IT" sz="1200" u="sng" kern="100" spc="0" baseline="0" dirty="0">
                          <a:effectLst/>
                        </a:rPr>
                        <a:t> area (km2):</a:t>
                      </a:r>
                      <a:r>
                        <a:rPr lang="it-IT" sz="1200" kern="100" spc="0" baseline="0" dirty="0">
                          <a:effectLst/>
                        </a:rPr>
                        <a:t> 3561029</a:t>
                      </a:r>
                    </a:p>
                    <a:p>
                      <a:endParaRPr lang="it-IT" sz="1200" kern="100" spc="0" baseline="0" dirty="0">
                        <a:effectLst/>
                      </a:endParaRPr>
                    </a:p>
                  </a:txBody>
                  <a:tcPr marL="103801" marR="103801" marT="103801" marB="1038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u="sng" kern="100" spc="0" baseline="0" dirty="0" err="1">
                          <a:effectLst/>
                        </a:rPr>
                        <a:t>Modelled</a:t>
                      </a:r>
                      <a:r>
                        <a:rPr lang="it-IT" sz="1200" u="sng" kern="100" spc="0" baseline="0" dirty="0">
                          <a:effectLst/>
                        </a:rPr>
                        <a:t> </a:t>
                      </a:r>
                      <a:r>
                        <a:rPr lang="it-IT" sz="1200" u="sng" kern="100" spc="0" baseline="0" dirty="0" err="1">
                          <a:effectLst/>
                        </a:rPr>
                        <a:t>period</a:t>
                      </a:r>
                      <a:r>
                        <a:rPr lang="it-IT" sz="1200" u="sng" kern="100" spc="0" baseline="0" dirty="0">
                          <a:effectLst/>
                        </a:rPr>
                        <a:t>:</a:t>
                      </a:r>
                      <a:r>
                        <a:rPr lang="it-IT" sz="1200" kern="100" spc="0" baseline="0" dirty="0">
                          <a:effectLst/>
                        </a:rPr>
                        <a:t> 1980-1981</a:t>
                      </a:r>
                    </a:p>
                  </a:txBody>
                  <a:tcPr marL="103801" marR="103801" marT="103801" marB="1038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9435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1200" u="sng" kern="100" spc="0" baseline="0" dirty="0" err="1">
                          <a:effectLst/>
                        </a:rPr>
                        <a:t>Ecosystem</a:t>
                      </a:r>
                      <a:r>
                        <a:rPr lang="it-IT" sz="1200" u="sng" kern="100" spc="0" baseline="0" dirty="0">
                          <a:effectLst/>
                        </a:rPr>
                        <a:t> </a:t>
                      </a:r>
                      <a:r>
                        <a:rPr lang="it-IT" sz="1200" u="sng" kern="100" spc="0" baseline="0" dirty="0" err="1">
                          <a:effectLst/>
                        </a:rPr>
                        <a:t>type</a:t>
                      </a:r>
                      <a:r>
                        <a:rPr lang="it-IT" sz="1200" u="sng" kern="100" spc="0" baseline="0" dirty="0">
                          <a:effectLst/>
                        </a:rPr>
                        <a:t>: </a:t>
                      </a:r>
                      <a:r>
                        <a:rPr lang="it-IT" sz="1200" kern="100" spc="0" baseline="0" dirty="0" err="1">
                          <a:effectLst/>
                        </a:rPr>
                        <a:t>continental</a:t>
                      </a:r>
                      <a:r>
                        <a:rPr lang="it-IT" sz="1200" kern="100" spc="0" baseline="0" dirty="0">
                          <a:effectLst/>
                        </a:rPr>
                        <a:t> </a:t>
                      </a:r>
                      <a:r>
                        <a:rPr lang="it-IT" sz="1200" kern="100" spc="0" baseline="0" dirty="0" err="1">
                          <a:effectLst/>
                        </a:rPr>
                        <a:t>shelf</a:t>
                      </a:r>
                      <a:endParaRPr lang="it-IT" sz="1200" kern="100" spc="0" baseline="0" dirty="0">
                        <a:effectLst/>
                      </a:endParaRPr>
                    </a:p>
                  </a:txBody>
                  <a:tcPr marL="103801" marR="103801" marT="103801" marB="1038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00" spc="0" baseline="0" dirty="0">
                          <a:effectLst/>
                        </a:rPr>
                        <a:t>Number of </a:t>
                      </a:r>
                      <a:r>
                        <a:rPr lang="en-US" sz="1200" u="sng" kern="100" spc="0" baseline="0" dirty="0" err="1">
                          <a:effectLst/>
                        </a:rPr>
                        <a:t>Ecopath</a:t>
                      </a:r>
                      <a:r>
                        <a:rPr lang="en-US" sz="1200" u="sng" kern="100" spc="0" baseline="0" dirty="0">
                          <a:effectLst/>
                        </a:rPr>
                        <a:t> groups:</a:t>
                      </a:r>
                      <a:r>
                        <a:rPr lang="en-US" sz="1200" kern="100" spc="0" baseline="0" dirty="0">
                          <a:effectLst/>
                        </a:rPr>
                        <a:t> 29</a:t>
                      </a:r>
                    </a:p>
                  </a:txBody>
                  <a:tcPr marL="103801" marR="103801" marT="103801" marB="1038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3358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1200" u="sng" kern="100" spc="0" baseline="0" dirty="0" err="1">
                          <a:effectLst/>
                        </a:rPr>
                        <a:t>Ecosim</a:t>
                      </a:r>
                      <a:r>
                        <a:rPr lang="it-IT" sz="1200" u="sng" kern="100" spc="0" baseline="0" dirty="0">
                          <a:effectLst/>
                        </a:rPr>
                        <a:t> </a:t>
                      </a:r>
                      <a:r>
                        <a:rPr lang="it-IT" sz="1200" u="sng" kern="100" spc="0" baseline="0" dirty="0" err="1">
                          <a:effectLst/>
                        </a:rPr>
                        <a:t>used</a:t>
                      </a:r>
                      <a:r>
                        <a:rPr lang="it-IT" sz="1200" u="sng" kern="100" spc="0" baseline="0" dirty="0">
                          <a:effectLst/>
                        </a:rPr>
                        <a:t>:</a:t>
                      </a:r>
                      <a:r>
                        <a:rPr lang="it-IT" sz="1200" kern="100" spc="0" baseline="0" dirty="0">
                          <a:effectLst/>
                        </a:rPr>
                        <a:t> True</a:t>
                      </a:r>
                    </a:p>
                  </a:txBody>
                  <a:tcPr marL="103801" marR="103801" marT="103801" marB="1038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u="sng" kern="100" spc="0" baseline="0" dirty="0" err="1">
                          <a:effectLst/>
                        </a:rPr>
                        <a:t>Ecospace</a:t>
                      </a:r>
                      <a:r>
                        <a:rPr lang="it-IT" sz="1200" u="sng" kern="100" spc="0" baseline="0" dirty="0">
                          <a:effectLst/>
                        </a:rPr>
                        <a:t> </a:t>
                      </a:r>
                      <a:r>
                        <a:rPr lang="it-IT" sz="1200" u="sng" kern="100" spc="0" baseline="0" dirty="0" err="1">
                          <a:effectLst/>
                        </a:rPr>
                        <a:t>used</a:t>
                      </a:r>
                      <a:r>
                        <a:rPr lang="it-IT" sz="1200" u="sng" kern="100" spc="0" baseline="0" dirty="0">
                          <a:effectLst/>
                        </a:rPr>
                        <a:t>: </a:t>
                      </a:r>
                      <a:r>
                        <a:rPr lang="it-IT" sz="1200" kern="100" spc="0" baseline="0" dirty="0">
                          <a:effectLst/>
                        </a:rPr>
                        <a:t>False</a:t>
                      </a:r>
                    </a:p>
                  </a:txBody>
                  <a:tcPr marL="103801" marR="103801" marT="103801" marB="1038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5228279"/>
                  </a:ext>
                </a:extLst>
              </a:tr>
              <a:tr h="458706">
                <a:tc>
                  <a:txBody>
                    <a:bodyPr/>
                    <a:lstStyle/>
                    <a:p>
                      <a:endParaRPr lang="en-US" sz="1200" kern="100" spc="0" baseline="0" dirty="0">
                        <a:effectLst/>
                      </a:endParaRPr>
                    </a:p>
                  </a:txBody>
                  <a:tcPr marL="103801" marR="103801" marT="103801" marB="1038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200" kern="100" spc="0" baseline="0" dirty="0">
                        <a:effectLst/>
                      </a:endParaRPr>
                    </a:p>
                  </a:txBody>
                  <a:tcPr marL="103801" marR="103801" marT="103801" marB="1038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2820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it-IT" sz="1200" kern="100" spc="0" baseline="0" dirty="0">
                        <a:effectLst/>
                      </a:endParaRPr>
                    </a:p>
                  </a:txBody>
                  <a:tcPr marL="103801" marR="103801" marT="103801" marB="1038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200" kern="100" spc="0" baseline="0" dirty="0">
                        <a:effectLst/>
                      </a:endParaRPr>
                    </a:p>
                  </a:txBody>
                  <a:tcPr marL="103801" marR="103801" marT="103801" marB="1038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4546098"/>
                  </a:ext>
                </a:extLst>
              </a:tr>
              <a:tr h="489544">
                <a:tc gridSpan="2">
                  <a:txBody>
                    <a:bodyPr/>
                    <a:lstStyle/>
                    <a:p>
                      <a:endParaRPr lang="it-IT" sz="1200" kern="100" spc="0" baseline="0" dirty="0">
                        <a:effectLst/>
                      </a:endParaRPr>
                    </a:p>
                  </a:txBody>
                  <a:tcPr marL="103801" marR="103801" marT="103801" marB="1038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4740593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FA90D666-81A2-4165-A788-066F646F9E87}"/>
              </a:ext>
            </a:extLst>
          </p:cNvPr>
          <p:cNvSpPr txBox="1"/>
          <p:nvPr/>
        </p:nvSpPr>
        <p:spPr>
          <a:xfrm>
            <a:off x="6319923" y="4705282"/>
            <a:ext cx="54301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u="sng" kern="100" dirty="0" err="1"/>
              <a:t>References</a:t>
            </a:r>
            <a:r>
              <a:rPr lang="it-IT" sz="1200" u="sng" kern="100" dirty="0"/>
              <a:t> </a:t>
            </a:r>
            <a:r>
              <a:rPr lang="it-IT" sz="1200" kern="100" dirty="0"/>
              <a:t/>
            </a:r>
            <a:br>
              <a:rPr lang="it-IT" sz="1200" kern="100" dirty="0"/>
            </a:br>
            <a:r>
              <a:rPr lang="it-IT" sz="1200" kern="100" dirty="0" err="1"/>
              <a:t>Melgo</a:t>
            </a:r>
            <a:r>
              <a:rPr lang="it-IT" sz="1200" kern="100" dirty="0"/>
              <a:t> J.L.,</a:t>
            </a:r>
            <a:r>
              <a:rPr lang="it-IT" sz="1200" kern="100" dirty="0" err="1"/>
              <a:t>Morisette</a:t>
            </a:r>
            <a:r>
              <a:rPr lang="it-IT" sz="1200" kern="100" dirty="0"/>
              <a:t> L.,</a:t>
            </a:r>
            <a:r>
              <a:rPr lang="it-IT" sz="1200" kern="100" dirty="0" err="1"/>
              <a:t>Kaschner</a:t>
            </a:r>
            <a:r>
              <a:rPr lang="it-IT" sz="1200" kern="100" dirty="0"/>
              <a:t> K.,</a:t>
            </a:r>
            <a:r>
              <a:rPr lang="it-IT" sz="1200" kern="100" dirty="0" err="1"/>
              <a:t>Gerber</a:t>
            </a:r>
            <a:r>
              <a:rPr lang="it-IT" sz="1200" kern="100" dirty="0"/>
              <a:t> L.(2009). Food web model and data for </a:t>
            </a:r>
            <a:r>
              <a:rPr lang="it-IT" sz="1200" kern="100" dirty="0" err="1"/>
              <a:t>studying</a:t>
            </a:r>
            <a:r>
              <a:rPr lang="it-IT" sz="1200" kern="100" dirty="0"/>
              <a:t> the </a:t>
            </a:r>
            <a:r>
              <a:rPr lang="it-IT" sz="1200" kern="100" dirty="0" err="1"/>
              <a:t>interactions</a:t>
            </a:r>
            <a:r>
              <a:rPr lang="it-IT" sz="1200" kern="100" dirty="0"/>
              <a:t> </a:t>
            </a:r>
            <a:r>
              <a:rPr lang="it-IT" sz="1200" kern="100" dirty="0" err="1"/>
              <a:t>between</a:t>
            </a:r>
            <a:r>
              <a:rPr lang="it-IT" sz="1200" kern="100" dirty="0"/>
              <a:t> marine </a:t>
            </a:r>
            <a:r>
              <a:rPr lang="it-IT" sz="1200" kern="100" dirty="0" err="1"/>
              <a:t>mammals</a:t>
            </a:r>
            <a:r>
              <a:rPr lang="it-IT" sz="1200" kern="100" dirty="0"/>
              <a:t> and </a:t>
            </a:r>
            <a:r>
              <a:rPr lang="it-IT" sz="1200" kern="100" dirty="0" err="1"/>
              <a:t>fisheries</a:t>
            </a:r>
            <a:r>
              <a:rPr lang="it-IT" sz="1200" kern="100" dirty="0"/>
              <a:t> in the Caribbean </a:t>
            </a:r>
            <a:r>
              <a:rPr lang="it-IT" sz="1200" kern="100" dirty="0" err="1"/>
              <a:t>ecosystem</a:t>
            </a:r>
            <a:r>
              <a:rPr lang="it-IT" sz="1200" kern="100" dirty="0"/>
              <a:t> </a:t>
            </a:r>
            <a:r>
              <a:rPr lang="it-IT" sz="1200" kern="100" dirty="0" err="1"/>
              <a:t>Modelling</a:t>
            </a:r>
            <a:r>
              <a:rPr lang="it-IT" sz="1200" kern="100" dirty="0"/>
              <a:t> the </a:t>
            </a:r>
            <a:r>
              <a:rPr lang="it-IT" sz="1200" kern="100" dirty="0" err="1"/>
              <a:t>trophic</a:t>
            </a:r>
            <a:r>
              <a:rPr lang="it-IT" sz="1200" kern="100" dirty="0"/>
              <a:t> </a:t>
            </a:r>
            <a:r>
              <a:rPr lang="it-IT" sz="1200" kern="100" dirty="0" err="1"/>
              <a:t>role</a:t>
            </a:r>
            <a:r>
              <a:rPr lang="it-IT" sz="1200" kern="100" dirty="0"/>
              <a:t> of marine </a:t>
            </a:r>
            <a:r>
              <a:rPr lang="it-IT" sz="1200" kern="100" dirty="0" err="1"/>
              <a:t>mammals</a:t>
            </a:r>
            <a:r>
              <a:rPr lang="it-IT" sz="1200" kern="100" dirty="0"/>
              <a:t> in </a:t>
            </a:r>
            <a:r>
              <a:rPr lang="it-IT" sz="1200" kern="100" dirty="0" err="1"/>
              <a:t>tropical</a:t>
            </a:r>
            <a:r>
              <a:rPr lang="it-IT" sz="1200" kern="100" dirty="0"/>
              <a:t> </a:t>
            </a:r>
            <a:r>
              <a:rPr lang="it-IT" sz="1200" kern="100" dirty="0" err="1"/>
              <a:t>areas</a:t>
            </a:r>
            <a:r>
              <a:rPr lang="it-IT" sz="1200" kern="100" dirty="0"/>
              <a:t>: data </a:t>
            </a:r>
            <a:r>
              <a:rPr lang="it-IT" sz="1200" kern="100" dirty="0" err="1"/>
              <a:t>requirements</a:t>
            </a:r>
            <a:r>
              <a:rPr lang="it-IT" sz="1200" kern="100" dirty="0"/>
              <a:t>, </a:t>
            </a:r>
            <a:r>
              <a:rPr lang="it-IT" sz="1200" kern="100" dirty="0" err="1"/>
              <a:t>uncertainty</a:t>
            </a:r>
            <a:r>
              <a:rPr lang="it-IT" sz="1200" kern="100" dirty="0"/>
              <a:t>, and </a:t>
            </a:r>
            <a:r>
              <a:rPr lang="it-IT" sz="1200" kern="100" dirty="0" err="1"/>
              <a:t>validation</a:t>
            </a:r>
            <a:r>
              <a:rPr lang="it-IT" sz="1200" kern="100" dirty="0"/>
              <a:t>. </a:t>
            </a:r>
            <a:r>
              <a:rPr lang="it-IT" sz="1200" kern="100" dirty="0" err="1"/>
              <a:t>pp</a:t>
            </a:r>
            <a:r>
              <a:rPr lang="it-IT" sz="1200" kern="100" dirty="0"/>
              <a:t> 53-120. In Morissette L.,</a:t>
            </a:r>
            <a:r>
              <a:rPr lang="it-IT" sz="1200" kern="100" dirty="0" err="1"/>
              <a:t>Melgo</a:t>
            </a:r>
            <a:r>
              <a:rPr lang="it-IT" sz="1200" kern="100" dirty="0"/>
              <a:t> J.L.,</a:t>
            </a:r>
            <a:r>
              <a:rPr lang="it-IT" sz="1200" kern="100" dirty="0" err="1"/>
              <a:t>Kaschner</a:t>
            </a:r>
            <a:r>
              <a:rPr lang="it-IT" sz="1200" kern="100" dirty="0"/>
              <a:t> K.,</a:t>
            </a:r>
            <a:r>
              <a:rPr lang="it-IT" sz="1200" kern="100" dirty="0" err="1"/>
              <a:t>Gerber</a:t>
            </a:r>
            <a:r>
              <a:rPr lang="it-IT" sz="1200" kern="100" dirty="0"/>
              <a:t> L. </a:t>
            </a:r>
          </a:p>
          <a:p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21FD7A2C-7A80-488B-8E4C-A4C2B86C28FC}"/>
              </a:ext>
            </a:extLst>
          </p:cNvPr>
          <p:cNvSpPr txBox="1"/>
          <p:nvPr/>
        </p:nvSpPr>
        <p:spPr>
          <a:xfrm>
            <a:off x="9356571" y="2640013"/>
            <a:ext cx="2222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+mj-lt"/>
              </a:rPr>
              <a:t>Localizzazione geografica</a:t>
            </a:r>
          </a:p>
        </p:txBody>
      </p:sp>
    </p:spTree>
    <p:extLst>
      <p:ext uri="{BB962C8B-B14F-4D97-AF65-F5344CB8AC3E}">
        <p14:creationId xmlns:p14="http://schemas.microsoft.com/office/powerpoint/2010/main" val="2356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E1EC202-221C-4EB1-89F7-A6A471657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43" y="662553"/>
            <a:ext cx="3219899" cy="5839640"/>
          </a:xfrm>
          <a:prstGeom prst="rect">
            <a:avLst/>
          </a:prstGeom>
        </p:spPr>
      </p:pic>
      <p:cxnSp>
        <p:nvCxnSpPr>
          <p:cNvPr id="10" name="Connettore 2 9">
            <a:extLst>
              <a:ext uri="{FF2B5EF4-FFF2-40B4-BE49-F238E27FC236}">
                <a16:creationId xmlns:a16="http://schemas.microsoft.com/office/drawing/2014/main" xmlns="" id="{F0E96DC8-A21D-40F7-8C8C-4269D62525F8}"/>
              </a:ext>
            </a:extLst>
          </p:cNvPr>
          <p:cNvCxnSpPr>
            <a:cxnSpLocks/>
          </p:cNvCxnSpPr>
          <p:nvPr/>
        </p:nvCxnSpPr>
        <p:spPr>
          <a:xfrm flipV="1">
            <a:off x="1988233" y="662553"/>
            <a:ext cx="2035127" cy="531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9CE9D42A-18BF-4201-BE9B-CB88D2585FB4}"/>
              </a:ext>
            </a:extLst>
          </p:cNvPr>
          <p:cNvSpPr txBox="1"/>
          <p:nvPr/>
        </p:nvSpPr>
        <p:spPr>
          <a:xfrm>
            <a:off x="365760" y="295422"/>
            <a:ext cx="2082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+mj-lt"/>
              </a:rPr>
              <a:t>Interfaccia principale</a:t>
            </a:r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xmlns="" id="{10D75B33-2D7F-4333-BC61-72E3E6A7208B}"/>
              </a:ext>
            </a:extLst>
          </p:cNvPr>
          <p:cNvCxnSpPr>
            <a:cxnSpLocks/>
          </p:cNvCxnSpPr>
          <p:nvPr/>
        </p:nvCxnSpPr>
        <p:spPr>
          <a:xfrm flipV="1">
            <a:off x="1820192" y="1317398"/>
            <a:ext cx="1515255" cy="86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17840734-EB21-454B-AF6E-E9C3CC787AC5}"/>
              </a:ext>
            </a:extLst>
          </p:cNvPr>
          <p:cNvSpPr txBox="1"/>
          <p:nvPr/>
        </p:nvSpPr>
        <p:spPr>
          <a:xfrm>
            <a:off x="4191400" y="1151838"/>
            <a:ext cx="3756074" cy="394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1D5B2272-28E4-4D47-AA48-084A21388356}"/>
              </a:ext>
            </a:extLst>
          </p:cNvPr>
          <p:cNvSpPr txBox="1"/>
          <p:nvPr/>
        </p:nvSpPr>
        <p:spPr>
          <a:xfrm>
            <a:off x="4023359" y="70903"/>
            <a:ext cx="724486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Impostazioni generali: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Classificazione del modello (tipo di </a:t>
            </a:r>
            <a:r>
              <a:rPr lang="it-IT" dirty="0" err="1"/>
              <a:t>ecosistema,coordinate</a:t>
            </a:r>
            <a:r>
              <a:rPr lang="it-IT" dirty="0"/>
              <a:t> geografiche)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Unità di misura (cifre </a:t>
            </a:r>
            <a:r>
              <a:rPr lang="it-IT" dirty="0" err="1"/>
              <a:t>decimali,tempo,concentrazioni</a:t>
            </a:r>
            <a:r>
              <a:rPr lang="it-IT" dirty="0"/>
              <a:t>)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2624BD39-9E08-46C3-B858-D73606FAA69B}"/>
              </a:ext>
            </a:extLst>
          </p:cNvPr>
          <p:cNvSpPr txBox="1"/>
          <p:nvPr/>
        </p:nvSpPr>
        <p:spPr>
          <a:xfrm>
            <a:off x="3376878" y="1006469"/>
            <a:ext cx="724486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Tabella nella quale è possibile attribuire ad ogni specie parametri essenziali  come </a:t>
            </a:r>
            <a:r>
              <a:rPr lang="it-IT" dirty="0" err="1"/>
              <a:t>densità,produzione</a:t>
            </a:r>
            <a:r>
              <a:rPr lang="it-IT" dirty="0"/>
              <a:t> </a:t>
            </a:r>
            <a:r>
              <a:rPr lang="it-IT" dirty="0" err="1"/>
              <a:t>biomassa,mortalità,efficienza</a:t>
            </a:r>
            <a:r>
              <a:rPr lang="it-IT" dirty="0"/>
              <a:t>.</a:t>
            </a:r>
          </a:p>
        </p:txBody>
      </p: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xmlns="" id="{A9A39FD2-ACD2-4754-8122-562BDF3B6206}"/>
              </a:ext>
            </a:extLst>
          </p:cNvPr>
          <p:cNvCxnSpPr>
            <a:cxnSpLocks/>
          </p:cNvCxnSpPr>
          <p:nvPr/>
        </p:nvCxnSpPr>
        <p:spPr>
          <a:xfrm>
            <a:off x="1800665" y="1533378"/>
            <a:ext cx="1534782" cy="248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A62A87C5-F4CD-4AEB-A596-C4D7F2E9FC07}"/>
              </a:ext>
            </a:extLst>
          </p:cNvPr>
          <p:cNvSpPr txBox="1"/>
          <p:nvPr/>
        </p:nvSpPr>
        <p:spPr>
          <a:xfrm>
            <a:off x="3339349" y="1658178"/>
            <a:ext cx="724486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Tabella a doppia entrata(Preda/Predatore) nella quale inserire le funzioni di utilizzazione delle singole specie</a:t>
            </a:r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xmlns="" id="{EBAF93D3-326A-474E-BD3D-2AD88A4CDAD4}"/>
              </a:ext>
            </a:extLst>
          </p:cNvPr>
          <p:cNvCxnSpPr>
            <a:cxnSpLocks/>
          </p:cNvCxnSpPr>
          <p:nvPr/>
        </p:nvCxnSpPr>
        <p:spPr>
          <a:xfrm>
            <a:off x="1434905" y="2022104"/>
            <a:ext cx="1194784" cy="398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xmlns="" id="{75B6956D-CD3D-40EF-8784-2986306E5243}"/>
              </a:ext>
            </a:extLst>
          </p:cNvPr>
          <p:cNvSpPr txBox="1"/>
          <p:nvPr/>
        </p:nvSpPr>
        <p:spPr>
          <a:xfrm>
            <a:off x="2636132" y="2324523"/>
            <a:ext cx="531134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Parametri di input legati alla pesca: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Scarti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Prezzi di mercato 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xmlns="" id="{92BE593A-5713-4106-8BAD-92DEEB9A4C59}"/>
              </a:ext>
            </a:extLst>
          </p:cNvPr>
          <p:cNvCxnSpPr>
            <a:cxnSpLocks/>
          </p:cNvCxnSpPr>
          <p:nvPr/>
        </p:nvCxnSpPr>
        <p:spPr>
          <a:xfrm>
            <a:off x="1800665" y="3069967"/>
            <a:ext cx="1406769" cy="263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5E039C5C-272F-4E18-A1F5-10CB02A2B2F3}"/>
              </a:ext>
            </a:extLst>
          </p:cNvPr>
          <p:cNvSpPr txBox="1"/>
          <p:nvPr/>
        </p:nvSpPr>
        <p:spPr>
          <a:xfrm>
            <a:off x="3207434" y="3275635"/>
            <a:ext cx="438912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Risultati di output relativi alla nicchia ecologica: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Sovrapposizione delle prede/predatori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Grafico rappresentativo della sovrapposizione delle nicchie</a:t>
            </a:r>
          </a:p>
        </p:txBody>
      </p: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xmlns="" id="{F934997B-B67A-48AF-949C-1263EEDAF29F}"/>
              </a:ext>
            </a:extLst>
          </p:cNvPr>
          <p:cNvCxnSpPr>
            <a:cxnSpLocks/>
          </p:cNvCxnSpPr>
          <p:nvPr/>
        </p:nvCxnSpPr>
        <p:spPr>
          <a:xfrm>
            <a:off x="1434905" y="4100970"/>
            <a:ext cx="1497022" cy="760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A08CDEF3-5AD0-424A-83ED-B3F1DED52419}"/>
              </a:ext>
            </a:extLst>
          </p:cNvPr>
          <p:cNvSpPr txBox="1"/>
          <p:nvPr/>
        </p:nvSpPr>
        <p:spPr>
          <a:xfrm>
            <a:off x="3005796" y="4860995"/>
            <a:ext cx="277445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Output legati alla pesca come quantità e valore.</a:t>
            </a:r>
          </a:p>
        </p:txBody>
      </p: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xmlns="" id="{9FB8BE0A-4413-4926-8664-BAE7C486D0FE}"/>
              </a:ext>
            </a:extLst>
          </p:cNvPr>
          <p:cNvCxnSpPr>
            <a:cxnSpLocks/>
          </p:cNvCxnSpPr>
          <p:nvPr/>
        </p:nvCxnSpPr>
        <p:spPr>
          <a:xfrm>
            <a:off x="10900562" y="1010413"/>
            <a:ext cx="0" cy="2759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magine 33">
            <a:extLst>
              <a:ext uri="{FF2B5EF4-FFF2-40B4-BE49-F238E27FC236}">
                <a16:creationId xmlns:a16="http://schemas.microsoft.com/office/drawing/2014/main" xmlns="" id="{A50EC488-9DD3-4023-A5DC-24594DBA08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061" y="3730050"/>
            <a:ext cx="4215974" cy="258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26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xmlns="" id="{6DFF9B23-81C5-4C88-8547-574DC2BEC2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49" y="1129827"/>
            <a:ext cx="7012188" cy="4272166"/>
          </a:xfr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16CD4A56-9FA8-4B76-B383-686AEF4CFA9E}"/>
              </a:ext>
            </a:extLst>
          </p:cNvPr>
          <p:cNvSpPr txBox="1"/>
          <p:nvPr/>
        </p:nvSpPr>
        <p:spPr>
          <a:xfrm>
            <a:off x="7664548" y="438938"/>
            <a:ext cx="43633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I dati vengono inseriti in una tabella a doppia entrata avendo le specie presenti nell’ecosistema sulle righe e i diversi indici con relativa unità di misura sulle colonne.</a:t>
            </a:r>
          </a:p>
          <a:p>
            <a:r>
              <a:rPr lang="it-IT" dirty="0">
                <a:latin typeface="+mj-lt"/>
              </a:rPr>
              <a:t>E’ possibile aggiungere specie nell’ecosistema e ad ognuna viene attribuito un numero identificativo, un colore(per l’identificazione delle specie nei grafici di output) e la funzione della specie (</a:t>
            </a:r>
            <a:r>
              <a:rPr lang="it-IT" dirty="0" err="1">
                <a:latin typeface="+mj-lt"/>
              </a:rPr>
              <a:t>consumatore,produttore</a:t>
            </a:r>
            <a:r>
              <a:rPr lang="it-IT" dirty="0">
                <a:latin typeface="+mj-lt"/>
              </a:rPr>
              <a:t> primario o detrito)</a:t>
            </a:r>
          </a:p>
          <a:p>
            <a:endParaRPr lang="it-IT" dirty="0">
              <a:latin typeface="+mj-lt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7C0D59FF-3F97-4516-AB33-BFEB2212DA55}"/>
              </a:ext>
            </a:extLst>
          </p:cNvPr>
          <p:cNvSpPr txBox="1"/>
          <p:nvPr/>
        </p:nvSpPr>
        <p:spPr>
          <a:xfrm>
            <a:off x="414349" y="132471"/>
            <a:ext cx="978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+mj-lt"/>
              </a:rPr>
              <a:t>Basic Input</a:t>
            </a:r>
          </a:p>
          <a:p>
            <a:r>
              <a:rPr lang="it-IT" dirty="0">
                <a:latin typeface="+mj-lt"/>
              </a:rPr>
              <a:t>Il software richiede l’inserimento di alcuni parametri relativi all’ecosistema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961781A3-A095-49B2-8422-F9820F576631}"/>
              </a:ext>
            </a:extLst>
          </p:cNvPr>
          <p:cNvSpPr txBox="1"/>
          <p:nvPr/>
        </p:nvSpPr>
        <p:spPr>
          <a:xfrm>
            <a:off x="494914" y="5978769"/>
            <a:ext cx="87987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Specie </a:t>
            </a:r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xmlns="" id="{37EC926C-104B-4F7B-A039-F837E9712422}"/>
              </a:ext>
            </a:extLst>
          </p:cNvPr>
          <p:cNvCxnSpPr>
            <a:cxnSpLocks/>
          </p:cNvCxnSpPr>
          <p:nvPr/>
        </p:nvCxnSpPr>
        <p:spPr>
          <a:xfrm>
            <a:off x="858129" y="5478138"/>
            <a:ext cx="0" cy="50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AD87670D-3B5A-48CE-8DCF-44C806037E7B}"/>
              </a:ext>
            </a:extLst>
          </p:cNvPr>
          <p:cNvSpPr txBox="1"/>
          <p:nvPr/>
        </p:nvSpPr>
        <p:spPr>
          <a:xfrm>
            <a:off x="1999406" y="5978769"/>
            <a:ext cx="15996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Densità </a:t>
            </a:r>
          </a:p>
        </p:txBody>
      </p: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xmlns="" id="{D62C4097-DA14-4831-94D5-A92F75C3B95E}"/>
              </a:ext>
            </a:extLst>
          </p:cNvPr>
          <p:cNvCxnSpPr>
            <a:cxnSpLocks/>
          </p:cNvCxnSpPr>
          <p:nvPr/>
        </p:nvCxnSpPr>
        <p:spPr>
          <a:xfrm>
            <a:off x="2501705" y="5449055"/>
            <a:ext cx="0" cy="529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xmlns="" id="{1C740594-AF3F-49D6-ADE1-E35F02354E03}"/>
              </a:ext>
            </a:extLst>
          </p:cNvPr>
          <p:cNvSpPr txBox="1"/>
          <p:nvPr/>
        </p:nvSpPr>
        <p:spPr>
          <a:xfrm>
            <a:off x="3977606" y="5978769"/>
            <a:ext cx="34489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Produzione annuale di </a:t>
            </a:r>
            <a:r>
              <a:rPr lang="it-IT" dirty="0" err="1">
                <a:latin typeface="+mj-lt"/>
              </a:rPr>
              <a:t>biomasssa</a:t>
            </a:r>
            <a:endParaRPr lang="it-IT" dirty="0">
              <a:latin typeface="+mj-lt"/>
            </a:endParaRPr>
          </a:p>
        </p:txBody>
      </p: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xmlns="" id="{1FFA90CD-0BAB-4B84-A173-00ACC5A90A7F}"/>
              </a:ext>
            </a:extLst>
          </p:cNvPr>
          <p:cNvCxnSpPr>
            <a:cxnSpLocks/>
          </p:cNvCxnSpPr>
          <p:nvPr/>
        </p:nvCxnSpPr>
        <p:spPr>
          <a:xfrm>
            <a:off x="3348111" y="5401993"/>
            <a:ext cx="797170" cy="529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>
            <a:extLst>
              <a:ext uri="{FF2B5EF4-FFF2-40B4-BE49-F238E27FC236}">
                <a16:creationId xmlns:a16="http://schemas.microsoft.com/office/drawing/2014/main" xmlns="" id="{0E43CEB6-2BFC-4FBF-8CFA-B64CE35F099A}"/>
              </a:ext>
            </a:extLst>
          </p:cNvPr>
          <p:cNvSpPr txBox="1"/>
          <p:nvPr/>
        </p:nvSpPr>
        <p:spPr>
          <a:xfrm>
            <a:off x="4875594" y="5589732"/>
            <a:ext cx="18768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Efficienza trofica</a:t>
            </a:r>
          </a:p>
        </p:txBody>
      </p: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xmlns="" id="{DED444D1-74DB-4654-B225-BD7F5B8384CA}"/>
              </a:ext>
            </a:extLst>
          </p:cNvPr>
          <p:cNvCxnSpPr>
            <a:cxnSpLocks/>
          </p:cNvCxnSpPr>
          <p:nvPr/>
        </p:nvCxnSpPr>
        <p:spPr>
          <a:xfrm>
            <a:off x="4482413" y="5279380"/>
            <a:ext cx="393181" cy="465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>
            <a:extLst>
              <a:ext uri="{FF2B5EF4-FFF2-40B4-BE49-F238E27FC236}">
                <a16:creationId xmlns:a16="http://schemas.microsoft.com/office/drawing/2014/main" xmlns="" id="{CC81E752-7285-431F-A201-4B5EBA5DC5D7}"/>
              </a:ext>
            </a:extLst>
          </p:cNvPr>
          <p:cNvSpPr txBox="1"/>
          <p:nvPr/>
        </p:nvSpPr>
        <p:spPr>
          <a:xfrm>
            <a:off x="7664548" y="6348101"/>
            <a:ext cx="37530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Porzione di biomassa non assimilata</a:t>
            </a:r>
          </a:p>
        </p:txBody>
      </p: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xmlns="" id="{36192D89-0A18-407B-B182-3E38E2268724}"/>
              </a:ext>
            </a:extLst>
          </p:cNvPr>
          <p:cNvCxnSpPr>
            <a:cxnSpLocks/>
          </p:cNvCxnSpPr>
          <p:nvPr/>
        </p:nvCxnSpPr>
        <p:spPr>
          <a:xfrm>
            <a:off x="6685862" y="5040187"/>
            <a:ext cx="1731028" cy="1152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Immagine 35">
            <a:extLst>
              <a:ext uri="{FF2B5EF4-FFF2-40B4-BE49-F238E27FC236}">
                <a16:creationId xmlns:a16="http://schemas.microsoft.com/office/drawing/2014/main" xmlns="" id="{BF43B424-37C2-4061-8D30-2A2458B1FC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9718" y="3335267"/>
            <a:ext cx="4052621" cy="2142871"/>
          </a:xfrm>
          <a:prstGeom prst="rect">
            <a:avLst/>
          </a:prstGeom>
        </p:spPr>
      </p:pic>
      <p:sp>
        <p:nvSpPr>
          <p:cNvPr id="38" name="CasellaDiTesto 37">
            <a:extLst>
              <a:ext uri="{FF2B5EF4-FFF2-40B4-BE49-F238E27FC236}">
                <a16:creationId xmlns:a16="http://schemas.microsoft.com/office/drawing/2014/main" xmlns="" id="{E94F6F94-12AF-4A9D-AF1A-83C725F3F0AE}"/>
              </a:ext>
            </a:extLst>
          </p:cNvPr>
          <p:cNvSpPr txBox="1"/>
          <p:nvPr/>
        </p:nvSpPr>
        <p:spPr>
          <a:xfrm>
            <a:off x="7947167" y="5482184"/>
            <a:ext cx="3784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+mj-lt"/>
              </a:rPr>
              <a:t>Interfaccia per la gestione delle specie ecologiche</a:t>
            </a:r>
          </a:p>
        </p:txBody>
      </p:sp>
    </p:spTree>
    <p:extLst>
      <p:ext uri="{BB962C8B-B14F-4D97-AF65-F5344CB8AC3E}">
        <p14:creationId xmlns:p14="http://schemas.microsoft.com/office/powerpoint/2010/main" val="366924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0618A087-749A-451E-9F50-F6AE597BCC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69" y="762103"/>
            <a:ext cx="5116598" cy="2290586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A0FFF4ED-0FDF-4803-AB6F-D3AB312CDE7B}"/>
              </a:ext>
            </a:extLst>
          </p:cNvPr>
          <p:cNvSpPr txBox="1"/>
          <p:nvPr/>
        </p:nvSpPr>
        <p:spPr>
          <a:xfrm>
            <a:off x="5500467" y="1192624"/>
            <a:ext cx="42343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In una nuova tabella a doppia entrata(preda\predatore) si inseriscono le funzioni di utilizzazione con le quali si indicano le preferenze alimentari di ogni specie.</a:t>
            </a:r>
          </a:p>
          <a:p>
            <a:endParaRPr lang="it-IT" dirty="0">
              <a:latin typeface="+mj-lt"/>
            </a:endParaRPr>
          </a:p>
          <a:p>
            <a:endParaRPr lang="it-IT" dirty="0">
              <a:latin typeface="+mj-lt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FD504F90-E710-4A55-83C1-8FFF100A6793}"/>
              </a:ext>
            </a:extLst>
          </p:cNvPr>
          <p:cNvSpPr txBox="1"/>
          <p:nvPr/>
        </p:nvSpPr>
        <p:spPr>
          <a:xfrm>
            <a:off x="271328" y="115772"/>
            <a:ext cx="978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>
                <a:latin typeface="+mj-lt"/>
              </a:rPr>
              <a:t>Diet</a:t>
            </a:r>
            <a:r>
              <a:rPr lang="it-IT" b="1" dirty="0">
                <a:latin typeface="+mj-lt"/>
              </a:rPr>
              <a:t> </a:t>
            </a:r>
            <a:r>
              <a:rPr lang="it-IT" b="1" dirty="0" err="1">
                <a:latin typeface="+mj-lt"/>
              </a:rPr>
              <a:t>Composition</a:t>
            </a:r>
            <a:endParaRPr lang="it-IT" b="1" dirty="0">
              <a:latin typeface="+mj-lt"/>
            </a:endParaRPr>
          </a:p>
          <a:p>
            <a:r>
              <a:rPr lang="it-IT" dirty="0">
                <a:latin typeface="+mj-lt"/>
              </a:rPr>
              <a:t>Inserimento dei parametri trofici dell’ecosistema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xmlns="" id="{96801A5E-8CD8-4959-AF28-22E9E96EEA2B}"/>
              </a:ext>
            </a:extLst>
          </p:cNvPr>
          <p:cNvCxnSpPr/>
          <p:nvPr/>
        </p:nvCxnSpPr>
        <p:spPr>
          <a:xfrm>
            <a:off x="914400" y="2926079"/>
            <a:ext cx="0" cy="253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4832293D-4164-4AC8-8D2D-AA4D3241B01F}"/>
              </a:ext>
            </a:extLst>
          </p:cNvPr>
          <p:cNvSpPr txBox="1"/>
          <p:nvPr/>
        </p:nvSpPr>
        <p:spPr>
          <a:xfrm>
            <a:off x="536593" y="3223949"/>
            <a:ext cx="75561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Prede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xmlns="" id="{C3E9C70B-E9FC-470D-8EAE-63A76D891C31}"/>
              </a:ext>
            </a:extLst>
          </p:cNvPr>
          <p:cNvCxnSpPr>
            <a:cxnSpLocks/>
          </p:cNvCxnSpPr>
          <p:nvPr/>
        </p:nvCxnSpPr>
        <p:spPr>
          <a:xfrm>
            <a:off x="5500467" y="892287"/>
            <a:ext cx="7315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C401001A-A180-4AF2-99F3-D186272CAF56}"/>
              </a:ext>
            </a:extLst>
          </p:cNvPr>
          <p:cNvSpPr txBox="1"/>
          <p:nvPr/>
        </p:nvSpPr>
        <p:spPr>
          <a:xfrm>
            <a:off x="6231988" y="678699"/>
            <a:ext cx="326370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Numero associato ai predatori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B7F0E071-808F-4720-BA1B-A4AFD873C32F}"/>
              </a:ext>
            </a:extLst>
          </p:cNvPr>
          <p:cNvSpPr txBox="1"/>
          <p:nvPr/>
        </p:nvSpPr>
        <p:spPr>
          <a:xfrm>
            <a:off x="271328" y="3674534"/>
            <a:ext cx="9784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+mj-lt"/>
              </a:rPr>
              <a:t>Parametri legati alla pesca</a:t>
            </a:r>
          </a:p>
          <a:p>
            <a:r>
              <a:rPr lang="it-IT" dirty="0">
                <a:latin typeface="+mj-lt"/>
              </a:rPr>
              <a:t>In questo caso si indica la quantità di pescato che raggiunge</a:t>
            </a:r>
          </a:p>
          <a:p>
            <a:r>
              <a:rPr lang="it-IT" dirty="0">
                <a:latin typeface="+mj-lt"/>
              </a:rPr>
              <a:t>la terraferma (</a:t>
            </a:r>
            <a:r>
              <a:rPr lang="it-IT" dirty="0" err="1">
                <a:latin typeface="+mj-lt"/>
              </a:rPr>
              <a:t>landings</a:t>
            </a:r>
            <a:r>
              <a:rPr lang="it-IT" dirty="0">
                <a:latin typeface="+mj-lt"/>
              </a:rPr>
              <a:t>) diviso in pesca locale e straniera.</a:t>
            </a:r>
          </a:p>
          <a:p>
            <a:endParaRPr lang="it-IT" dirty="0">
              <a:latin typeface="+mj-lt"/>
            </a:endParaRP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xmlns="" id="{9679DBDC-B740-4DC5-A976-F5BC1C6AFA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6196" y="2926079"/>
            <a:ext cx="3156801" cy="3696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50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5191A43C-F8FC-4420-B043-C844C3191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49" y="778803"/>
            <a:ext cx="4892364" cy="2872391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76393DAE-1E3A-4DA8-892A-E8D996FE1A03}"/>
              </a:ext>
            </a:extLst>
          </p:cNvPr>
          <p:cNvSpPr txBox="1"/>
          <p:nvPr/>
        </p:nvSpPr>
        <p:spPr>
          <a:xfrm>
            <a:off x="5381417" y="803420"/>
            <a:ext cx="4363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Vengono mostrati in una tabella alcuni fattori di output come il livello trofico, la densità e una stima del consumo di biomassa.</a:t>
            </a:r>
          </a:p>
          <a:p>
            <a:endParaRPr lang="it-IT" dirty="0">
              <a:latin typeface="+mj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D60BA219-5C1D-4D59-9C1F-C70B3DFE794A}"/>
              </a:ext>
            </a:extLst>
          </p:cNvPr>
          <p:cNvSpPr txBox="1"/>
          <p:nvPr/>
        </p:nvSpPr>
        <p:spPr>
          <a:xfrm>
            <a:off x="414349" y="95738"/>
            <a:ext cx="978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+mj-lt"/>
              </a:rPr>
              <a:t>Basic </a:t>
            </a:r>
            <a:r>
              <a:rPr lang="it-IT" b="1" dirty="0" err="1">
                <a:latin typeface="+mj-lt"/>
              </a:rPr>
              <a:t>Estimates</a:t>
            </a:r>
            <a:endParaRPr lang="it-IT" b="1" dirty="0">
              <a:latin typeface="+mj-lt"/>
            </a:endParaRPr>
          </a:p>
          <a:p>
            <a:r>
              <a:rPr lang="it-IT" dirty="0">
                <a:latin typeface="+mj-lt"/>
              </a:rPr>
              <a:t>Principali stime di output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B0497A86-5432-4C49-B93B-C758C6A417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49" y="3739796"/>
            <a:ext cx="4819215" cy="2773546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FCF0BD48-EE85-4176-BDA1-D093D2C814F0}"/>
              </a:ext>
            </a:extLst>
          </p:cNvPr>
          <p:cNvSpPr txBox="1"/>
          <p:nvPr/>
        </p:nvSpPr>
        <p:spPr>
          <a:xfrm>
            <a:off x="5306713" y="3739796"/>
            <a:ext cx="43633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E’ possibile ottenere anche un grafico che rappresenta la sovrapposizione delle nicchie sulla base degli indici di sovrapposizione avendo in ascisse gli indici relativi al predatore e in ordinata quelli relativi alle prede. I numeri mostrati sul grafico sono gli stessi numeri che sono stati associati alle specie. Tra gli altri output sono presenti anche i singoli indici di sovrapposizione della nicchia.</a:t>
            </a:r>
          </a:p>
          <a:p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44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D60BA219-5C1D-4D59-9C1F-C70B3DFE794A}"/>
              </a:ext>
            </a:extLst>
          </p:cNvPr>
          <p:cNvSpPr txBox="1"/>
          <p:nvPr/>
        </p:nvSpPr>
        <p:spPr>
          <a:xfrm>
            <a:off x="0" y="1364566"/>
            <a:ext cx="1219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+mj-lt"/>
              </a:rPr>
              <a:t>Considerazioni finali</a:t>
            </a:r>
          </a:p>
          <a:p>
            <a:r>
              <a:rPr lang="it-IT" dirty="0">
                <a:latin typeface="+mj-lt"/>
              </a:rPr>
              <a:t>Il software ha un’interfaccia immediata e di semplice utilizzo per quanto riguarda gli input.</a:t>
            </a:r>
            <a:br>
              <a:rPr lang="it-IT" dirty="0">
                <a:latin typeface="+mj-lt"/>
              </a:rPr>
            </a:br>
            <a:r>
              <a:rPr lang="it-IT" dirty="0">
                <a:latin typeface="+mj-lt"/>
              </a:rPr>
              <a:t>La possibilità di inserire i parametri all’interno di tabelle preimpostate e divise per ogni specie rende più semplici le operazioni di impostazione della simulazione.</a:t>
            </a:r>
          </a:p>
          <a:p>
            <a:r>
              <a:rPr lang="it-IT" dirty="0">
                <a:latin typeface="+mj-lt"/>
              </a:rPr>
              <a:t>Il software inoltre rende più immediata e veloce la comprensione di alcuni dati grazie all’utilizzo di numeri e colori associati ai vari gruppi dell’ecosistema.</a:t>
            </a:r>
          </a:p>
          <a:p>
            <a:r>
              <a:rPr lang="it-IT" dirty="0">
                <a:latin typeface="+mj-lt"/>
              </a:rPr>
              <a:t>Anche per quanto riguarda gli output valgono le considerazioni fatte sulla semplicità e l’immediatezza.</a:t>
            </a:r>
            <a:br>
              <a:rPr lang="it-IT" dirty="0">
                <a:latin typeface="+mj-lt"/>
              </a:rPr>
            </a:br>
            <a:endParaRPr lang="it-IT" dirty="0">
              <a:latin typeface="+mj-lt"/>
            </a:endParaRPr>
          </a:p>
          <a:p>
            <a:r>
              <a:rPr lang="it-IT" dirty="0">
                <a:latin typeface="+mj-lt"/>
              </a:rPr>
              <a:t>Alcuni termini sono però relativi al gergo specifico del campo della pesca e la loro comprensione non è sempre immediata.</a:t>
            </a:r>
          </a:p>
          <a:p>
            <a:endParaRPr lang="it-IT" dirty="0">
              <a:latin typeface="+mj-lt"/>
            </a:endParaRPr>
          </a:p>
          <a:p>
            <a:r>
              <a:rPr lang="it-IT" smtClean="0">
                <a:latin typeface="+mj-lt"/>
              </a:rPr>
              <a:t>Un ulteriore </a:t>
            </a:r>
            <a:r>
              <a:rPr lang="it-IT" dirty="0">
                <a:latin typeface="+mj-lt"/>
              </a:rPr>
              <a:t>elemento positivo è la presenza del database di modelli già impostati.</a:t>
            </a:r>
          </a:p>
          <a:p>
            <a:endParaRPr lang="it-IT" dirty="0">
              <a:latin typeface="+mj-lt"/>
            </a:endParaRPr>
          </a:p>
          <a:p>
            <a:r>
              <a:rPr lang="it-IT" dirty="0">
                <a:latin typeface="+mj-lt"/>
              </a:rPr>
              <a:t>La possibilità di modellizzare diversi aspetti dell’ecosistema con le 3 piattaforme </a:t>
            </a:r>
            <a:r>
              <a:rPr lang="it-IT" dirty="0" err="1">
                <a:latin typeface="+mj-lt"/>
              </a:rPr>
              <a:t>Ecopath,Ecosim</a:t>
            </a:r>
            <a:r>
              <a:rPr lang="it-IT" dirty="0">
                <a:latin typeface="+mj-lt"/>
              </a:rPr>
              <a:t> ed </a:t>
            </a:r>
            <a:r>
              <a:rPr lang="it-IT" dirty="0" err="1">
                <a:latin typeface="+mj-lt"/>
              </a:rPr>
              <a:t>Ecospace</a:t>
            </a:r>
            <a:r>
              <a:rPr lang="it-IT" dirty="0">
                <a:latin typeface="+mj-lt"/>
              </a:rPr>
              <a:t> permette di effettuare un’analisi completa ed esaustiva.</a:t>
            </a:r>
          </a:p>
        </p:txBody>
      </p:sp>
    </p:spTree>
    <p:extLst>
      <p:ext uri="{BB962C8B-B14F-4D97-AF65-F5344CB8AC3E}">
        <p14:creationId xmlns:p14="http://schemas.microsoft.com/office/powerpoint/2010/main" val="179346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500</Words>
  <Application>Microsoft Office PowerPoint</Application>
  <PresentationFormat>Personalizzato</PresentationFormat>
  <Paragraphs>72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   EWE (EcoPath with EcoSim)</vt:lpstr>
      <vt:lpstr>Ecopath with Ecosim (EwE) è un software gratuito per la modellizzazione ecologica e di ecosistemi. Il centro di sviluppo del software è il “University of British Columbia’s Fishery Centre” supportato da un consorzio formato da diversi enti di ricerca in tutto il mondo.  Ewe si sviluppa in tre diverse componenti: - Ecopath  fornisce una rappresentazione statica del sistema - Ecosim  un modulo per la simulazione dinamica - Ecospace  un modulo dinamico in termini spaziali e temporali principalmente ideato per lo studio dell’impatto di aree protette  Finalità del software: Il pacchetto Ecopath  può essere usato per :  - Valutare gli effetti della pesca sull’ecosistema - Valutare diverse politiche di gestione  - Analizzare l’impatto su aree marine protette - Prevedere movimento e accumulo di contaminanti e traccianti (Ecotracer) - Modellizzare gli effetti di cambiamenti ambientali    </vt:lpstr>
      <vt:lpstr> Il software permette di creare un proprio modello integralmente o di utilizzare modelli precedentemente sviluppati. E’ presente, infatti, un database open-access di modelli Ecosim chiamato Ecobase nel quale vengono raccolti tutti i modelli Ewe sviluppati a livello globale. I modelli sono catalogati con nome, nome dell’autore, paese di sviluppo e  area analizzata. E’ possibile scaricare i modelli raccolti dal sito o direttamente dal software. E’ possibile, una volta sviluppato il proprio modello, inserire lo stesso all’interno del database.  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Corbo</dc:creator>
  <cp:lastModifiedBy>Giorgio Guariso</cp:lastModifiedBy>
  <cp:revision>32</cp:revision>
  <dcterms:created xsi:type="dcterms:W3CDTF">2017-06-23T19:35:04Z</dcterms:created>
  <dcterms:modified xsi:type="dcterms:W3CDTF">2017-07-10T14:10:20Z</dcterms:modified>
</cp:coreProperties>
</file>