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58" autoAdjust="0"/>
  </p:normalViewPr>
  <p:slideViewPr>
    <p:cSldViewPr>
      <p:cViewPr>
        <p:scale>
          <a:sx n="80" d="100"/>
          <a:sy n="80" d="100"/>
        </p:scale>
        <p:origin x="-86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0D40E-CC0C-4A4D-BC25-60775DAE8D59}" type="datetimeFigureOut">
              <a:rPr lang="it-IT" smtClean="0"/>
              <a:pPr/>
              <a:t>22/02/2010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BE083-DFC6-4BF9-905C-9254651682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E083-DFC6-4BF9-905C-92546516827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E083-DFC6-4BF9-905C-92546516827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E083-DFC6-4BF9-905C-92546516827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E083-DFC6-4BF9-905C-92546516827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E083-DFC6-4BF9-905C-92546516827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E083-DFC6-4BF9-905C-92546516827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2848-537B-4CB1-A05A-108EFB2C68D9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76D8-00B7-455B-BE82-CF0AF27E17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0AB7-E67D-497D-92A3-0CFF1E04A98A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F2F50-0704-4566-A7AC-A4DF621260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685D-5B05-4039-A12A-7840428B7E08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72DA-03B0-47AC-AA4D-6B502BCA67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3843-794F-4D9B-A933-F687EBC484BD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873A-2216-4546-B3BC-E5270A4A5F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E50C-146D-43C8-BCCF-CF870FDD24B7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57EE-D433-48C7-B030-64FC75FF79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4D99-9CB3-4FAB-A7CA-7005E10BE040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83E8-6C09-4C90-89C9-6830BE5FCE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4300E-DD1D-436C-A216-C51BA6EC9518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B160-8218-463B-AC03-4D753B482D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6E94-1EA2-4E48-AABB-F0FD2EE9AB45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71C3-5A9A-4277-8A9A-909BBCEB63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A8A8-545F-496E-904D-D31CBEC4CBD2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DF85-BD05-4361-85D7-4B358D837A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33CC-851F-4762-B4FD-5B7404F37E8B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9DE6-C36E-4397-8A9B-0419085BFC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20AC-8DBF-4D9B-98B5-503E0BF3EC14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564B9-F7F3-45DB-98BB-CD644AFC3E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D62B3-1A37-4DC5-A87F-3C23098C8E56}" type="datetimeFigureOut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71FCC-334E-4050-BC8E-96CCB426F3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olo 1"/>
          <p:cNvSpPr>
            <a:spLocks noGrp="1"/>
          </p:cNvSpPr>
          <p:nvPr>
            <p:ph type="ctrTitle"/>
          </p:nvPr>
        </p:nvSpPr>
        <p:spPr>
          <a:xfrm>
            <a:off x="714375" y="2143125"/>
            <a:ext cx="7815263" cy="1785938"/>
          </a:xfrm>
        </p:spPr>
        <p:txBody>
          <a:bodyPr/>
          <a:lstStyle/>
          <a:p>
            <a:r>
              <a:rPr lang="en-US" sz="3200" b="1" smtClean="0"/>
              <a:t>EXPRESS, the</a:t>
            </a:r>
            <a:br>
              <a:rPr lang="en-US" sz="3200" b="1" smtClean="0"/>
            </a:br>
            <a:r>
              <a:rPr lang="it-IT" sz="3200" b="1" smtClean="0"/>
              <a:t>“EXAMS-PRZM Exposure Simulation Shell”</a:t>
            </a:r>
            <a:br>
              <a:rPr lang="it-IT" sz="3200" b="1" smtClean="0"/>
            </a:br>
            <a:r>
              <a:rPr lang="en-US" sz="3200" smtClean="0"/>
              <a:t>Version 1.03.02, July 20, 2007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it-IT" sz="2000" smtClean="0"/>
              <a:t/>
            </a:r>
            <a:br>
              <a:rPr lang="it-IT" sz="2000" smtClean="0"/>
            </a:br>
            <a:endParaRPr lang="it-IT" sz="200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313" y="45720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200" dirty="0" smtClean="0">
                <a:solidFill>
                  <a:schemeClr val="tx1"/>
                </a:solidFill>
              </a:rPr>
              <a:t>Lawrence A. </a:t>
            </a:r>
            <a:r>
              <a:rPr lang="it-IT" sz="1200" dirty="0" err="1" smtClean="0">
                <a:solidFill>
                  <a:schemeClr val="tx1"/>
                </a:solidFill>
              </a:rPr>
              <a:t>Burns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dirty="0" err="1" smtClean="0">
                <a:solidFill>
                  <a:schemeClr val="tx1"/>
                </a:solidFill>
              </a:rPr>
              <a:t>Ph.D.</a:t>
            </a:r>
            <a:r>
              <a:rPr lang="it-IT" sz="1200" dirty="0" smtClean="0">
                <a:solidFill>
                  <a:schemeClr val="tx1"/>
                </a:solidFill>
              </a:rPr>
              <a:t/>
            </a:r>
            <a:br>
              <a:rPr lang="it-IT" sz="1200" dirty="0" smtClean="0">
                <a:solidFill>
                  <a:schemeClr val="tx1"/>
                </a:solidFill>
              </a:rPr>
            </a:br>
            <a:r>
              <a:rPr lang="it-IT" sz="1200" dirty="0" smtClean="0">
                <a:solidFill>
                  <a:schemeClr val="tx1"/>
                </a:solidFill>
              </a:rPr>
              <a:t>National </a:t>
            </a:r>
            <a:r>
              <a:rPr lang="it-IT" sz="1200" dirty="0" err="1" smtClean="0">
                <a:solidFill>
                  <a:schemeClr val="tx1"/>
                </a:solidFill>
              </a:rPr>
              <a:t>Exposure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Research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Laboratory</a:t>
            </a:r>
            <a:r>
              <a:rPr lang="it-IT" sz="1200" dirty="0" smtClean="0">
                <a:solidFill>
                  <a:schemeClr val="tx1"/>
                </a:solidFill>
              </a:rPr>
              <a:t/>
            </a:r>
            <a:br>
              <a:rPr lang="it-IT" sz="1200" dirty="0" smtClean="0">
                <a:solidFill>
                  <a:schemeClr val="tx1"/>
                </a:solidFill>
              </a:rPr>
            </a:br>
            <a:r>
              <a:rPr lang="it-IT" sz="1200" dirty="0" err="1" smtClean="0">
                <a:solidFill>
                  <a:schemeClr val="tx1"/>
                </a:solidFill>
              </a:rPr>
              <a:t>Ecosystems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Research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Division</a:t>
            </a:r>
            <a:r>
              <a:rPr lang="it-IT" sz="1200" dirty="0" smtClean="0">
                <a:solidFill>
                  <a:schemeClr val="tx1"/>
                </a:solidFill>
              </a:rPr>
              <a:t/>
            </a:r>
            <a:br>
              <a:rPr lang="it-IT" sz="1200" dirty="0" smtClean="0">
                <a:solidFill>
                  <a:schemeClr val="tx1"/>
                </a:solidFill>
              </a:rPr>
            </a:br>
            <a:r>
              <a:rPr lang="it-IT" sz="1200" dirty="0" err="1" smtClean="0">
                <a:solidFill>
                  <a:schemeClr val="tx1"/>
                </a:solidFill>
              </a:rPr>
              <a:t>Athens</a:t>
            </a:r>
            <a:r>
              <a:rPr lang="it-IT" sz="1200" dirty="0" smtClean="0">
                <a:solidFill>
                  <a:schemeClr val="tx1"/>
                </a:solidFill>
              </a:rPr>
              <a:t>, GA</a:t>
            </a:r>
            <a:br>
              <a:rPr lang="it-IT" sz="1200" dirty="0" smtClean="0">
                <a:solidFill>
                  <a:schemeClr val="tx1"/>
                </a:solidFill>
              </a:rPr>
            </a:br>
            <a:r>
              <a:rPr lang="it-IT" sz="1200" dirty="0" smtClean="0">
                <a:solidFill>
                  <a:schemeClr val="tx1"/>
                </a:solidFill>
              </a:rPr>
              <a:t>U.S. </a:t>
            </a:r>
            <a:r>
              <a:rPr lang="it-IT" sz="1200" dirty="0" err="1" smtClean="0">
                <a:solidFill>
                  <a:schemeClr val="tx1"/>
                </a:solidFill>
              </a:rPr>
              <a:t>Environmental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Protection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Agency</a:t>
            </a:r>
            <a:r>
              <a:rPr lang="it-IT" sz="1200" dirty="0" smtClean="0">
                <a:solidFill>
                  <a:schemeClr val="tx1"/>
                </a:solidFill>
              </a:rPr>
              <a:t/>
            </a:r>
            <a:br>
              <a:rPr lang="it-IT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Office of research and development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it-IT" sz="1200" dirty="0" smtClean="0">
                <a:solidFill>
                  <a:schemeClr val="tx1"/>
                </a:solidFill>
              </a:rPr>
              <a:t>Washington D</a:t>
            </a:r>
            <a:r>
              <a:rPr lang="it-IT" sz="1200" dirty="0">
                <a:solidFill>
                  <a:schemeClr val="tx1"/>
                </a:solidFill>
              </a:rPr>
              <a:t>. C. 20460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/>
          <a:lstStyle/>
          <a:p>
            <a:r>
              <a:rPr lang="it-IT" sz="3200" b="1" dirty="0" smtClean="0"/>
              <a:t>SCOPO E FINALITA’ DEL PROGRAMMA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>
          <a:xfrm>
            <a:off x="0" y="928670"/>
            <a:ext cx="8515352" cy="100013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it-IT" sz="2000" dirty="0" smtClean="0"/>
              <a:t>	Il modello è stato sviluppato con lo scopo di ridurre al minimo il numero di analisi necessarie per la valutazione del rischio ambientale associato all’utilizzo di un pesticida. </a:t>
            </a:r>
          </a:p>
          <a:p>
            <a:pPr algn="just">
              <a:buFont typeface="Wingdings" pitchFamily="2" charset="2"/>
              <a:buChar char="§"/>
            </a:pPr>
            <a:endParaRPr lang="it-IT" sz="2000" dirty="0" smtClean="0"/>
          </a:p>
          <a:p>
            <a:pPr algn="just"/>
            <a:endParaRPr lang="it-IT" sz="2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57158" y="1928802"/>
            <a:ext cx="8286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+mn-lt"/>
                <a:cs typeface="+mn-cs"/>
              </a:rPr>
              <a:t>The Office of Pesticide Programs (OPP) Environmental Fate and Effects Division (</a:t>
            </a:r>
            <a:r>
              <a:rPr lang="en-US" sz="2000" dirty="0" smtClean="0">
                <a:latin typeface="+mn-lt"/>
                <a:cs typeface="+mn-cs"/>
              </a:rPr>
              <a:t>EFED) </a:t>
            </a:r>
            <a:r>
              <a:rPr lang="it-IT" sz="2000" dirty="0" smtClean="0">
                <a:latin typeface="+mn-lt"/>
                <a:cs typeface="+mn-cs"/>
              </a:rPr>
              <a:t>ha </a:t>
            </a:r>
            <a:r>
              <a:rPr lang="it-IT" sz="2000" dirty="0">
                <a:latin typeface="+mn-lt"/>
                <a:cs typeface="+mn-cs"/>
              </a:rPr>
              <a:t>sviluppato un approccio graduale per la scelta </a:t>
            </a:r>
            <a:r>
              <a:rPr lang="it-IT" sz="2000" dirty="0" smtClean="0">
                <a:latin typeface="+mn-lt"/>
                <a:cs typeface="+mn-cs"/>
              </a:rPr>
              <a:t>di un livello di </a:t>
            </a:r>
            <a:r>
              <a:rPr lang="it-IT" sz="2000" dirty="0" err="1" smtClean="0">
                <a:latin typeface="+mn-lt"/>
                <a:cs typeface="+mn-cs"/>
              </a:rPr>
              <a:t>modellizzazione</a:t>
            </a:r>
            <a:r>
              <a:rPr lang="it-IT" sz="2000" dirty="0" smtClean="0">
                <a:latin typeface="+mn-lt"/>
                <a:cs typeface="+mn-cs"/>
              </a:rPr>
              <a:t> appropriato nell'ambito </a:t>
            </a:r>
            <a:r>
              <a:rPr lang="it-IT" sz="2000" dirty="0">
                <a:latin typeface="+mn-lt"/>
                <a:cs typeface="+mn-cs"/>
              </a:rPr>
              <a:t>della valutazione del rischio associato </a:t>
            </a:r>
            <a:r>
              <a:rPr lang="it-IT" sz="2000" dirty="0" smtClean="0">
                <a:latin typeface="+mn-lt"/>
                <a:cs typeface="+mn-cs"/>
              </a:rPr>
              <a:t>all'utilizzo di </a:t>
            </a:r>
            <a:r>
              <a:rPr lang="it-IT" sz="2000" dirty="0">
                <a:latin typeface="+mn-lt"/>
                <a:cs typeface="+mn-cs"/>
              </a:rPr>
              <a:t>pesticidi in agricoltura.</a:t>
            </a:r>
          </a:p>
          <a:p>
            <a:pPr algn="just"/>
            <a:r>
              <a:rPr lang="it-IT" sz="2000" dirty="0">
                <a:latin typeface="+mn-lt"/>
                <a:cs typeface="+mn-cs"/>
              </a:rPr>
              <a:t>Nel caso </a:t>
            </a:r>
            <a:r>
              <a:rPr lang="it-IT" sz="2000" dirty="0" smtClean="0">
                <a:latin typeface="+mn-lt"/>
                <a:cs typeface="+mn-cs"/>
              </a:rPr>
              <a:t>in cui le </a:t>
            </a:r>
            <a:r>
              <a:rPr lang="it-IT" sz="2000" dirty="0">
                <a:latin typeface="+mn-lt"/>
                <a:cs typeface="+mn-cs"/>
              </a:rPr>
              <a:t>simulazioni semplificate attraverso un modello conservativo del primo </a:t>
            </a:r>
            <a:r>
              <a:rPr lang="it-IT" sz="2000" dirty="0" smtClean="0">
                <a:latin typeface="+mn-lt"/>
                <a:cs typeface="+mn-cs"/>
              </a:rPr>
              <a:t>livello non </a:t>
            </a:r>
            <a:r>
              <a:rPr lang="it-IT" sz="2000" dirty="0">
                <a:latin typeface="+mn-lt"/>
                <a:cs typeface="+mn-cs"/>
              </a:rPr>
              <a:t>forniscano risultati accettabili è</a:t>
            </a:r>
            <a:r>
              <a:rPr lang="it-IT" sz="2000" dirty="0" smtClean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necessario passare a </a:t>
            </a:r>
            <a:r>
              <a:rPr lang="it-IT" sz="2000" dirty="0" err="1">
                <a:latin typeface="+mn-lt"/>
                <a:cs typeface="+mn-cs"/>
              </a:rPr>
              <a:t>modellizzazioni</a:t>
            </a:r>
            <a:r>
              <a:rPr lang="it-IT" sz="2000" dirty="0">
                <a:latin typeface="+mn-lt"/>
                <a:cs typeface="+mn-cs"/>
              </a:rPr>
              <a:t> </a:t>
            </a:r>
            <a:r>
              <a:rPr lang="it-IT" sz="2000" dirty="0" smtClean="0">
                <a:latin typeface="+mn-lt"/>
                <a:cs typeface="+mn-cs"/>
              </a:rPr>
              <a:t>più </a:t>
            </a:r>
            <a:r>
              <a:rPr lang="it-IT" sz="2000" dirty="0">
                <a:latin typeface="+mn-lt"/>
                <a:cs typeface="+mn-cs"/>
              </a:rPr>
              <a:t>accurate</a:t>
            </a:r>
            <a:r>
              <a:rPr lang="it-IT" sz="2000" dirty="0" smtClean="0">
                <a:latin typeface="+mn-lt"/>
                <a:cs typeface="+mn-cs"/>
              </a:rPr>
              <a:t>.</a:t>
            </a:r>
            <a:endParaRPr lang="it-IT" sz="2000" dirty="0">
              <a:latin typeface="+mn-lt"/>
              <a:cs typeface="+mn-cs"/>
            </a:endParaRPr>
          </a:p>
          <a:p>
            <a:pPr algn="just"/>
            <a:endParaRPr lang="it-IT" sz="2000" dirty="0">
              <a:latin typeface="+mn-lt"/>
              <a:cs typeface="+mn-cs"/>
            </a:endParaRPr>
          </a:p>
          <a:p>
            <a:pPr algn="just"/>
            <a:r>
              <a:rPr lang="it-IT" sz="2000" dirty="0">
                <a:latin typeface="+mn-lt"/>
                <a:cs typeface="+mn-cs"/>
              </a:rPr>
              <a:t>Express: EXAMS - PRZM </a:t>
            </a:r>
            <a:r>
              <a:rPr lang="it-IT" sz="2000" dirty="0" err="1">
                <a:latin typeface="+mn-lt"/>
                <a:cs typeface="+mn-cs"/>
              </a:rPr>
              <a:t>Exposure</a:t>
            </a:r>
            <a:r>
              <a:rPr lang="it-IT" sz="2000" dirty="0">
                <a:latin typeface="+mn-lt"/>
                <a:cs typeface="+mn-cs"/>
              </a:rPr>
              <a:t> </a:t>
            </a:r>
            <a:r>
              <a:rPr lang="it-IT" sz="2000" dirty="0" err="1">
                <a:latin typeface="+mn-lt"/>
                <a:cs typeface="+mn-cs"/>
              </a:rPr>
              <a:t>Simulation</a:t>
            </a:r>
            <a:r>
              <a:rPr lang="it-IT" sz="2000" dirty="0">
                <a:latin typeface="+mn-lt"/>
                <a:cs typeface="+mn-cs"/>
              </a:rPr>
              <a:t> </a:t>
            </a:r>
            <a:r>
              <a:rPr lang="it-IT" sz="2000" dirty="0" err="1">
                <a:latin typeface="+mn-lt"/>
                <a:cs typeface="+mn-cs"/>
              </a:rPr>
              <a:t>Shell</a:t>
            </a:r>
            <a:r>
              <a:rPr lang="it-IT" sz="2000" dirty="0">
                <a:latin typeface="+mn-lt"/>
                <a:cs typeface="+mn-cs"/>
              </a:rPr>
              <a:t>, creato per facilitare un'accurata valutazione dell'esposizione a pesticidi in differenti scenari, consente lo sfruttamento semplificato di due programmi dell'</a:t>
            </a:r>
            <a:r>
              <a:rPr lang="it-IT" sz="2000" dirty="0" err="1">
                <a:latin typeface="+mn-lt"/>
                <a:cs typeface="+mn-cs"/>
              </a:rPr>
              <a:t>us</a:t>
            </a:r>
            <a:r>
              <a:rPr lang="it-IT" sz="2000" dirty="0">
                <a:latin typeface="+mn-lt"/>
                <a:cs typeface="+mn-cs"/>
              </a:rPr>
              <a:t> </a:t>
            </a:r>
            <a:r>
              <a:rPr lang="it-IT" sz="2000" dirty="0" smtClean="0">
                <a:latin typeface="+mn-lt"/>
                <a:cs typeface="+mn-cs"/>
              </a:rPr>
              <a:t>epa (</a:t>
            </a:r>
            <a:r>
              <a:rPr lang="it-IT" sz="2000" dirty="0" err="1" smtClean="0">
                <a:latin typeface="+mn-lt"/>
                <a:cs typeface="+mn-cs"/>
              </a:rPr>
              <a:t>exam</a:t>
            </a:r>
            <a:r>
              <a:rPr lang="it-IT" sz="2000" dirty="0" smtClean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e </a:t>
            </a:r>
            <a:r>
              <a:rPr lang="it-IT" sz="2000" dirty="0" err="1">
                <a:latin typeface="+mn-lt"/>
                <a:cs typeface="+mn-cs"/>
              </a:rPr>
              <a:t>przm</a:t>
            </a:r>
            <a:r>
              <a:rPr lang="it-IT" sz="2000" dirty="0">
                <a:latin typeface="+mn-lt"/>
                <a:cs typeface="+mn-cs"/>
              </a:rPr>
              <a:t>) </a:t>
            </a:r>
            <a:r>
              <a:rPr lang="it-IT" sz="2000" dirty="0" smtClean="0">
                <a:latin typeface="+mn-lt"/>
                <a:cs typeface="+mn-cs"/>
              </a:rPr>
              <a:t>i quali </a:t>
            </a:r>
            <a:r>
              <a:rPr lang="it-IT" sz="2000" dirty="0">
                <a:latin typeface="+mn-lt"/>
                <a:cs typeface="+mn-cs"/>
              </a:rPr>
              <a:t>sono in grado di gestire simulazioni di trasporto di composti chimici nel suolo.</a:t>
            </a:r>
          </a:p>
          <a:p>
            <a:pPr algn="just"/>
            <a:r>
              <a:rPr lang="it-IT" sz="2000" dirty="0">
                <a:latin typeface="+mn-lt"/>
                <a:cs typeface="+mn-cs"/>
              </a:rPr>
              <a:t>Express è</a:t>
            </a:r>
            <a:r>
              <a:rPr lang="it-IT" sz="2000" dirty="0" smtClean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in grado di studiare rilasci cronici e </a:t>
            </a:r>
            <a:r>
              <a:rPr lang="it-IT" sz="2000" dirty="0" smtClean="0">
                <a:latin typeface="+mn-lt"/>
                <a:cs typeface="+mn-cs"/>
              </a:rPr>
              <a:t>acuti, infatti </a:t>
            </a:r>
            <a:r>
              <a:rPr lang="it-IT" sz="2000" dirty="0">
                <a:latin typeface="+mn-lt"/>
                <a:cs typeface="+mn-cs"/>
              </a:rPr>
              <a:t>sono forniti numerosissimi scenari dettagliati per diversi tipi di colture in diverse aree geografiche (USA).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/>
          <a:lstStyle/>
          <a:p>
            <a:r>
              <a:rPr lang="it-IT" sz="2800" b="1" dirty="0" smtClean="0"/>
              <a:t>SPECIFICHE HARDWARE E SOFTWARE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500198"/>
          </a:xfrm>
        </p:spPr>
        <p:txBody>
          <a:bodyPr numCol="1" anchor="t"/>
          <a:lstStyle/>
          <a:p>
            <a:pPr>
              <a:buNone/>
            </a:pPr>
            <a:r>
              <a:rPr lang="it-IT" sz="2000" dirty="0" smtClean="0"/>
              <a:t> CD-ROM drive (se installato da CD-ROM)</a:t>
            </a:r>
          </a:p>
          <a:p>
            <a:pPr>
              <a:buNone/>
            </a:pPr>
            <a:r>
              <a:rPr lang="it-IT" sz="2000" dirty="0" smtClean="0"/>
              <a:t> Circa 115 MB di spazio libero su hard disk </a:t>
            </a:r>
          </a:p>
          <a:p>
            <a:pPr>
              <a:buNone/>
            </a:pPr>
            <a:r>
              <a:rPr lang="it-IT" sz="2000" dirty="0" smtClean="0"/>
              <a:t> Sistema operativo Windows 9x/NT/2K/XP</a:t>
            </a:r>
          </a:p>
          <a:p>
            <a:pPr>
              <a:buNone/>
            </a:pPr>
            <a:r>
              <a:rPr lang="it-IT" sz="2000" dirty="0" smtClean="0"/>
              <a:t> Installazione relativamente rapida e semplice </a:t>
            </a:r>
          </a:p>
          <a:p>
            <a:pPr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034" y="2928934"/>
            <a:ext cx="77867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>
                <a:latin typeface="+mn-lt"/>
              </a:rPr>
              <a:t>Exams</a:t>
            </a:r>
            <a:r>
              <a:rPr lang="it-IT" sz="2000" dirty="0">
                <a:latin typeface="+mn-lt"/>
              </a:rPr>
              <a:t> e </a:t>
            </a:r>
            <a:r>
              <a:rPr lang="it-IT" sz="2000" dirty="0" err="1">
                <a:latin typeface="+mn-lt"/>
              </a:rPr>
              <a:t>przm</a:t>
            </a:r>
            <a:r>
              <a:rPr lang="it-IT" sz="2000" dirty="0">
                <a:latin typeface="+mn-lt"/>
              </a:rPr>
              <a:t> richiedono input dettagliati al fine di ottenere risultati qualitativamente elevati.</a:t>
            </a:r>
          </a:p>
          <a:p>
            <a:pPr algn="just"/>
            <a:r>
              <a:rPr lang="it-IT" sz="2000" dirty="0">
                <a:latin typeface="+mn-lt"/>
              </a:rPr>
              <a:t>Oltre alla descrizione chimico fisica del pesticida e alle informazioni sulle </a:t>
            </a:r>
            <a:r>
              <a:rPr lang="it-IT" sz="2000" dirty="0" smtClean="0">
                <a:latin typeface="+mn-lt"/>
              </a:rPr>
              <a:t>eventuali trasformazioni </a:t>
            </a:r>
            <a:r>
              <a:rPr lang="it-IT" sz="2000" dirty="0">
                <a:latin typeface="+mn-lt"/>
              </a:rPr>
              <a:t>metaboliche del composto, sono richiesti numerosi dati di </a:t>
            </a:r>
            <a:r>
              <a:rPr lang="it-IT" sz="2000" dirty="0" smtClean="0">
                <a:latin typeface="+mn-lt"/>
              </a:rPr>
              <a:t>caratterizzazione dello </a:t>
            </a:r>
            <a:r>
              <a:rPr lang="it-IT" sz="2000" dirty="0">
                <a:latin typeface="+mn-lt"/>
              </a:rPr>
              <a:t>scenario da quelli </a:t>
            </a:r>
            <a:r>
              <a:rPr lang="it-IT" sz="2000" dirty="0" smtClean="0">
                <a:latin typeface="+mn-lt"/>
              </a:rPr>
              <a:t>meteorologici </a:t>
            </a:r>
            <a:r>
              <a:rPr lang="it-IT" sz="2000" dirty="0">
                <a:latin typeface="+mn-lt"/>
              </a:rPr>
              <a:t>a quelli specifici del suolo e della coltura oltre </a:t>
            </a:r>
            <a:r>
              <a:rPr lang="it-IT" sz="2000" dirty="0" smtClean="0">
                <a:latin typeface="+mn-lt"/>
              </a:rPr>
              <a:t>a </a:t>
            </a:r>
            <a:r>
              <a:rPr lang="it-IT" sz="2000" dirty="0">
                <a:latin typeface="+mn-lt"/>
              </a:rPr>
              <a:t>quelli riguardanti le condizioni delle acque potabili superficiali.</a:t>
            </a:r>
          </a:p>
          <a:p>
            <a:pPr algn="just"/>
            <a:r>
              <a:rPr lang="it-IT" sz="2000" dirty="0">
                <a:latin typeface="+mn-lt"/>
              </a:rPr>
              <a:t>Express fornisce una serie di scenari pronti all'uso, nel caso, </a:t>
            </a:r>
            <a:r>
              <a:rPr lang="it-IT" sz="2000" dirty="0" smtClean="0">
                <a:latin typeface="+mn-lt"/>
              </a:rPr>
              <a:t>però, fossero necessarie variazioni </a:t>
            </a:r>
            <a:r>
              <a:rPr lang="it-IT" sz="2000" dirty="0">
                <a:latin typeface="+mn-lt"/>
              </a:rPr>
              <a:t>a tali scenari si deve procedere alla modifica manuale degli </a:t>
            </a:r>
            <a:r>
              <a:rPr lang="it-IT" sz="2000" dirty="0" smtClean="0">
                <a:latin typeface="+mn-lt"/>
              </a:rPr>
              <a:t>input per </a:t>
            </a:r>
            <a:r>
              <a:rPr lang="it-IT" sz="2000" dirty="0" err="1">
                <a:latin typeface="+mn-lt"/>
              </a:rPr>
              <a:t>przm</a:t>
            </a:r>
            <a:r>
              <a:rPr lang="it-IT" sz="2000" dirty="0">
                <a:latin typeface="+mn-lt"/>
              </a:rPr>
              <a:t> e </a:t>
            </a:r>
            <a:r>
              <a:rPr lang="it-IT" sz="2000" dirty="0" err="1">
                <a:latin typeface="+mn-lt"/>
              </a:rPr>
              <a:t>exams</a:t>
            </a:r>
            <a:r>
              <a:rPr lang="it-IT" sz="2000" dirty="0">
                <a:latin typeface="+mn-lt"/>
              </a:rPr>
              <a:t>, operazione molto </a:t>
            </a:r>
            <a:r>
              <a:rPr lang="it-IT" sz="2000" dirty="0" smtClean="0">
                <a:latin typeface="+mn-lt"/>
              </a:rPr>
              <a:t>più </a:t>
            </a:r>
            <a:r>
              <a:rPr lang="it-IT" sz="2000" dirty="0">
                <a:latin typeface="+mn-lt"/>
              </a:rPr>
              <a:t>complicata rispetto all'utilizzo dell'interfaccia </a:t>
            </a:r>
            <a:r>
              <a:rPr lang="it-IT" sz="2000" dirty="0" smtClean="0">
                <a:latin typeface="+mn-lt"/>
              </a:rPr>
              <a:t>grafica di </a:t>
            </a:r>
            <a:r>
              <a:rPr lang="it-IT" sz="2000" dirty="0">
                <a:latin typeface="+mn-lt"/>
              </a:rPr>
              <a:t>express.</a:t>
            </a:r>
          </a:p>
        </p:txBody>
      </p:sp>
      <p:sp>
        <p:nvSpPr>
          <p:cNvPr id="8" name="Rettangolo 7"/>
          <p:cNvSpPr/>
          <p:nvPr/>
        </p:nvSpPr>
        <p:spPr>
          <a:xfrm>
            <a:off x="571472" y="2500306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+mj-lt"/>
                <a:ea typeface="+mj-ea"/>
                <a:cs typeface="+mj-cs"/>
              </a:rPr>
              <a:t>DATI NECESARI PER IL SUO FUNZIONAMENTO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271145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25717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GIUDIZIO SULLA SUA SEMPLICITA’ </a:t>
            </a:r>
            <a:r>
              <a:rPr lang="it-IT" sz="3200" b="1" dirty="0" err="1" smtClean="0"/>
              <a:t>D’USO</a:t>
            </a:r>
            <a:endParaRPr lang="it-IT" sz="3200" b="1" dirty="0" smtClean="0"/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72032"/>
          </a:xfrm>
        </p:spPr>
        <p:txBody>
          <a:bodyPr/>
          <a:lstStyle/>
          <a:p>
            <a:pPr>
              <a:buNone/>
            </a:pPr>
            <a:r>
              <a:rPr lang="it-IT" sz="2000" dirty="0" smtClean="0"/>
              <a:t> L'utilizzo degli scenari presenti  è relativamente semplice, l'interfaccia grafica</a:t>
            </a:r>
          </a:p>
          <a:p>
            <a:pPr>
              <a:buNone/>
            </a:pPr>
            <a:r>
              <a:rPr lang="it-IT" sz="2000" dirty="0" smtClean="0"/>
              <a:t>è intuitiva.</a:t>
            </a:r>
          </a:p>
          <a:p>
            <a:pPr>
              <a:buNone/>
            </a:pPr>
            <a:r>
              <a:rPr lang="it-IT" sz="2000" dirty="0" smtClean="0"/>
              <a:t> In questo caso express gestisce tutte le necessità  di creazione di input e</a:t>
            </a:r>
          </a:p>
          <a:p>
            <a:pPr>
              <a:buNone/>
            </a:pPr>
            <a:r>
              <a:rPr lang="it-IT" sz="2000" dirty="0" smtClean="0"/>
              <a:t>trasferimento di </a:t>
            </a:r>
            <a:r>
              <a:rPr lang="it-IT" sz="2000" dirty="0" err="1" smtClean="0"/>
              <a:t>files</a:t>
            </a:r>
            <a:r>
              <a:rPr lang="it-IT" sz="2000" dirty="0" smtClean="0"/>
              <a:t>. </a:t>
            </a:r>
          </a:p>
          <a:p>
            <a:pPr>
              <a:buNone/>
            </a:pPr>
            <a:r>
              <a:rPr lang="it-IT" sz="2000" dirty="0" smtClean="0"/>
              <a:t>Nel caso invece si volesse utilizzare il programma per simulazioni in scenari</a:t>
            </a:r>
          </a:p>
          <a:p>
            <a:pPr>
              <a:buNone/>
            </a:pPr>
            <a:r>
              <a:rPr lang="it-IT" sz="2000" dirty="0" smtClean="0"/>
              <a:t>differenti la modifica o la creazione degli input di </a:t>
            </a:r>
            <a:r>
              <a:rPr lang="it-IT" sz="2000" dirty="0" err="1" smtClean="0"/>
              <a:t>prmz</a:t>
            </a:r>
            <a:r>
              <a:rPr lang="it-IT" sz="2000" dirty="0" smtClean="0"/>
              <a:t> e </a:t>
            </a:r>
            <a:r>
              <a:rPr lang="it-IT" sz="2000" dirty="0" err="1" smtClean="0"/>
              <a:t>exams</a:t>
            </a:r>
            <a:r>
              <a:rPr lang="it-IT" sz="2000" dirty="0" smtClean="0"/>
              <a:t> si rivela</a:t>
            </a:r>
          </a:p>
          <a:p>
            <a:pPr>
              <a:buNone/>
            </a:pPr>
            <a:r>
              <a:rPr lang="it-IT" sz="2000" dirty="0" smtClean="0"/>
              <a:t>estremamente complicata.</a:t>
            </a:r>
          </a:p>
          <a:p>
            <a:pPr>
              <a:buNone/>
            </a:pPr>
            <a:r>
              <a:rPr lang="it-IT" sz="2000" dirty="0" smtClean="0"/>
              <a:t>Express fornisce anche un modello di simulazione di primo livello FIRST</a:t>
            </a:r>
          </a:p>
          <a:p>
            <a:pPr>
              <a:buNone/>
            </a:pPr>
            <a:r>
              <a:rPr lang="it-IT" sz="2000" dirty="0" smtClean="0"/>
              <a:t>sempre dell’ epa ma, in questo caso, non è presente una comoda interfaccia</a:t>
            </a:r>
          </a:p>
          <a:p>
            <a:pPr>
              <a:buNone/>
            </a:pPr>
            <a:r>
              <a:rPr lang="it-IT" sz="2000" dirty="0" smtClean="0"/>
              <a:t>g</a:t>
            </a:r>
            <a:r>
              <a:rPr lang="it-IT" sz="2000" dirty="0" smtClean="0"/>
              <a:t>rafica, tuttavia l'inserimento </a:t>
            </a:r>
            <a:r>
              <a:rPr lang="it-IT" sz="2000" dirty="0" smtClean="0"/>
              <a:t>dei pochi input attraverso linea di comando è</a:t>
            </a:r>
          </a:p>
          <a:p>
            <a:pPr>
              <a:buNone/>
            </a:pPr>
            <a:r>
              <a:rPr lang="it-IT" sz="2000" dirty="0" smtClean="0"/>
              <a:t>comunque molto semplice.</a:t>
            </a:r>
          </a:p>
          <a:p>
            <a:pPr>
              <a:buNone/>
            </a:pPr>
            <a:r>
              <a:rPr lang="it-IT" sz="2000" dirty="0" smtClean="0"/>
              <a:t>Attenzione alle unità  di misura non </a:t>
            </a:r>
            <a:r>
              <a:rPr lang="it-IT" sz="2000" dirty="0" smtClean="0"/>
              <a:t>S.I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ESEMPIO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928694"/>
          </a:xfrm>
        </p:spPr>
        <p:txBody>
          <a:bodyPr/>
          <a:lstStyle/>
          <a:p>
            <a:r>
              <a:rPr lang="it-IT" sz="2000" dirty="0" smtClean="0"/>
              <a:t>Il primo passo consiste nello scegliere lo scenario di riferimento tra gli oltre 100 forniti, in termini di coltivazione ed area geografica</a:t>
            </a:r>
          </a:p>
          <a:p>
            <a:pPr>
              <a:buNone/>
            </a:pPr>
            <a:r>
              <a:rPr lang="it-IT" sz="2000" dirty="0" smtClean="0"/>
              <a:t>  </a:t>
            </a:r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</p:txBody>
      </p:sp>
      <p:pic>
        <p:nvPicPr>
          <p:cNvPr id="1027" name="Picture 3" descr="C:\Documents and Settings\Sara\Desktop\MODELLISTICA\sara\USAcropcens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258199" cy="6193649"/>
          </a:xfrm>
          <a:prstGeom prst="rect">
            <a:avLst/>
          </a:prstGeom>
          <a:noFill/>
        </p:spPr>
      </p:pic>
      <p:pic>
        <p:nvPicPr>
          <p:cNvPr id="1028" name="Picture 4" descr="C:\Documents and Settings\Sara\Desktop\MODELLISTICA\sara\przmscenari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8215370" cy="6161527"/>
          </a:xfrm>
          <a:prstGeom prst="rect">
            <a:avLst/>
          </a:prstGeom>
          <a:noFill/>
        </p:spPr>
      </p:pic>
      <p:sp>
        <p:nvSpPr>
          <p:cNvPr id="13" name="Segnaposto contenuto 2"/>
          <p:cNvSpPr txBox="1">
            <a:spLocks/>
          </p:cNvSpPr>
          <p:nvPr/>
        </p:nvSpPr>
        <p:spPr bwMode="auto">
          <a:xfrm>
            <a:off x="428596" y="2428868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quindi richiesti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dati relativi al trasporto ed, eventualmente, al trasporto metabolico della sostanza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 bwMode="auto">
          <a:xfrm>
            <a:off x="428596" y="3500438"/>
            <a:ext cx="82296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quanto riguarda i dati circa le applicazioni del pesticida,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questi possono essere espressi relativamente al processo di semina, maturazione e raccolta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428596" y="4786322"/>
            <a:ext cx="82296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L’interfaccia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grafica consente di creare il file di input destinato ai programmi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przm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C:\Documents and Settings\Sara\Desktop\MODELLISTICA\sara\examsinpu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03" y="289277"/>
            <a:ext cx="8758297" cy="6568723"/>
          </a:xfrm>
          <a:prstGeom prst="rect">
            <a:avLst/>
          </a:prstGeom>
          <a:noFill/>
        </p:spPr>
      </p:pic>
      <p:pic>
        <p:nvPicPr>
          <p:cNvPr id="1030" name="Picture 6" descr="C:\Documents and Settings\Sara\Desktop\MODELLISTICA\sara\applicationda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71" y="57128"/>
            <a:ext cx="9067829" cy="6800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28596" y="500042"/>
            <a:ext cx="82296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programma fornisce numerosi output,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particolare, oltre a quelli derivanti dai due sottoprogrammi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exams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przm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vengono forniti i valori di concentrazione del pesticida (e degli eventuali sottoprodotti di decomposizione) in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files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csv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95063"/>
            <a:ext cx="7643866" cy="51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612434"/>
            <a:ext cx="7541597" cy="538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463</Words>
  <Application>Microsoft Office PowerPoint</Application>
  <PresentationFormat>Presentazione su schermo (4:3)</PresentationFormat>
  <Paragraphs>111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EXPRESS, the “EXAMS-PRZM Exposure Simulation Shell” Version 1.03.02, July 20, 2007  </vt:lpstr>
      <vt:lpstr>SCOPO E FINALITA’ DEL PROGRAMMA</vt:lpstr>
      <vt:lpstr>SPECIFICHE HARDWARE E SOFTWARE</vt:lpstr>
      <vt:lpstr>GIUDIZIO SULLA SUA SEMPLICITA’ D’USO</vt:lpstr>
      <vt:lpstr>ESEMPIO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</dc:creator>
  <cp:lastModifiedBy>Sara</cp:lastModifiedBy>
  <cp:revision>27</cp:revision>
  <dcterms:created xsi:type="dcterms:W3CDTF">2009-08-06T16:20:33Z</dcterms:created>
  <dcterms:modified xsi:type="dcterms:W3CDTF">2010-02-22T22:07:04Z</dcterms:modified>
</cp:coreProperties>
</file>