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68" r:id="rId6"/>
    <p:sldId id="269" r:id="rId7"/>
    <p:sldId id="270" r:id="rId8"/>
    <p:sldId id="271" r:id="rId9"/>
    <p:sldId id="273" r:id="rId10"/>
    <p:sldId id="272" r:id="rId11"/>
    <p:sldId id="275" r:id="rId12"/>
    <p:sldId id="274" r:id="rId13"/>
    <p:sldId id="27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FE048-C0FB-4953-BBC6-F2D1B3C632D0}" v="100" dt="2026-05-26T14:07:16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9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2DA7D-B72A-4A83-A2E0-C9C9EBD754A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F6EAA-1BCB-473C-832A-AE78BB2D29BD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it-IT" b="1" dirty="0"/>
            <a:t>Piattaforma:</a:t>
          </a:r>
          <a:r>
            <a:rPr lang="it-IT" dirty="0"/>
            <a:t> L’applicativo è un software</a:t>
          </a:r>
          <a:r>
            <a:rPr lang="it-IT" i="1" dirty="0"/>
            <a:t> freeware </a:t>
          </a:r>
          <a:r>
            <a:rPr lang="it-IT" dirty="0"/>
            <a:t>standalone (.exe) nativo per Windows. Si presenta come un file eseguibile, leggero e che non richiede installazione. E’ stato sviluppato in Delphi Pascal.</a:t>
          </a:r>
          <a:endParaRPr lang="en-US" dirty="0"/>
        </a:p>
      </dgm:t>
    </dgm:pt>
    <dgm:pt modelId="{FE2723F2-3119-4933-BCFF-BA06CA509D4D}" type="parTrans" cxnId="{A77B4AAF-DAFD-4A94-A719-C0F23A068959}">
      <dgm:prSet/>
      <dgm:spPr/>
      <dgm:t>
        <a:bodyPr/>
        <a:lstStyle/>
        <a:p>
          <a:endParaRPr lang="en-US"/>
        </a:p>
      </dgm:t>
    </dgm:pt>
    <dgm:pt modelId="{564C17BE-189E-4958-BE56-ADD8A0AFF276}" type="sibTrans" cxnId="{A77B4AAF-DAFD-4A94-A719-C0F23A068959}">
      <dgm:prSet/>
      <dgm:spPr/>
      <dgm:t>
        <a:bodyPr/>
        <a:lstStyle/>
        <a:p>
          <a:endParaRPr lang="en-US"/>
        </a:p>
      </dgm:t>
    </dgm:pt>
    <dgm:pt modelId="{34DE5C7D-D9CB-4326-8CC9-3BE4BA78C013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it-IT" b="1" dirty="0"/>
            <a:t>Requisiti Hardware: </a:t>
          </a:r>
          <a:r>
            <a:rPr lang="it-IT" dirty="0"/>
            <a:t>Essendo un modello analitico-sequenziale richiede un bassissimo sforzo computazionale (CPU e RAM minime), cosa che lo rende estremamente veloce.</a:t>
          </a:r>
          <a:endParaRPr lang="en-US" dirty="0"/>
        </a:p>
      </dgm:t>
    </dgm:pt>
    <dgm:pt modelId="{6DA990FA-1F59-4E6B-A777-9F23A47C9197}" type="parTrans" cxnId="{E32E39CD-19C7-49E0-951A-3B2BE96F1296}">
      <dgm:prSet/>
      <dgm:spPr/>
      <dgm:t>
        <a:bodyPr/>
        <a:lstStyle/>
        <a:p>
          <a:endParaRPr lang="en-US"/>
        </a:p>
      </dgm:t>
    </dgm:pt>
    <dgm:pt modelId="{A4301FCC-B360-47A1-B582-04D0325D1FF3}" type="sibTrans" cxnId="{E32E39CD-19C7-49E0-951A-3B2BE96F1296}">
      <dgm:prSet/>
      <dgm:spPr/>
      <dgm:t>
        <a:bodyPr/>
        <a:lstStyle/>
        <a:p>
          <a:endParaRPr lang="en-US"/>
        </a:p>
      </dgm:t>
    </dgm:pt>
    <dgm:pt modelId="{CA851516-8ED3-44F2-B13A-E388301BF49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Formati di output:</a:t>
          </a:r>
          <a:r>
            <a:rPr lang="it-IT" dirty="0"/>
            <a:t> Generazione di report strutturati in PDF, file di testo (.txt) ed esportazione diretta dei dati orari in Clipboard per il post-processing su fogli di calcolo come Excel.</a:t>
          </a:r>
          <a:endParaRPr lang="en-US" dirty="0"/>
        </a:p>
      </dgm:t>
    </dgm:pt>
    <dgm:pt modelId="{A2E422F7-780F-45E0-8EC2-B9C47988E9B7}" type="parTrans" cxnId="{CBC14025-751D-43E2-9A25-8A693F4C89B6}">
      <dgm:prSet/>
      <dgm:spPr/>
      <dgm:t>
        <a:bodyPr/>
        <a:lstStyle/>
        <a:p>
          <a:endParaRPr lang="en-US"/>
        </a:p>
      </dgm:t>
    </dgm:pt>
    <dgm:pt modelId="{AF93C738-FD7E-4155-8E60-78251DC90E39}" type="sibTrans" cxnId="{CBC14025-751D-43E2-9A25-8A693F4C89B6}">
      <dgm:prSet/>
      <dgm:spPr/>
      <dgm:t>
        <a:bodyPr/>
        <a:lstStyle/>
        <a:p>
          <a:endParaRPr lang="en-US"/>
        </a:p>
      </dgm:t>
    </dgm:pt>
    <dgm:pt modelId="{A4E76EC7-1CD9-41E7-8D73-21FD2D7F6752}" type="pres">
      <dgm:prSet presAssocID="{A002DA7D-B72A-4A83-A2E0-C9C9EBD754A7}" presName="root" presStyleCnt="0">
        <dgm:presLayoutVars>
          <dgm:dir/>
          <dgm:resizeHandles val="exact"/>
        </dgm:presLayoutVars>
      </dgm:prSet>
      <dgm:spPr/>
    </dgm:pt>
    <dgm:pt modelId="{FE00AF74-6592-4398-8751-339A0393FF98}" type="pres">
      <dgm:prSet presAssocID="{FF0F6EAA-1BCB-473C-832A-AE78BB2D29BD}" presName="compNode" presStyleCnt="0"/>
      <dgm:spPr/>
    </dgm:pt>
    <dgm:pt modelId="{9D801F37-F5D6-4E22-A62D-4AC0BDF6A06E}" type="pres">
      <dgm:prSet presAssocID="{FF0F6EAA-1BCB-473C-832A-AE78BB2D29BD}" presName="bgRect" presStyleLbl="bgShp" presStyleIdx="0" presStyleCnt="3"/>
      <dgm:spPr>
        <a:solidFill>
          <a:schemeClr val="tx2">
            <a:lumMod val="25000"/>
            <a:lumOff val="75000"/>
          </a:schemeClr>
        </a:solidFill>
      </dgm:spPr>
    </dgm:pt>
    <dgm:pt modelId="{5CC7CEE8-1509-4D89-A501-B42105939400}" type="pres">
      <dgm:prSet presAssocID="{FF0F6EAA-1BCB-473C-832A-AE78BB2D29BD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C76D4080-3429-4624-9AEF-3A8A7F0DACFB}" type="pres">
      <dgm:prSet presAssocID="{FF0F6EAA-1BCB-473C-832A-AE78BB2D29BD}" presName="spaceRect" presStyleCnt="0"/>
      <dgm:spPr/>
    </dgm:pt>
    <dgm:pt modelId="{DDFDE014-8644-4ACC-BF60-0E3233719613}" type="pres">
      <dgm:prSet presAssocID="{FF0F6EAA-1BCB-473C-832A-AE78BB2D29BD}" presName="parTx" presStyleLbl="revTx" presStyleIdx="0" presStyleCnt="3">
        <dgm:presLayoutVars>
          <dgm:chMax val="0"/>
          <dgm:chPref val="0"/>
        </dgm:presLayoutVars>
      </dgm:prSet>
      <dgm:spPr/>
    </dgm:pt>
    <dgm:pt modelId="{CACEC6CC-0F28-4392-A957-8E5BAB6FEBCE}" type="pres">
      <dgm:prSet presAssocID="{564C17BE-189E-4958-BE56-ADD8A0AFF276}" presName="sibTrans" presStyleCnt="0"/>
      <dgm:spPr/>
    </dgm:pt>
    <dgm:pt modelId="{4AB7C243-6911-4FD4-94DE-117BC33A01D7}" type="pres">
      <dgm:prSet presAssocID="{34DE5C7D-D9CB-4326-8CC9-3BE4BA78C013}" presName="compNode" presStyleCnt="0"/>
      <dgm:spPr/>
    </dgm:pt>
    <dgm:pt modelId="{1F72434E-5918-40F2-ACA2-FEC008265FE4}" type="pres">
      <dgm:prSet presAssocID="{34DE5C7D-D9CB-4326-8CC9-3BE4BA78C013}" presName="bgRect" presStyleLbl="bgShp" presStyleIdx="1" presStyleCnt="3"/>
      <dgm:spPr>
        <a:solidFill>
          <a:schemeClr val="tx2">
            <a:lumMod val="25000"/>
            <a:lumOff val="75000"/>
          </a:schemeClr>
        </a:solidFill>
      </dgm:spPr>
    </dgm:pt>
    <dgm:pt modelId="{CF2F3C76-71D1-4EF4-A5CC-DB0D496328D9}" type="pres">
      <dgm:prSet presAssocID="{34DE5C7D-D9CB-4326-8CC9-3BE4BA78C013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e"/>
        </a:ext>
      </dgm:extLst>
    </dgm:pt>
    <dgm:pt modelId="{35BD6E59-E175-4AA9-9DB7-C7EC451A1D10}" type="pres">
      <dgm:prSet presAssocID="{34DE5C7D-D9CB-4326-8CC9-3BE4BA78C013}" presName="spaceRect" presStyleCnt="0"/>
      <dgm:spPr/>
    </dgm:pt>
    <dgm:pt modelId="{06496742-B7FB-408C-A93D-12E929AC5C18}" type="pres">
      <dgm:prSet presAssocID="{34DE5C7D-D9CB-4326-8CC9-3BE4BA78C013}" presName="parTx" presStyleLbl="revTx" presStyleIdx="1" presStyleCnt="3">
        <dgm:presLayoutVars>
          <dgm:chMax val="0"/>
          <dgm:chPref val="0"/>
        </dgm:presLayoutVars>
      </dgm:prSet>
      <dgm:spPr/>
    </dgm:pt>
    <dgm:pt modelId="{23E5D5B4-58C9-486D-8EC5-04079D4AAE28}" type="pres">
      <dgm:prSet presAssocID="{A4301FCC-B360-47A1-B582-04D0325D1FF3}" presName="sibTrans" presStyleCnt="0"/>
      <dgm:spPr/>
    </dgm:pt>
    <dgm:pt modelId="{05590955-5A95-4941-91EA-C3548CDFDB05}" type="pres">
      <dgm:prSet presAssocID="{CA851516-8ED3-44F2-B13A-E388301BF49A}" presName="compNode" presStyleCnt="0"/>
      <dgm:spPr/>
    </dgm:pt>
    <dgm:pt modelId="{E60E96B9-BD9F-4E3F-9090-4C4412B83B9F}" type="pres">
      <dgm:prSet presAssocID="{CA851516-8ED3-44F2-B13A-E388301BF49A}" presName="bgRect" presStyleLbl="bgShp" presStyleIdx="2" presStyleCnt="3"/>
      <dgm:spPr>
        <a:solidFill>
          <a:schemeClr val="tx2">
            <a:lumMod val="25000"/>
            <a:lumOff val="75000"/>
          </a:schemeClr>
        </a:solidFill>
      </dgm:spPr>
    </dgm:pt>
    <dgm:pt modelId="{466D5492-0B59-46B7-A2BA-80833E8E932B}" type="pres">
      <dgm:prSet presAssocID="{CA851516-8ED3-44F2-B13A-E388301BF49A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882DFBAA-1D65-4DEE-A22B-4A15B4903994}" type="pres">
      <dgm:prSet presAssocID="{CA851516-8ED3-44F2-B13A-E388301BF49A}" presName="spaceRect" presStyleCnt="0"/>
      <dgm:spPr/>
    </dgm:pt>
    <dgm:pt modelId="{590718E1-A3BB-4619-829E-2FA09C869333}" type="pres">
      <dgm:prSet presAssocID="{CA851516-8ED3-44F2-B13A-E388301BF49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BC14025-751D-43E2-9A25-8A693F4C89B6}" srcId="{A002DA7D-B72A-4A83-A2E0-C9C9EBD754A7}" destId="{CA851516-8ED3-44F2-B13A-E388301BF49A}" srcOrd="2" destOrd="0" parTransId="{A2E422F7-780F-45E0-8EC2-B9C47988E9B7}" sibTransId="{AF93C738-FD7E-4155-8E60-78251DC90E39}"/>
    <dgm:cxn modelId="{AAFBCC33-3608-4571-A3F8-F90FE9615619}" type="presOf" srcId="{34DE5C7D-D9CB-4326-8CC9-3BE4BA78C013}" destId="{06496742-B7FB-408C-A93D-12E929AC5C18}" srcOrd="0" destOrd="0" presId="urn:microsoft.com/office/officeart/2018/2/layout/IconVerticalSolidList"/>
    <dgm:cxn modelId="{C0DDCF94-1337-4E91-AA0C-49F306C4C249}" type="presOf" srcId="{CA851516-8ED3-44F2-B13A-E388301BF49A}" destId="{590718E1-A3BB-4619-829E-2FA09C869333}" srcOrd="0" destOrd="0" presId="urn:microsoft.com/office/officeart/2018/2/layout/IconVerticalSolidList"/>
    <dgm:cxn modelId="{21C6ADA8-1FA4-400B-B0D4-C3B97EB2E065}" type="presOf" srcId="{FF0F6EAA-1BCB-473C-832A-AE78BB2D29BD}" destId="{DDFDE014-8644-4ACC-BF60-0E3233719613}" srcOrd="0" destOrd="0" presId="urn:microsoft.com/office/officeart/2018/2/layout/IconVerticalSolidList"/>
    <dgm:cxn modelId="{A77B4AAF-DAFD-4A94-A719-C0F23A068959}" srcId="{A002DA7D-B72A-4A83-A2E0-C9C9EBD754A7}" destId="{FF0F6EAA-1BCB-473C-832A-AE78BB2D29BD}" srcOrd="0" destOrd="0" parTransId="{FE2723F2-3119-4933-BCFF-BA06CA509D4D}" sibTransId="{564C17BE-189E-4958-BE56-ADD8A0AFF276}"/>
    <dgm:cxn modelId="{E32E39CD-19C7-49E0-951A-3B2BE96F1296}" srcId="{A002DA7D-B72A-4A83-A2E0-C9C9EBD754A7}" destId="{34DE5C7D-D9CB-4326-8CC9-3BE4BA78C013}" srcOrd="1" destOrd="0" parTransId="{6DA990FA-1F59-4E6B-A777-9F23A47C9197}" sibTransId="{A4301FCC-B360-47A1-B582-04D0325D1FF3}"/>
    <dgm:cxn modelId="{B614FBD6-91C4-4510-A388-77B9A7DD5108}" type="presOf" srcId="{A002DA7D-B72A-4A83-A2E0-C9C9EBD754A7}" destId="{A4E76EC7-1CD9-41E7-8D73-21FD2D7F6752}" srcOrd="0" destOrd="0" presId="urn:microsoft.com/office/officeart/2018/2/layout/IconVerticalSolidList"/>
    <dgm:cxn modelId="{A4E39D68-FF4F-469A-A6F1-D425F06C27E8}" type="presParOf" srcId="{A4E76EC7-1CD9-41E7-8D73-21FD2D7F6752}" destId="{FE00AF74-6592-4398-8751-339A0393FF98}" srcOrd="0" destOrd="0" presId="urn:microsoft.com/office/officeart/2018/2/layout/IconVerticalSolidList"/>
    <dgm:cxn modelId="{FA9B5B20-1FD4-4C37-8AA6-23B65168159C}" type="presParOf" srcId="{FE00AF74-6592-4398-8751-339A0393FF98}" destId="{9D801F37-F5D6-4E22-A62D-4AC0BDF6A06E}" srcOrd="0" destOrd="0" presId="urn:microsoft.com/office/officeart/2018/2/layout/IconVerticalSolidList"/>
    <dgm:cxn modelId="{C5D0946D-57D9-4CD5-8361-A6DDCC67D5BD}" type="presParOf" srcId="{FE00AF74-6592-4398-8751-339A0393FF98}" destId="{5CC7CEE8-1509-4D89-A501-B42105939400}" srcOrd="1" destOrd="0" presId="urn:microsoft.com/office/officeart/2018/2/layout/IconVerticalSolidList"/>
    <dgm:cxn modelId="{702A5989-7A5B-42C3-8BA0-2E021D56F7B1}" type="presParOf" srcId="{FE00AF74-6592-4398-8751-339A0393FF98}" destId="{C76D4080-3429-4624-9AEF-3A8A7F0DACFB}" srcOrd="2" destOrd="0" presId="urn:microsoft.com/office/officeart/2018/2/layout/IconVerticalSolidList"/>
    <dgm:cxn modelId="{577C1D3E-7AA5-4A90-93D2-992CC898AB82}" type="presParOf" srcId="{FE00AF74-6592-4398-8751-339A0393FF98}" destId="{DDFDE014-8644-4ACC-BF60-0E3233719613}" srcOrd="3" destOrd="0" presId="urn:microsoft.com/office/officeart/2018/2/layout/IconVerticalSolidList"/>
    <dgm:cxn modelId="{AD602EB5-10A5-4BF8-BF75-6A0266A47E49}" type="presParOf" srcId="{A4E76EC7-1CD9-41E7-8D73-21FD2D7F6752}" destId="{CACEC6CC-0F28-4392-A957-8E5BAB6FEBCE}" srcOrd="1" destOrd="0" presId="urn:microsoft.com/office/officeart/2018/2/layout/IconVerticalSolidList"/>
    <dgm:cxn modelId="{7707161C-A599-4A60-94E6-51FEF779C077}" type="presParOf" srcId="{A4E76EC7-1CD9-41E7-8D73-21FD2D7F6752}" destId="{4AB7C243-6911-4FD4-94DE-117BC33A01D7}" srcOrd="2" destOrd="0" presId="urn:microsoft.com/office/officeart/2018/2/layout/IconVerticalSolidList"/>
    <dgm:cxn modelId="{329D5697-6D36-49C6-BA2D-FE976DD86EC2}" type="presParOf" srcId="{4AB7C243-6911-4FD4-94DE-117BC33A01D7}" destId="{1F72434E-5918-40F2-ACA2-FEC008265FE4}" srcOrd="0" destOrd="0" presId="urn:microsoft.com/office/officeart/2018/2/layout/IconVerticalSolidList"/>
    <dgm:cxn modelId="{2F2B6E03-9324-4150-9AC8-3116AF659043}" type="presParOf" srcId="{4AB7C243-6911-4FD4-94DE-117BC33A01D7}" destId="{CF2F3C76-71D1-4EF4-A5CC-DB0D496328D9}" srcOrd="1" destOrd="0" presId="urn:microsoft.com/office/officeart/2018/2/layout/IconVerticalSolidList"/>
    <dgm:cxn modelId="{288C98D1-9FC8-4928-9451-2231DCADDE8E}" type="presParOf" srcId="{4AB7C243-6911-4FD4-94DE-117BC33A01D7}" destId="{35BD6E59-E175-4AA9-9DB7-C7EC451A1D10}" srcOrd="2" destOrd="0" presId="urn:microsoft.com/office/officeart/2018/2/layout/IconVerticalSolidList"/>
    <dgm:cxn modelId="{4069AD77-E630-46A9-A2AC-50D4A4719AD0}" type="presParOf" srcId="{4AB7C243-6911-4FD4-94DE-117BC33A01D7}" destId="{06496742-B7FB-408C-A93D-12E929AC5C18}" srcOrd="3" destOrd="0" presId="urn:microsoft.com/office/officeart/2018/2/layout/IconVerticalSolidList"/>
    <dgm:cxn modelId="{1D65E574-FCBD-49C1-A106-711818FF813F}" type="presParOf" srcId="{A4E76EC7-1CD9-41E7-8D73-21FD2D7F6752}" destId="{23E5D5B4-58C9-486D-8EC5-04079D4AAE28}" srcOrd="3" destOrd="0" presId="urn:microsoft.com/office/officeart/2018/2/layout/IconVerticalSolidList"/>
    <dgm:cxn modelId="{E7823267-640E-4965-A35E-31AEFD27E9D9}" type="presParOf" srcId="{A4E76EC7-1CD9-41E7-8D73-21FD2D7F6752}" destId="{05590955-5A95-4941-91EA-C3548CDFDB05}" srcOrd="4" destOrd="0" presId="urn:microsoft.com/office/officeart/2018/2/layout/IconVerticalSolidList"/>
    <dgm:cxn modelId="{71AF6997-AC8A-4EE2-9191-6F98DDEC56AB}" type="presParOf" srcId="{05590955-5A95-4941-91EA-C3548CDFDB05}" destId="{E60E96B9-BD9F-4E3F-9090-4C4412B83B9F}" srcOrd="0" destOrd="0" presId="urn:microsoft.com/office/officeart/2018/2/layout/IconVerticalSolidList"/>
    <dgm:cxn modelId="{B8F2C597-7358-44DD-BE0D-3389A08FE05C}" type="presParOf" srcId="{05590955-5A95-4941-91EA-C3548CDFDB05}" destId="{466D5492-0B59-46B7-A2BA-80833E8E932B}" srcOrd="1" destOrd="0" presId="urn:microsoft.com/office/officeart/2018/2/layout/IconVerticalSolidList"/>
    <dgm:cxn modelId="{D3A2508A-3BA1-4A65-9C6B-B81AAF97FE7F}" type="presParOf" srcId="{05590955-5A95-4941-91EA-C3548CDFDB05}" destId="{882DFBAA-1D65-4DEE-A22B-4A15B4903994}" srcOrd="2" destOrd="0" presId="urn:microsoft.com/office/officeart/2018/2/layout/IconVerticalSolidList"/>
    <dgm:cxn modelId="{353635FC-08D9-4829-8DD0-7549FA8000F5}" type="presParOf" srcId="{05590955-5A95-4941-91EA-C3548CDFDB05}" destId="{590718E1-A3BB-4619-829E-2FA09C8693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01F37-F5D6-4E22-A62D-4AC0BDF6A06E}">
      <dsp:nvSpPr>
        <dsp:cNvPr id="0" name=""/>
        <dsp:cNvSpPr/>
      </dsp:nvSpPr>
      <dsp:spPr>
        <a:xfrm>
          <a:off x="0" y="449"/>
          <a:ext cx="9063790" cy="1052131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7CEE8-1509-4D89-A501-B42105939400}">
      <dsp:nvSpPr>
        <dsp:cNvPr id="0" name=""/>
        <dsp:cNvSpPr/>
      </dsp:nvSpPr>
      <dsp:spPr>
        <a:xfrm>
          <a:off x="318269" y="237179"/>
          <a:ext cx="578672" cy="57867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DE014-8644-4ACC-BF60-0E3233719613}">
      <dsp:nvSpPr>
        <dsp:cNvPr id="0" name=""/>
        <dsp:cNvSpPr/>
      </dsp:nvSpPr>
      <dsp:spPr>
        <a:xfrm>
          <a:off x="1215211" y="449"/>
          <a:ext cx="7848578" cy="1052131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51" tIns="111351" rIns="111351" bIns="11135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Piattaforma:</a:t>
          </a:r>
          <a:r>
            <a:rPr lang="it-IT" sz="1700" kern="1200" dirty="0"/>
            <a:t> L’applicativo è un software</a:t>
          </a:r>
          <a:r>
            <a:rPr lang="it-IT" sz="1700" i="1" kern="1200" dirty="0"/>
            <a:t> freeware </a:t>
          </a:r>
          <a:r>
            <a:rPr lang="it-IT" sz="1700" kern="1200" dirty="0"/>
            <a:t>standalone (.exe) nativo per Windows. Si presenta come un file eseguibile, leggero e che non richiede installazione. E’ stato sviluppato in Delphi Pascal.</a:t>
          </a:r>
          <a:endParaRPr lang="en-US" sz="1700" kern="1200" dirty="0"/>
        </a:p>
      </dsp:txBody>
      <dsp:txXfrm>
        <a:off x="1215211" y="449"/>
        <a:ext cx="7848578" cy="1052131"/>
      </dsp:txXfrm>
    </dsp:sp>
    <dsp:sp modelId="{1F72434E-5918-40F2-ACA2-FEC008265FE4}">
      <dsp:nvSpPr>
        <dsp:cNvPr id="0" name=""/>
        <dsp:cNvSpPr/>
      </dsp:nvSpPr>
      <dsp:spPr>
        <a:xfrm>
          <a:off x="0" y="1315613"/>
          <a:ext cx="9063790" cy="1052131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F3C76-71D1-4EF4-A5CC-DB0D496328D9}">
      <dsp:nvSpPr>
        <dsp:cNvPr id="0" name=""/>
        <dsp:cNvSpPr/>
      </dsp:nvSpPr>
      <dsp:spPr>
        <a:xfrm>
          <a:off x="318269" y="1552342"/>
          <a:ext cx="578672" cy="57867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96742-B7FB-408C-A93D-12E929AC5C18}">
      <dsp:nvSpPr>
        <dsp:cNvPr id="0" name=""/>
        <dsp:cNvSpPr/>
      </dsp:nvSpPr>
      <dsp:spPr>
        <a:xfrm>
          <a:off x="1215211" y="1315613"/>
          <a:ext cx="7848578" cy="1052131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51" tIns="111351" rIns="111351" bIns="11135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Requisiti Hardware: </a:t>
          </a:r>
          <a:r>
            <a:rPr lang="it-IT" sz="1700" kern="1200" dirty="0"/>
            <a:t>Essendo un modello analitico-sequenziale richiede un bassissimo sforzo computazionale (CPU e RAM minime), cosa che lo rende estremamente veloce.</a:t>
          </a:r>
          <a:endParaRPr lang="en-US" sz="1700" kern="1200" dirty="0"/>
        </a:p>
      </dsp:txBody>
      <dsp:txXfrm>
        <a:off x="1215211" y="1315613"/>
        <a:ext cx="7848578" cy="1052131"/>
      </dsp:txXfrm>
    </dsp:sp>
    <dsp:sp modelId="{E60E96B9-BD9F-4E3F-9090-4C4412B83B9F}">
      <dsp:nvSpPr>
        <dsp:cNvPr id="0" name=""/>
        <dsp:cNvSpPr/>
      </dsp:nvSpPr>
      <dsp:spPr>
        <a:xfrm>
          <a:off x="0" y="2630777"/>
          <a:ext cx="9063790" cy="1052131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D5492-0B59-46B7-A2BA-80833E8E932B}">
      <dsp:nvSpPr>
        <dsp:cNvPr id="0" name=""/>
        <dsp:cNvSpPr/>
      </dsp:nvSpPr>
      <dsp:spPr>
        <a:xfrm>
          <a:off x="318269" y="2867506"/>
          <a:ext cx="578672" cy="57867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718E1-A3BB-4619-829E-2FA09C869333}">
      <dsp:nvSpPr>
        <dsp:cNvPr id="0" name=""/>
        <dsp:cNvSpPr/>
      </dsp:nvSpPr>
      <dsp:spPr>
        <a:xfrm>
          <a:off x="1215211" y="2630777"/>
          <a:ext cx="7848578" cy="105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51" tIns="111351" rIns="111351" bIns="11135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Formati di output:</a:t>
          </a:r>
          <a:r>
            <a:rPr lang="it-IT" sz="1700" kern="1200" dirty="0"/>
            <a:t> Generazione di report strutturati in PDF, file di testo (.txt) ed esportazione diretta dei dati orari in Clipboard per il post-processing su fogli di calcolo come Excel.</a:t>
          </a:r>
          <a:endParaRPr lang="en-US" sz="1700" kern="1200" dirty="0"/>
        </a:p>
      </dsp:txBody>
      <dsp:txXfrm>
        <a:off x="1215211" y="2630777"/>
        <a:ext cx="7848578" cy="105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49B17-C48C-1107-C3C1-27AC922FF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314519-6102-07C8-CC85-158448458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39670-230B-2432-3609-C9DE5702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50D34B-B22C-6A50-2362-2CC0871F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245A65-2BA9-8B2C-92E9-19F09A44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88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07B4D-A921-6DF7-9FB5-14C6B9A3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456D62-80EE-B566-6161-100A97FC5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FDAEBA-742B-01BB-48AD-5226B3C7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F5F658-D824-82A4-4851-B0F834A4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943C16-61C2-64A1-5B2F-4B70AD35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6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3647DA0-47A5-10CB-E158-47471FAE2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7B32EE2-04D9-208C-D8AC-9476BDFE0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5C761C-6E48-B39D-AE1C-12620F05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1B5FAB-AA10-0A60-3061-6C16F588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B4447D-3C81-78AE-F5DC-BCD33A6D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41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1E5FA-A244-27BE-3872-D60E266A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846B75-3570-5E7F-CA9A-D9CDD0ABC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4E2A7-A4F6-DAFF-9B27-C1EC8F18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362F90-3D2A-C447-8055-22ABDD52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F9814E-A6F0-BD53-DF15-C495A1FC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83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62DDD-D49B-2C98-0E78-9317AD47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D84480-CE9C-FAD7-9CDE-01BE6C81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73A29-D8FB-43A1-0AD0-400CBFDA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F80019-CA2E-0BE1-F81B-733BA499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8FF195-7799-251B-3233-8DC8672C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94BFAA-224E-6421-7A3C-7E5B1512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97EAD8-0759-BD0C-D6AB-3C6F0EC7C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5E7D32-5EFF-40DF-B0C1-09606A80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AECCFE-E497-18AD-8469-99316D1D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C9588E-ADB0-13ED-9DCF-D02BA346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F85B9D-0477-9A94-932F-C256ADBB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AFD1B0-33FD-2D96-461F-FA240D0F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045478-5D54-5544-D944-EFCFDC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27C75C-7D4E-3B13-036F-7911735AC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6DFC81-1480-296C-16A0-F0FA77568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CB563E-62C8-021D-8B5A-88B096215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46CDEBE-831B-6F4E-A72E-56AC43CF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ADCDE71-3CBA-09A2-EC8B-3A90D837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23C14E-91E8-B59E-EB1E-B9D7A708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2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B380A-3111-EE45-5792-482B4DD4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8A1FCA-F61F-8F8E-6F8F-9D327FBD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750133-39B8-C960-53F8-04633854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CA878B-494C-AE26-76D1-8070C587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38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8EFC5C-10D8-7425-2761-1C8A5EE6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F0F8D6-5193-051B-1161-681D28CC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2E6D48-5871-08A5-68DD-175172D8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70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325CC-CB20-7608-B353-E3B27B7B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74CB85-613A-F919-CB4B-4B25FD115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0326FD-3E6A-B5A7-9C3B-63A959454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0C1269-C776-5C12-6F73-820B30CB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78F00A-1655-0273-43DB-A3D3EAC0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E747BB-4154-F548-DCEA-695D162C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6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4DB97F-15C8-9A6C-E647-C10F708B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745AD0-8C14-0E14-DCF3-47A9790D8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41507F-8888-288A-2191-57DD4F9E4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9D0CD4-E2C2-FF29-1A68-4334F901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17B3A3-3F72-C243-B086-FB142D14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4B54F4-C525-8812-5424-404E5463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23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E2D74BF-954E-29E6-4423-14CD790F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4FB94F-7822-C044-2565-F70CA1F2A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614076-4CA5-31DF-E48A-9426AFCB0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9A9C9B-0EE5-4EA9-9FF5-840C89823FAC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FF2DC5-16E5-6E10-6ADF-73BFC7184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4D3819-9210-3D0D-40D6-AD5FD6FE0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10D5FB-193D-43BA-BB6C-21B9C4A3AC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9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mi365-my.sharepoint.com/personal/11001472_polimi_it/Documents/EnergyPLAN.xlsx?web=1" TargetMode="External"/><Relationship Id="rId2" Type="http://schemas.openxmlformats.org/officeDocument/2006/relationships/hyperlink" Target="http://www.energyplan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92B3B-50EA-848F-3E4F-954C74828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B45AA3-665F-378B-5FF5-D3B97A2F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895" y="526671"/>
            <a:ext cx="7315200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it-IT" sz="10700" dirty="0">
                <a:solidFill>
                  <a:schemeClr val="bg1"/>
                </a:solidFill>
                <a:cs typeface="Arial" panose="020B0604020202020204" pitchFamily="34" charset="0"/>
              </a:rPr>
              <a:t>EnergyPLAN</a:t>
            </a:r>
            <a:br>
              <a:rPr lang="it-IT" sz="48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1CCCBA-A3D7-4A4A-5BC6-713E93D24131}"/>
              </a:ext>
            </a:extLst>
          </p:cNvPr>
          <p:cNvSpPr txBox="1"/>
          <p:nvPr/>
        </p:nvSpPr>
        <p:spPr>
          <a:xfrm>
            <a:off x="1388784" y="3273465"/>
            <a:ext cx="9414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>
                    <a:lumMod val="95000"/>
                  </a:schemeClr>
                </a:solidFill>
              </a:rPr>
              <a:t>Advanced Energy System Analysis Computer Model</a:t>
            </a:r>
          </a:p>
          <a:p>
            <a:pPr algn="ctr"/>
            <a:endParaRPr lang="it-IT" sz="16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it-IT" sz="3200" dirty="0">
                <a:solidFill>
                  <a:schemeClr val="bg1">
                    <a:lumMod val="95000"/>
                  </a:schemeClr>
                </a:solidFill>
              </a:rPr>
              <a:t>Politecnico di Milano — Corso di Modellistica e Simulazione (Prof. G. Guariso)</a:t>
            </a:r>
            <a:r>
              <a:rPr lang="it-IT" sz="3200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192ABE3-E3EC-E516-E95A-93C82DB262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353" t="9812" r="12917" b="79015"/>
          <a:stretch>
            <a:fillRect/>
          </a:stretch>
        </p:blipFill>
        <p:spPr>
          <a:xfrm>
            <a:off x="150395" y="165593"/>
            <a:ext cx="1585293" cy="141170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DC3DAFF-A583-DAA7-AFAA-063CA9B25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282" y="191856"/>
            <a:ext cx="2877561" cy="96325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5FEADD-D213-5A05-5D72-6138FD07C985}"/>
              </a:ext>
            </a:extLst>
          </p:cNvPr>
          <p:cNvSpPr txBox="1"/>
          <p:nvPr/>
        </p:nvSpPr>
        <p:spPr>
          <a:xfrm>
            <a:off x="4769253" y="5130271"/>
            <a:ext cx="3024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www.energyplan.eu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D024D9C-E9FB-05DF-CD88-F305857622BE}"/>
              </a:ext>
            </a:extLst>
          </p:cNvPr>
          <p:cNvSpPr txBox="1"/>
          <p:nvPr/>
        </p:nvSpPr>
        <p:spPr>
          <a:xfrm>
            <a:off x="1349756" y="6123326"/>
            <a:ext cx="10258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Corso di Laurea in Ingegneria per l’Ambiente e il Territorio – A cura di Stella Agostini (Mat: 266770)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20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E699B-E246-0C59-7BE7-174B0B59C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B80EB5-901F-F200-4D7A-D44988F9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470BCE-9EAA-0640-A342-4177CC010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E83-7C49-FBC0-FD30-E2D0E2D98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95528A-9073-2EBD-CA34-021B42D1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E3B3E2-1FAA-843E-BF91-E4CA1AAD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22FD3A-1C69-89F2-1A5F-EC67FAD2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Bibliografia e Riferimenti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AA095F-02BB-E3E9-2130-2C4CB771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61" y="2447186"/>
            <a:ext cx="10935209" cy="4116276"/>
          </a:xfrm>
        </p:spPr>
        <p:txBody>
          <a:bodyPr anchor="ctr">
            <a:normAutofit/>
          </a:bodyPr>
          <a:lstStyle/>
          <a:p>
            <a:r>
              <a:rPr lang="it-IT" sz="2000" dirty="0"/>
              <a:t>Lund, H. (2014). </a:t>
            </a:r>
            <a:r>
              <a:rPr lang="it-IT" sz="2000" i="1" dirty="0"/>
              <a:t>Renewable Energy Systems: A Smart Energy Systems Approach to the Choice and Modeling of 100% Renewable Solutions</a:t>
            </a:r>
            <a:r>
              <a:rPr lang="it-IT" sz="2000" dirty="0"/>
              <a:t>.</a:t>
            </a:r>
          </a:p>
          <a:p>
            <a:r>
              <a:rPr lang="it-IT" sz="2000" dirty="0"/>
              <a:t>Manuale d'uso ufficiale: </a:t>
            </a:r>
            <a:r>
              <a:rPr lang="it-IT" sz="2000" i="1" dirty="0"/>
              <a:t>EnergyPLAN - Advanced Analysis of Smart Energy Systems</a:t>
            </a:r>
            <a:r>
              <a:rPr lang="it-IT" sz="2000" dirty="0"/>
              <a:t>. University of Aalborg.</a:t>
            </a:r>
          </a:p>
          <a:p>
            <a:r>
              <a:rPr lang="it-IT" sz="2000" dirty="0"/>
              <a:t>Risorsa online: </a:t>
            </a:r>
            <a:r>
              <a:rPr lang="it-IT" sz="2000" b="1" dirty="0">
                <a:hlinkClick r:id="rId2"/>
              </a:rPr>
              <a:t>www.energyplan.eu</a:t>
            </a:r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pPr marL="0" indent="0">
              <a:buNone/>
            </a:pPr>
            <a:r>
              <a:rPr lang="it-IT" sz="2000" dirty="0"/>
              <a:t>Per completezza lascio di seguito il link per il file Excel relativo al Caso Studio analizzato:</a:t>
            </a:r>
          </a:p>
          <a:p>
            <a:r>
              <a:rPr lang="it-IT" sz="2000" dirty="0">
                <a:hlinkClick r:id="rId3"/>
              </a:rPr>
              <a:t>Danimarca 2030</a:t>
            </a:r>
            <a:endParaRPr lang="it-IT" sz="2000" dirty="0"/>
          </a:p>
          <a:p>
            <a:r>
              <a:rPr lang="it-IT" sz="2000" dirty="0"/>
              <a:t>Grazie per l'attenzione.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9138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4B4C9B-7ABD-9BD6-B96D-14CFD7D50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27A22-E40D-6D4F-9FF7-16EFC925C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F85110-C69C-67F9-BC04-894C4E960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E67528-AF5C-468A-5097-BFB15052C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C31C17-07BB-DEB7-2D3A-CBDA6A381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941947-D619-6789-5721-7482AA2F4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0D4795-CC8D-B6E3-212C-46D69F87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Autore e Istituzione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31B5FE-0DD4-8B72-53A3-508E8139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18" y="1891970"/>
            <a:ext cx="8115306" cy="4444662"/>
          </a:xfrm>
        </p:spPr>
        <p:txBody>
          <a:bodyPr anchor="ctr">
            <a:normAutofit lnSpcReduction="10000"/>
          </a:bodyPr>
          <a:lstStyle/>
          <a:p>
            <a:r>
              <a:rPr lang="it-IT" sz="2400" b="1" dirty="0"/>
              <a:t>Gruppo di Ricerca:</a:t>
            </a:r>
            <a:r>
              <a:rPr lang="it-IT" sz="2400" dirty="0"/>
              <a:t> Sustainable Energy Planning Research Group presso l’ Università di Aalborg (Aalborg University), Danimarca.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b="1" dirty="0"/>
              <a:t>Sviluppatore Principale:</a:t>
            </a:r>
            <a:r>
              <a:rPr lang="it-IT" sz="2400" dirty="0"/>
              <a:t> Prof. Henrik Lund (uno dei massimi esperti internazionali di Smart Energy Systems).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b="1" dirty="0"/>
              <a:t>Evoluzione:</a:t>
            </a:r>
            <a:r>
              <a:rPr lang="it-IT" sz="2400" dirty="0"/>
              <a:t> Il codice è in continuo sviluppo e aggiornamento dal 1999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b="1" dirty="0"/>
              <a:t>Sito</a:t>
            </a:r>
            <a:r>
              <a:rPr lang="it-IT" sz="2400" dirty="0"/>
              <a:t>: energyplan.eu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1AC078-EC31-7585-3A1F-A2DDEBBDF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799" y="347632"/>
            <a:ext cx="2410161" cy="8954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839E8B4-6E81-3E4E-D80A-1B18DB2C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90" t="13822" r="22852" b="12489"/>
          <a:stretch>
            <a:fillRect/>
          </a:stretch>
        </p:blipFill>
        <p:spPr>
          <a:xfrm>
            <a:off x="8885376" y="2089075"/>
            <a:ext cx="2989008" cy="44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C877E-7BA2-79D5-328D-979DF706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552EFF-F4F1-5296-53DC-33DDDBCE3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64DCE-E895-9EB3-3E80-A72B46AF8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7DCACB-1767-8BED-CCF6-F1BBCAAB4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77E360-E503-64A8-52D5-ECFAEC75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B2DB96-296A-6AC2-A766-7470B421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9F61F7B-E61F-D2C9-D5CA-44C1F200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Scopo e finalità del modello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519FB7-291F-7519-C7DE-01F09690B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13" y="1089908"/>
            <a:ext cx="9467534" cy="4678183"/>
          </a:xfrm>
        </p:spPr>
        <p:txBody>
          <a:bodyPr anchor="ctr">
            <a:normAutofit/>
          </a:bodyPr>
          <a:lstStyle/>
          <a:p>
            <a:r>
              <a:rPr lang="it-IT" sz="2000" dirty="0"/>
              <a:t>Modello di simulazione di tipo</a:t>
            </a:r>
            <a:r>
              <a:rPr lang="it-IT" sz="2000" b="1" dirty="0"/>
              <a:t> </a:t>
            </a:r>
            <a:r>
              <a:rPr lang="it-IT" sz="2000" u="sng" dirty="0"/>
              <a:t>deterministico</a:t>
            </a:r>
            <a:r>
              <a:rPr lang="it-IT" sz="2000" b="1" dirty="0"/>
              <a:t> </a:t>
            </a:r>
            <a:r>
              <a:rPr lang="it-IT" sz="2000" dirty="0"/>
              <a:t>operante su base oraria sviluppato con i seguenti obbiettivi: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000" dirty="0"/>
              <a:t>Supportare la </a:t>
            </a:r>
            <a:r>
              <a:rPr lang="it-IT" sz="2000" b="1" dirty="0"/>
              <a:t>pianificazione strategica </a:t>
            </a:r>
            <a:r>
              <a:rPr lang="it-IT" sz="2000" dirty="0"/>
              <a:t>di sistemi energetici nazionali o regionali sulla base di studi tecnici ed economici delle conseguenze relative alla loro implementazione.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000" dirty="0"/>
              <a:t>Analizzare l’</a:t>
            </a:r>
            <a:r>
              <a:rPr lang="it-IT" sz="2000" b="1" dirty="0"/>
              <a:t>impatto energetico</a:t>
            </a:r>
            <a:r>
              <a:rPr lang="it-IT" sz="2000" dirty="0"/>
              <a:t>, ambientale ed economico dei diversi scenari per   identificare le strategie ottimali, focalizzandosi sul confronto di più modelli.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2000" dirty="0"/>
              <a:t>Tracciare quelli che saranno i </a:t>
            </a:r>
            <a:r>
              <a:rPr lang="it-IT" sz="2000" b="1" dirty="0"/>
              <a:t>futuri sistemi energetici </a:t>
            </a:r>
            <a:r>
              <a:rPr lang="it-IT" sz="2000" dirty="0"/>
              <a:t>e come opereranno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9A2FFA4-64F4-F042-B794-AB2905A60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480" y="359362"/>
            <a:ext cx="2457894" cy="613927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5516D3A-9162-4FB2-1B83-F3324C834771}"/>
              </a:ext>
            </a:extLst>
          </p:cNvPr>
          <p:cNvSpPr txBox="1"/>
          <p:nvPr/>
        </p:nvSpPr>
        <p:spPr>
          <a:xfrm>
            <a:off x="443398" y="5285861"/>
            <a:ext cx="90910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r>
              <a:rPr lang="it-IT" sz="2000" dirty="0"/>
              <a:t>EnergyPLAN è in grado di fare tutto ciò grazie ad un approccio Cross-Settoriale, ovvero integrando in un unico bilancio i settori dell'elettricità, del riscaldamento, dei trasporti e dell'industria.</a:t>
            </a:r>
          </a:p>
        </p:txBody>
      </p:sp>
    </p:spTree>
    <p:extLst>
      <p:ext uri="{BB962C8B-B14F-4D97-AF65-F5344CB8AC3E}">
        <p14:creationId xmlns:p14="http://schemas.microsoft.com/office/powerpoint/2010/main" val="258360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34704-0571-BCD0-3642-8C686316C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4220415-1432-97CE-B2D3-4FC6B92C9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4200F-B116-71AF-DFE6-E9C115DE6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00E17E-F271-FDA6-CB5B-D3A1E0404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961C3C-6735-FDE0-B65E-FD9319A7F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232E55-A8B9-8D28-72A9-ED99C35AB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95099A-925F-72A6-E560-E77CDF62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Dati necessari al funzionamento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351FC0-B22C-18A8-A081-61C47AC9C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17" y="1670812"/>
            <a:ext cx="11341768" cy="1880650"/>
          </a:xfrm>
        </p:spPr>
        <p:txBody>
          <a:bodyPr anchor="ctr">
            <a:normAutofit/>
          </a:bodyPr>
          <a:lstStyle/>
          <a:p>
            <a:r>
              <a:rPr lang="it-IT" sz="2000" b="1" dirty="0"/>
              <a:t>Struttura degli Input:</a:t>
            </a:r>
            <a:r>
              <a:rPr lang="it-IT" sz="2000" dirty="0"/>
              <a:t> Il modello incrocia "Totali Annuali" (es. TWh consumati o MW installati) con "Distribuzioni Orarie", ovvero file di testo (.txt) da 8784 righe che definiscono i profili di carico e le fluttuazioni meteorologiche.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FE8661-D0CA-4449-5477-A0B6230D1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8228" r="36590" b="79917"/>
          <a:stretch>
            <a:fillRect/>
          </a:stretch>
        </p:blipFill>
        <p:spPr>
          <a:xfrm>
            <a:off x="436514" y="4721567"/>
            <a:ext cx="11143270" cy="114574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0F636F-5AC6-A6E6-5B8F-308D6B2CD4C5}"/>
              </a:ext>
            </a:extLst>
          </p:cNvPr>
          <p:cNvSpPr txBox="1"/>
          <p:nvPr/>
        </p:nvSpPr>
        <p:spPr>
          <a:xfrm>
            <a:off x="316920" y="3168900"/>
            <a:ext cx="630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Dati obbligatori per far girare il modello: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Domanda elettrica e termica (nazionale o regionale).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Capacità ed efficienza degli impianti (PP, CHP, Caldaie).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Distribuzioni orarie delle fonti rinnovabili intermittenti.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6E8748F-FCAE-1258-93C2-8B2E678093D6}"/>
              </a:ext>
            </a:extLst>
          </p:cNvPr>
          <p:cNvSpPr txBox="1"/>
          <p:nvPr/>
        </p:nvSpPr>
        <p:spPr>
          <a:xfrm>
            <a:off x="7233683" y="3168899"/>
            <a:ext cx="447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Dati facoltativi (Simulazioni Avanzate):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Consumi di altri settori (trasporti, industria, idrogeno…)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Dati economici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4F9F58B-B15A-74F6-3CA9-3DBF2043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78969" r="36338" b="12946"/>
          <a:stretch>
            <a:fillRect/>
          </a:stretch>
        </p:blipFill>
        <p:spPr>
          <a:xfrm>
            <a:off x="436513" y="5710475"/>
            <a:ext cx="11143271" cy="775998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19CE095-A615-2FAD-A913-FA0A296A6413}"/>
              </a:ext>
            </a:extLst>
          </p:cNvPr>
          <p:cNvCxnSpPr>
            <a:cxnSpLocks/>
          </p:cNvCxnSpPr>
          <p:nvPr/>
        </p:nvCxnSpPr>
        <p:spPr>
          <a:xfrm>
            <a:off x="9196137" y="5151042"/>
            <a:ext cx="1669983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98E2B54-D8D8-CE97-E667-F34AA619D273}"/>
              </a:ext>
            </a:extLst>
          </p:cNvPr>
          <p:cNvCxnSpPr>
            <a:cxnSpLocks/>
          </p:cNvCxnSpPr>
          <p:nvPr/>
        </p:nvCxnSpPr>
        <p:spPr>
          <a:xfrm>
            <a:off x="9196136" y="6278802"/>
            <a:ext cx="2269533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A39D7233-2E41-B6D0-5AB1-0A1E99981B68}"/>
              </a:ext>
            </a:extLst>
          </p:cNvPr>
          <p:cNvCxnSpPr>
            <a:cxnSpLocks/>
          </p:cNvCxnSpPr>
          <p:nvPr/>
        </p:nvCxnSpPr>
        <p:spPr>
          <a:xfrm>
            <a:off x="9196136" y="5653962"/>
            <a:ext cx="834992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7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D7FA2-577F-1754-1DDC-739FB1D6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41E38D-3B90-C322-3A26-9A8B764C6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3497" r="6176" b="42710"/>
          <a:stretch>
            <a:fillRect/>
          </a:stretch>
        </p:blipFill>
        <p:spPr>
          <a:xfrm>
            <a:off x="531872" y="4714415"/>
            <a:ext cx="11002402" cy="20513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26A625-4AF7-32D7-0B7E-DA698C204E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" r="50000" b="84951"/>
          <a:stretch>
            <a:fillRect/>
          </a:stretch>
        </p:blipFill>
        <p:spPr>
          <a:xfrm>
            <a:off x="471355" y="58048"/>
            <a:ext cx="11226176" cy="1113025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FA8AA3F-B542-7845-EA88-6620ADD77584}"/>
              </a:ext>
            </a:extLst>
          </p:cNvPr>
          <p:cNvCxnSpPr>
            <a:cxnSpLocks/>
          </p:cNvCxnSpPr>
          <p:nvPr/>
        </p:nvCxnSpPr>
        <p:spPr>
          <a:xfrm>
            <a:off x="3031958" y="1171073"/>
            <a:ext cx="6266364" cy="388562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90972E38-CA0A-07A6-AB30-06FF5B0D1350}"/>
              </a:ext>
            </a:extLst>
          </p:cNvPr>
          <p:cNvSpPr/>
          <p:nvPr/>
        </p:nvSpPr>
        <p:spPr>
          <a:xfrm>
            <a:off x="1883018" y="609589"/>
            <a:ext cx="1148940" cy="561484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D787FE-886B-D2D7-F22D-7FEDA03D8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9" t="12044" b="34116"/>
          <a:stretch>
            <a:fillRect/>
          </a:stretch>
        </p:blipFill>
        <p:spPr>
          <a:xfrm>
            <a:off x="9298329" y="609589"/>
            <a:ext cx="2787817" cy="3613111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C53C14D-B2C7-0952-6DA0-F282061CF263}"/>
              </a:ext>
            </a:extLst>
          </p:cNvPr>
          <p:cNvSpPr txBox="1"/>
          <p:nvPr/>
        </p:nvSpPr>
        <p:spPr>
          <a:xfrm>
            <a:off x="531872" y="1633858"/>
            <a:ext cx="84749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Flusso logico sequenziale:</a:t>
            </a:r>
            <a:r>
              <a:rPr lang="it-IT" sz="2000" dirty="0">
                <a:solidFill>
                  <a:schemeClr val="bg1"/>
                </a:solidFill>
              </a:rPr>
              <a:t> Domanda → Offerta → Bilanciamento → Costi.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Approccio Cross-Settoriale:</a:t>
            </a:r>
            <a:r>
              <a:rPr lang="it-IT" sz="2000" dirty="0">
                <a:solidFill>
                  <a:schemeClr val="bg1"/>
                </a:solidFill>
              </a:rPr>
              <a:t> Il menù Demand unisce Elettricità, Riscaldamento, Trasporti e Industria.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La scheda Supply invece descrive l’insieme degli impianti che abbiamo a disposizione e le relative capacità.</a:t>
            </a:r>
          </a:p>
          <a:p>
            <a:endParaRPr lang="it-IT" dirty="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5A7661AA-9039-4139-77A7-3C3032CDD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55" y="4264719"/>
            <a:ext cx="11062919" cy="358936"/>
          </a:xfrm>
          <a:prstGeom prst="rect">
            <a:avLst/>
          </a:prstGeom>
        </p:spPr>
      </p:pic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0C2AB471-C833-9E24-DE89-5F7D38B271CC}"/>
              </a:ext>
            </a:extLst>
          </p:cNvPr>
          <p:cNvSpPr/>
          <p:nvPr/>
        </p:nvSpPr>
        <p:spPr>
          <a:xfrm>
            <a:off x="4170947" y="4280474"/>
            <a:ext cx="2598821" cy="33993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30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80A22-C686-C4CC-1221-746A03F92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C8992A5-AE98-B5D4-61F9-8D5D7C1F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2E60B7-5278-4C9A-3A7E-7162D5298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C5DCF-60D2-F60F-6772-7779C338D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FAB38-9489-EBEA-4BD8-F7C73AA7F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E9B1C-2D15-2B06-35D3-A3673557B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099B8B-4DE6-9062-5969-E5CBD6BF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Ambiente Hardware e Software</a:t>
            </a:r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D04D2201-7431-F433-A8D2-38D515FE6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44115"/>
              </p:ext>
            </p:extLst>
          </p:nvPr>
        </p:nvGraphicFramePr>
        <p:xfrm>
          <a:off x="-1" y="1622745"/>
          <a:ext cx="9063790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3896FB42-14D2-442D-A1C8-BA22ED69A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6591" r="33784" b="3581"/>
          <a:stretch>
            <a:fillRect/>
          </a:stretch>
        </p:blipFill>
        <p:spPr>
          <a:xfrm>
            <a:off x="9603192" y="2871320"/>
            <a:ext cx="2193221" cy="38135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215881D-8176-1041-6F2A-8620E140B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6" y="5306103"/>
            <a:ext cx="3393925" cy="137878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0834F2-D1A2-22F1-4DA7-4B7A0434B2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28" y="5419410"/>
            <a:ext cx="4412771" cy="114405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A3080F-2868-4855-ABF1-B0848299FE58}"/>
              </a:ext>
            </a:extLst>
          </p:cNvPr>
          <p:cNvSpPr txBox="1"/>
          <p:nvPr/>
        </p:nvSpPr>
        <p:spPr>
          <a:xfrm>
            <a:off x="9448800" y="2034426"/>
            <a:ext cx="235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Diverse tipologie di output possibili</a:t>
            </a:r>
          </a:p>
        </p:txBody>
      </p:sp>
    </p:spTree>
    <p:extLst>
      <p:ext uri="{BB962C8B-B14F-4D97-AF65-F5344CB8AC3E}">
        <p14:creationId xmlns:p14="http://schemas.microsoft.com/office/powerpoint/2010/main" val="65361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44120-33B4-972D-1A7A-D65F776BF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F211EE-01B6-81DB-7AA8-4A658A9B5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672B5D-0974-6F67-C79C-EDD25D920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83553-1D55-4276-A04D-069C120FC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0CD4DC-8CF5-ED8C-17AF-95963D1B6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C6F52D-9CF4-E2F4-03C7-23D08ECF4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299E04-8EC6-D345-FE05-B04658DC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Caso studio: Danimarca 2030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FFAAA2-CA3D-055F-A400-024BC369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70" y="1671753"/>
            <a:ext cx="11490156" cy="976193"/>
          </a:xfrm>
        </p:spPr>
        <p:txBody>
          <a:bodyPr anchor="ctr">
            <a:noAutofit/>
          </a:bodyPr>
          <a:lstStyle/>
          <a:p>
            <a:r>
              <a:rPr lang="it-IT" sz="2400" dirty="0"/>
              <a:t>Analisi della rete energetica danese soggetta a una forte penetrazione di energia eolica offshore, simulando un inserimento progressivo, da 0 fino a  40 TWh, grazie alla modalità Run Serial del software.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47AC56-F597-E464-C460-B4403475C935}"/>
              </a:ext>
            </a:extLst>
          </p:cNvPr>
          <p:cNvSpPr txBox="1"/>
          <p:nvPr/>
        </p:nvSpPr>
        <p:spPr>
          <a:xfrm>
            <a:off x="256674" y="2722267"/>
            <a:ext cx="10651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Studio di tre diversi scenari con adozione di regolazioni e strategie differenti per confrontarne i risultati e valutarne i benefici.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12ED9B-A837-2A25-3CD3-CD0A165E2162}"/>
              </a:ext>
            </a:extLst>
          </p:cNvPr>
          <p:cNvSpPr txBox="1"/>
          <p:nvPr/>
        </p:nvSpPr>
        <p:spPr>
          <a:xfrm>
            <a:off x="256674" y="3504474"/>
            <a:ext cx="898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Scenario 1: Bilancio della domanda di calore, solo Regolazione Termica</a:t>
            </a:r>
          </a:p>
          <a:p>
            <a:r>
              <a:rPr lang="it-IT" dirty="0"/>
              <a:t>Scenario 2: Strategia di Simulazione = R2: Bilancio la domanda di calore e di elettricità</a:t>
            </a:r>
          </a:p>
          <a:p>
            <a:r>
              <a:rPr lang="it-IT" dirty="0"/>
              <a:t>Scenario 3: R2 + Pompe di Calore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749D010-B041-71A1-9E55-30FF9477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4" y="4502125"/>
            <a:ext cx="3934847" cy="226253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B046133-0014-1458-4967-42278335D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183" y="4511633"/>
            <a:ext cx="3752500" cy="2262537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323E08-A231-B674-8E0C-9E1880F491AC}"/>
              </a:ext>
            </a:extLst>
          </p:cNvPr>
          <p:cNvSpPr txBox="1"/>
          <p:nvPr/>
        </p:nvSpPr>
        <p:spPr>
          <a:xfrm>
            <a:off x="8366760" y="4312920"/>
            <a:ext cx="3568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Menù Demand e Supply ho selezionato le regolazioni desiderate e le proprietà delle pompe di calore utilizzate</a:t>
            </a:r>
          </a:p>
          <a:p>
            <a:endParaRPr lang="it-IT" dirty="0"/>
          </a:p>
          <a:p>
            <a:r>
              <a:rPr lang="it-IT" dirty="0"/>
              <a:t>Ho stabilito poi l’input, i valori della produzione eolica per il Run Serial e l’output cercato</a:t>
            </a:r>
          </a:p>
        </p:txBody>
      </p:sp>
    </p:spTree>
    <p:extLst>
      <p:ext uri="{BB962C8B-B14F-4D97-AF65-F5344CB8AC3E}">
        <p14:creationId xmlns:p14="http://schemas.microsoft.com/office/powerpoint/2010/main" val="332142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02BD6-6B70-0386-22C7-217FA0BE4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6B4B983-DA3B-BBF3-DE2E-13C02A230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" y="3048000"/>
            <a:ext cx="6881811" cy="378695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9958F47-C402-9E8D-8C4A-0B8F9EDE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20" y="122579"/>
            <a:ext cx="5785089" cy="330781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6B63095-D594-1A4A-3C06-17E2ACCBF413}"/>
              </a:ext>
            </a:extLst>
          </p:cNvPr>
          <p:cNvSpPr txBox="1"/>
          <p:nvPr/>
        </p:nvSpPr>
        <p:spPr>
          <a:xfrm>
            <a:off x="746760" y="369838"/>
            <a:ext cx="5151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Il grafico ottenuto le simulazioni nello </a:t>
            </a:r>
            <a:r>
              <a:rPr lang="it-IT" u="sng" dirty="0">
                <a:solidFill>
                  <a:schemeClr val="bg1"/>
                </a:solidFill>
              </a:rPr>
              <a:t>spazio degli obiettivi (minimizzazione di CO2 e Costi)</a:t>
            </a:r>
            <a:r>
              <a:rPr lang="it-IT" dirty="0">
                <a:solidFill>
                  <a:schemeClr val="bg1"/>
                </a:solidFill>
              </a:rPr>
              <a:t>. Il punto di ottimo di sistema si colloca negli ultimi step della linea verde, dove il capitale investito nelle Pompe di Calore è ampiamente ripagato dall'azzeramento degli sprechi, garantendo contemporaneamente il minimo costo totale e le minime emissioni.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0B9D5F1-7F7A-A501-D12C-0CF47996D485}"/>
              </a:ext>
            </a:extLst>
          </p:cNvPr>
          <p:cNvSpPr txBox="1"/>
          <p:nvPr/>
        </p:nvSpPr>
        <p:spPr>
          <a:xfrm>
            <a:off x="7269480" y="3703320"/>
            <a:ext cx="4681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Infine, con EnergyPLAN è possibile visualizzare graficamente gli output calcolati, analizzandone l'andamento su un arco temporale personalizzabile (giorni, mesi o anni), come mostrato in questo esempio per la produzione di elettricità.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CBD78CFA-8F6C-4549-443B-3DF6B858A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80" y="5573990"/>
            <a:ext cx="4774768" cy="11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8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4E4741-ADE2-9AEE-18B1-0E3725E33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521934-9658-87BD-6BC3-7738BA79C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732B77-C700-88BE-E704-9C1C5AFC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670B38-CAC8-9D9A-E101-691A06DDB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80F3D1-06A0-99A5-8727-3F7CF4DE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BA2771-0932-C68B-630B-915BB1F9D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BEAD07-C4D8-AEFC-A8C6-12963F0E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12" y="351051"/>
            <a:ext cx="10643938" cy="1033669"/>
          </a:xfrm>
        </p:spPr>
        <p:txBody>
          <a:bodyPr>
            <a:normAutofit fontScale="90000"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Considerazioni finali - Giudizio su facilità d'uso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A36B97-2BBD-08ED-4A25-B4CA3D8A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022" y="1729081"/>
            <a:ext cx="3073670" cy="8014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3200" b="1" dirty="0"/>
              <a:t>Punti di Forza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EB1BCB-8CCD-9A0F-2865-EED81E994F00}"/>
              </a:ext>
            </a:extLst>
          </p:cNvPr>
          <p:cNvSpPr txBox="1"/>
          <p:nvPr/>
        </p:nvSpPr>
        <p:spPr>
          <a:xfrm>
            <a:off x="7920789" y="1837396"/>
            <a:ext cx="2396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Limitazioni</a:t>
            </a:r>
            <a:endParaRPr lang="it-IT" sz="40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70ADEA-E3F0-0F36-8BF8-ECAF8F4238E3}"/>
              </a:ext>
            </a:extLst>
          </p:cNvPr>
          <p:cNvSpPr txBox="1"/>
          <p:nvPr/>
        </p:nvSpPr>
        <p:spPr>
          <a:xfrm>
            <a:off x="304185" y="2530488"/>
            <a:ext cx="649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modello si distingue per </a:t>
            </a:r>
            <a:r>
              <a:rPr lang="it-IT" b="1" dirty="0"/>
              <a:t>tempi di calcolo </a:t>
            </a:r>
            <a:r>
              <a:rPr lang="it-IT" dirty="0"/>
              <a:t>estremamente ridotti. Risolve il bilancio deterministico su base oraria (8784 ore) in frazioni di secondo. Questa rapidità è ancora più utile nel calcolo del Run Serial.</a:t>
            </a:r>
          </a:p>
          <a:p>
            <a:endParaRPr lang="it-IT" dirty="0"/>
          </a:p>
          <a:p>
            <a:r>
              <a:rPr lang="it-IT" dirty="0"/>
              <a:t>Invece di avere un'unica schermata caotica piena di parametri, il software è diviso </a:t>
            </a:r>
            <a:r>
              <a:rPr lang="it-IT" b="1" dirty="0"/>
              <a:t>in interfacce molto logiche</a:t>
            </a:r>
            <a:r>
              <a:rPr lang="it-IT" dirty="0"/>
              <a:t>. L’utente viene guidato in modo ordinato nell’inserimento delle informazioni richieste alla simulazione.</a:t>
            </a:r>
          </a:p>
          <a:p>
            <a:endParaRPr lang="it-IT" dirty="0"/>
          </a:p>
          <a:p>
            <a:r>
              <a:rPr lang="it-IT" dirty="0"/>
              <a:t>Infine EnergyPLAN tiene conto di </a:t>
            </a:r>
            <a:r>
              <a:rPr lang="it-IT" b="1" dirty="0"/>
              <a:t>un numero elevatissimo di parametri </a:t>
            </a:r>
            <a:r>
              <a:rPr lang="it-IT" dirty="0"/>
              <a:t>e risulta essere uno strumento molto potente e in costante aggiornamento per chi analizza e confronta modelli energetici.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80AF8A-9479-8D0B-84CE-7AB53EFD0557}"/>
              </a:ext>
            </a:extLst>
          </p:cNvPr>
          <p:cNvSpPr txBox="1"/>
          <p:nvPr/>
        </p:nvSpPr>
        <p:spPr>
          <a:xfrm>
            <a:off x="7101840" y="2662135"/>
            <a:ext cx="441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Essendo EnergyPLAN un modello di simulazione e </a:t>
            </a:r>
            <a:r>
              <a:rPr lang="it-IT" b="1" dirty="0"/>
              <a:t>non di ottimizzazione</a:t>
            </a:r>
            <a:r>
              <a:rPr lang="it-IT" dirty="0"/>
              <a:t>, non calcola automaticamente la configurazione ottimale. Per elaborazioni avanzate o per l'analisi multi-obiettivo è indispensabile esportare i dati (tramite funzione </a:t>
            </a:r>
            <a:r>
              <a:rPr lang="it-IT" i="1" dirty="0"/>
              <a:t>Clipboard</a:t>
            </a:r>
            <a:r>
              <a:rPr lang="it-IT" dirty="0"/>
              <a:t>) in ambienti esterni come Excel.</a:t>
            </a:r>
          </a:p>
          <a:p>
            <a:endParaRPr lang="it-IT" dirty="0"/>
          </a:p>
          <a:p>
            <a:r>
              <a:rPr lang="it-IT" dirty="0"/>
              <a:t>Inoltre i </a:t>
            </a:r>
            <a:r>
              <a:rPr lang="it-IT" b="1" dirty="0"/>
              <a:t>grafici</a:t>
            </a:r>
            <a:r>
              <a:rPr lang="it-IT" dirty="0"/>
              <a:t> generati come Output sono poco leggibili, soprattutto se si seleziona un intervallo temporale mensile o annuale, risultando poco interessanti.</a:t>
            </a:r>
          </a:p>
        </p:txBody>
      </p:sp>
    </p:spTree>
    <p:extLst>
      <p:ext uri="{BB962C8B-B14F-4D97-AF65-F5344CB8AC3E}">
        <p14:creationId xmlns:p14="http://schemas.microsoft.com/office/powerpoint/2010/main" val="1103453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3145668-9a47-4f1d-8310-3491e62949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FCA51EBDBC7D4E9602CD69EC65874A" ma:contentTypeVersion="9" ma:contentTypeDescription="Creare un nuovo documento." ma:contentTypeScope="" ma:versionID="730c7c69141207ad04484f42e5befa88">
  <xsd:schema xmlns:xsd="http://www.w3.org/2001/XMLSchema" xmlns:xs="http://www.w3.org/2001/XMLSchema" xmlns:p="http://schemas.microsoft.com/office/2006/metadata/properties" xmlns:ns3="43145668-9a47-4f1d-8310-3491e62949e5" targetNamespace="http://schemas.microsoft.com/office/2006/metadata/properties" ma:root="true" ma:fieldsID="1ea1904969a61cb9dff83f72c807585a" ns3:_="">
    <xsd:import namespace="43145668-9a47-4f1d-8310-3491e62949e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45668-9a47-4f1d-8310-3491e62949e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A4E45-B93C-414E-88CE-BF16FE2564C6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3145668-9a47-4f1d-8310-3491e62949e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1D485A4-0AB1-416F-B406-4958D5A7A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145668-9a47-4f1d-8310-3491e6294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5F1A82-C0FB-45E5-AD6A-0AACCF0E6B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7355</TotalTime>
  <Words>957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EnergyPLAN </vt:lpstr>
      <vt:lpstr>Autore e Istituzione</vt:lpstr>
      <vt:lpstr>Scopo e finalità del modello</vt:lpstr>
      <vt:lpstr>Dati necessari al funzionamento</vt:lpstr>
      <vt:lpstr>Presentazione standard di PowerPoint</vt:lpstr>
      <vt:lpstr>Ambiente Hardware e Software</vt:lpstr>
      <vt:lpstr>Caso studio: Danimarca 2030</vt:lpstr>
      <vt:lpstr>Presentazione standard di PowerPoint</vt:lpstr>
      <vt:lpstr>Considerazioni finali - Giudizio su facilità d'uso</vt:lpstr>
      <vt:lpstr>Bibliografia e Riferimenti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Stella Agostini</dc:creator>
  <cp:lastModifiedBy>Stella Agostini</cp:lastModifiedBy>
  <cp:revision>2</cp:revision>
  <dcterms:created xsi:type="dcterms:W3CDTF">2026-05-14T15:03:15Z</dcterms:created>
  <dcterms:modified xsi:type="dcterms:W3CDTF">2026-06-05T19:53:10Z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0x01010080FCA51EBDBC7D4E9602CD69EC65874A</vt:lpwstr>
  </property>
</Properties>
</file>