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67" r:id="rId5"/>
    <p:sldId id="261" r:id="rId6"/>
    <p:sldId id="266" r:id="rId7"/>
    <p:sldId id="262" r:id="rId8"/>
    <p:sldId id="268" r:id="rId9"/>
    <p:sldId id="269" r:id="rId10"/>
    <p:sldId id="264" r:id="rId11"/>
    <p:sldId id="265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3"/>
    <p:restoredTop sz="94648"/>
  </p:normalViewPr>
  <p:slideViewPr>
    <p:cSldViewPr snapToGrid="0" snapToObjects="1">
      <p:cViewPr>
        <p:scale>
          <a:sx n="102" d="100"/>
          <a:sy n="102" d="100"/>
        </p:scale>
        <p:origin x="-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93716B-5001-974D-9280-4146B54BD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E67DBE8-75AC-254E-BFB8-74AE6EE75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6A97B0-7EFD-4E4C-AC5C-B953FDCB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CF70-EB52-D247-861F-F4AA81E134C5}" type="datetimeFigureOut">
              <a:rPr lang="it-IT" smtClean="0"/>
              <a:t>22/01/19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96C601-E16B-4944-BC9A-9B2F580A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B19B3C-25E7-A641-9CAF-948E00BD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A989-928B-8946-B1D5-0CB3DC6125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73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B3D05B-28AF-834B-9C95-E4E483334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15542D6-72E8-BB4E-B4C4-2A30B1C1A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CAB451-F90F-7B46-903B-5E0CC8AD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CF70-EB52-D247-861F-F4AA81E134C5}" type="datetimeFigureOut">
              <a:rPr lang="it-IT" smtClean="0"/>
              <a:t>22/01/19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724FDD-A61F-5C44-AFF9-8D1A8E10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8B8C28-FC59-B04F-898F-8418C8A9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A989-928B-8946-B1D5-0CB3DC6125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98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85C84DF-1B86-CA44-ACD7-EAEA77E02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F37448-F9C7-E346-B123-033E30BDF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A4F389-386B-6446-8989-846D21AE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CF70-EB52-D247-861F-F4AA81E134C5}" type="datetimeFigureOut">
              <a:rPr lang="it-IT" smtClean="0"/>
              <a:t>22/01/19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566BBD-8DDF-F144-8A32-0D648819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6E4D5A-3FC1-464F-A073-0F0380618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A989-928B-8946-B1D5-0CB3DC6125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215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A96E6C-3934-644F-A58C-E60046F20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6EC658-DBE5-2446-B9D8-5DFB56036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7F9C18-995E-E644-A838-C3442A262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CF70-EB52-D247-861F-F4AA81E134C5}" type="datetimeFigureOut">
              <a:rPr lang="it-IT" smtClean="0"/>
              <a:t>22/01/19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850EDE-41F0-1A43-8A3C-0514FCBA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DE52CB-59CF-0842-B364-98B5F64B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A989-928B-8946-B1D5-0CB3DC6125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36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83D51A-1FFD-EB44-AC01-C1E71742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7F6DF6-C906-1546-B2F3-BC1C37099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27FF89-E098-644C-9926-7C7781B8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CF70-EB52-D247-861F-F4AA81E134C5}" type="datetimeFigureOut">
              <a:rPr lang="it-IT" smtClean="0"/>
              <a:t>22/01/19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442FF4-E618-5649-8A47-738073AF5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E2493C-1B4D-EC4D-91FB-BFBCBD8C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A989-928B-8946-B1D5-0CB3DC6125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14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BC60BD-12DB-D041-9F33-E79E236BB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A35915-C8F4-CE45-AD02-09CDCEADF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9CAE829-5BD7-5841-9EE3-7988167B6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8F7DB14-799A-6046-B0A2-89F03363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CF70-EB52-D247-861F-F4AA81E134C5}" type="datetimeFigureOut">
              <a:rPr lang="it-IT" smtClean="0"/>
              <a:t>22/01/19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D6B7B05-F212-7049-80A7-8BE3EC560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47B6945-B604-2C41-9724-636D757E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A989-928B-8946-B1D5-0CB3DC6125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50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3A2470-79DE-3446-BF48-ED34A434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79FB75-A613-9F49-93AF-B9F7BC96C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8A22BEA-7071-9A4D-8569-6A010C489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E4D23B-67D9-FA43-8603-29D129243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8131325-81DC-3E4C-BDE6-B9C6C6590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0BA9C1C-52C2-874A-A903-ED61CAB0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CF70-EB52-D247-861F-F4AA81E134C5}" type="datetimeFigureOut">
              <a:rPr lang="it-IT" smtClean="0"/>
              <a:t>22/01/19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CAD8457-6B18-3040-A6C1-1955E70F4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B52494-3AF1-6D48-8E05-4A5D7B06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A989-928B-8946-B1D5-0CB3DC6125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70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EC68B1-690A-B24A-A73C-D0D7DD0A4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0F3D104-F2C6-684D-AB90-CD0D8179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CF70-EB52-D247-861F-F4AA81E134C5}" type="datetimeFigureOut">
              <a:rPr lang="it-IT" smtClean="0"/>
              <a:t>22/01/19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BF5F18A-5024-7D48-9A0D-5AB22FA4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E6CC56A-06A3-6642-B823-F38E8115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A989-928B-8946-B1D5-0CB3DC6125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54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620A489-FE6B-3841-A295-EC102059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CF70-EB52-D247-861F-F4AA81E134C5}" type="datetimeFigureOut">
              <a:rPr lang="it-IT" smtClean="0"/>
              <a:t>22/01/19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66EF8D-E07A-464A-8E8F-0B173E013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72F129-085E-C64E-AE23-8A3B6839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A989-928B-8946-B1D5-0CB3DC6125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85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F52D87-2F7A-AB48-87DC-D9414490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8601F8-A624-7247-BBF2-B9C54E85F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DE582EB-42CB-1045-9C00-59EB02416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CA7F30-5C25-6E4E-A063-85955E984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CF70-EB52-D247-861F-F4AA81E134C5}" type="datetimeFigureOut">
              <a:rPr lang="it-IT" smtClean="0"/>
              <a:t>22/01/19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1D8D58-C21F-E04E-9D6F-F7B9EA78A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5BF1CD-C06E-9747-B1F7-9A84E558E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A989-928B-8946-B1D5-0CB3DC6125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9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2CCEED-C64D-8E44-AADC-8FE65E19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F5599C3-CD22-F044-8D5B-E55FFCC59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1FF2F6-555D-7A40-80EA-5B3AC7904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59E72D-7171-034A-8EF8-C8BD1C83E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6CF70-EB52-D247-861F-F4AA81E134C5}" type="datetimeFigureOut">
              <a:rPr lang="it-IT" smtClean="0"/>
              <a:t>22/01/19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BAFEFF-EACA-B444-A5EA-21A002B6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04F7ED-7F55-D44B-9DE7-766C9548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A989-928B-8946-B1D5-0CB3DC6125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58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903D08-E5AF-614A-9043-91C4B3859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03DECE-085A-554C-8054-7E08264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10B452-EA3D-B54E-9E8A-6E8436CE1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6CF70-EB52-D247-861F-F4AA81E134C5}" type="datetimeFigureOut">
              <a:rPr lang="it-IT" smtClean="0"/>
              <a:t>22/01/19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DCACD9-F1B2-F948-AC42-ACFE48220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90B615-7018-2E4B-9E0E-B7888D110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A989-928B-8946-B1D5-0CB3DC6125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0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F7FE08-9EFC-8648-8D28-1DFF57A11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628" y="2107934"/>
            <a:ext cx="9141807" cy="1173147"/>
          </a:xfrm>
        </p:spPr>
        <p:txBody>
          <a:bodyPr>
            <a:normAutofit/>
          </a:bodyPr>
          <a:lstStyle/>
          <a:p>
            <a:r>
              <a:rPr lang="it-IT" sz="7200" b="1" dirty="0" err="1">
                <a:solidFill>
                  <a:schemeClr val="accent1"/>
                </a:solidFill>
              </a:rPr>
              <a:t>GCSolar</a:t>
            </a:r>
            <a:endParaRPr lang="it-IT" sz="7200" b="1" dirty="0">
              <a:solidFill>
                <a:schemeClr val="accent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4381E95-637E-F048-9D1B-83747B2BB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0559" y="5635690"/>
            <a:ext cx="2834640" cy="1090677"/>
          </a:xfr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it-IT" sz="2000" dirty="0"/>
              <a:t>Elisabetta Matarrese</a:t>
            </a:r>
          </a:p>
          <a:p>
            <a:pPr algn="just"/>
            <a:r>
              <a:rPr lang="it-IT" sz="2000" dirty="0"/>
              <a:t>Matricola: 903855</a:t>
            </a:r>
          </a:p>
          <a:p>
            <a:pPr algn="r"/>
            <a:r>
              <a:rPr lang="it-IT" sz="2000" dirty="0"/>
              <a:t>A.A 2018/2019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83F58D8-9167-B945-AC66-75A147F46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728" y="3056335"/>
            <a:ext cx="3225800" cy="7747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C27E8F-71EE-AD46-93C5-772C06EF2DC0}"/>
              </a:ext>
            </a:extLst>
          </p:cNvPr>
          <p:cNvSpPr txBox="1"/>
          <p:nvPr/>
        </p:nvSpPr>
        <p:spPr>
          <a:xfrm>
            <a:off x="3390452" y="2025394"/>
            <a:ext cx="5540188" cy="2061882"/>
          </a:xfrm>
          <a:prstGeom prst="rect">
            <a:avLst/>
          </a:prstGeom>
          <a:noFill/>
          <a:ln w="1270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025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681EA5-1B8D-3B49-89CC-559DCD81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7510"/>
          </a:xfrm>
        </p:spPr>
        <p:txBody>
          <a:bodyPr/>
          <a:lstStyle/>
          <a:p>
            <a:r>
              <a:rPr lang="it-IT" b="1" dirty="0">
                <a:solidFill>
                  <a:schemeClr val="accent1"/>
                </a:solidFill>
              </a:rPr>
              <a:t>Specifiche tecniche: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B866AE-2C1F-F242-8E64-6EDD8534B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610"/>
            <a:ext cx="10515600" cy="1706469"/>
          </a:xfrm>
        </p:spPr>
        <p:txBody>
          <a:bodyPr>
            <a:normAutofit/>
          </a:bodyPr>
          <a:lstStyle/>
          <a:p>
            <a:r>
              <a:rPr lang="it-IT" sz="2400" dirty="0"/>
              <a:t>Il programma può essere facilmente utilizzato online senza necessità di download, dal seguente sito:</a:t>
            </a:r>
          </a:p>
          <a:p>
            <a:pPr marL="0" indent="0" algn="ctr">
              <a:buNone/>
            </a:pPr>
            <a:r>
              <a:rPr lang="it-IT" sz="2400" dirty="0" err="1"/>
              <a:t>https</a:t>
            </a:r>
            <a:r>
              <a:rPr lang="it-IT" sz="2400" dirty="0"/>
              <a:t>://</a:t>
            </a:r>
            <a:r>
              <a:rPr lang="it-IT" sz="2400" dirty="0" err="1"/>
              <a:t>www.epa.gov</a:t>
            </a:r>
            <a:r>
              <a:rPr lang="it-IT" sz="2400" dirty="0"/>
              <a:t>/</a:t>
            </a:r>
            <a:r>
              <a:rPr lang="it-IT" sz="2400" dirty="0" err="1"/>
              <a:t>ceam</a:t>
            </a:r>
            <a:r>
              <a:rPr lang="it-IT" sz="2400" dirty="0"/>
              <a:t>/</a:t>
            </a:r>
            <a:r>
              <a:rPr lang="it-IT" sz="2400" dirty="0" err="1"/>
              <a:t>gcsolar</a:t>
            </a:r>
            <a:endParaRPr lang="it-IT" sz="2400" dirty="0"/>
          </a:p>
          <a:p>
            <a:r>
              <a:rPr lang="it-IT" sz="2400" dirty="0"/>
              <a:t>Necessità di un sistema operativo Windows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3272EA99-8705-F043-BE9E-7B5C604773FD}"/>
              </a:ext>
            </a:extLst>
          </p:cNvPr>
          <p:cNvSpPr txBox="1">
            <a:spLocks/>
          </p:cNvSpPr>
          <p:nvPr/>
        </p:nvSpPr>
        <p:spPr>
          <a:xfrm>
            <a:off x="838200" y="3574489"/>
            <a:ext cx="10515600" cy="1144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accent1"/>
                </a:solidFill>
              </a:rPr>
              <a:t>Giudizio: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FF52C042-656A-8841-B109-B80641C3196B}"/>
              </a:ext>
            </a:extLst>
          </p:cNvPr>
          <p:cNvSpPr txBox="1">
            <a:spLocks/>
          </p:cNvSpPr>
          <p:nvPr/>
        </p:nvSpPr>
        <p:spPr>
          <a:xfrm>
            <a:off x="838200" y="4718796"/>
            <a:ext cx="10515600" cy="170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 err="1"/>
              <a:t>GCSolar</a:t>
            </a:r>
            <a:r>
              <a:rPr lang="it-IT" sz="2400" dirty="0"/>
              <a:t> si presenta come un programma molto semplice alla comprensione e di facile utilizzo. La sua interfaccia infatti consente di inserire agevolmente i dati di input e di analizzare in maniera altrettanto semplice i dati di output.</a:t>
            </a:r>
          </a:p>
        </p:txBody>
      </p:sp>
    </p:spTree>
    <p:extLst>
      <p:ext uri="{BB962C8B-B14F-4D97-AF65-F5344CB8AC3E}">
        <p14:creationId xmlns:p14="http://schemas.microsoft.com/office/powerpoint/2010/main" val="3394829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1B29EF-5139-E142-9FD7-FAE35254C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1"/>
                </a:solidFill>
              </a:rPr>
              <a:t>Aspetti positivi: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8FD442-7496-C649-A420-2E27B1850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051"/>
            <a:ext cx="10515600" cy="1796116"/>
          </a:xfrm>
        </p:spPr>
        <p:txBody>
          <a:bodyPr>
            <a:noAutofit/>
          </a:bodyPr>
          <a:lstStyle/>
          <a:p>
            <a:r>
              <a:rPr lang="it-IT" sz="2400" dirty="0"/>
              <a:t>Facile utilizzo</a:t>
            </a:r>
          </a:p>
          <a:p>
            <a:r>
              <a:rPr lang="it-IT" sz="2400" dirty="0"/>
              <a:t>In caso si inserisca un dato incoerente (es. profondità massima&lt;profondità minima), o non leggibile dal programma, questo viene segnalato in automatico mediante l’apposizione di un segno rosso in corrispondenza di esso.</a:t>
            </a:r>
          </a:p>
          <a:p>
            <a:r>
              <a:rPr lang="it-IT" sz="2400" dirty="0"/>
              <a:t>Non richiede alcuna installazione </a:t>
            </a:r>
          </a:p>
          <a:p>
            <a:r>
              <a:rPr lang="it-IT" sz="2400" dirty="0"/>
              <a:t>Velocità nella valutazione degli output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420F3A7-7B3B-064E-B1AE-10E7432D225B}"/>
              </a:ext>
            </a:extLst>
          </p:cNvPr>
          <p:cNvSpPr txBox="1">
            <a:spLocks/>
          </p:cNvSpPr>
          <p:nvPr/>
        </p:nvSpPr>
        <p:spPr>
          <a:xfrm>
            <a:off x="838200" y="41083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accent1"/>
                </a:solidFill>
              </a:rPr>
              <a:t>Aspetti negativi:</a:t>
            </a:r>
          </a:p>
        </p:txBody>
      </p:sp>
      <p:sp>
        <p:nvSpPr>
          <p:cNvPr id="5" name="Segnaposto contenuto 6">
            <a:extLst>
              <a:ext uri="{FF2B5EF4-FFF2-40B4-BE49-F238E27FC236}">
                <a16:creationId xmlns:a16="http://schemas.microsoft.com/office/drawing/2014/main" id="{DF0DF74D-C852-DC4C-A027-59E7287A2308}"/>
              </a:ext>
            </a:extLst>
          </p:cNvPr>
          <p:cNvSpPr txBox="1">
            <a:spLocks/>
          </p:cNvSpPr>
          <p:nvPr/>
        </p:nvSpPr>
        <p:spPr>
          <a:xfrm>
            <a:off x="838200" y="5405717"/>
            <a:ext cx="10515600" cy="1452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Il programma per calcolare l’irradiamento sulla superficie terrestre, utilizza equazioni più appropriate per i sistemi terrestri rispetto ai sistemi marini.</a:t>
            </a:r>
          </a:p>
          <a:p>
            <a:r>
              <a:rPr lang="it-IT" sz="2400" dirty="0"/>
              <a:t>Poca flessibilità di utilizzo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7533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10A67B-C947-2C4B-8331-CCDA84508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2185707"/>
            <a:ext cx="11102788" cy="1453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 err="1"/>
              <a:t>GCSolar</a:t>
            </a:r>
            <a:r>
              <a:rPr lang="it-IT" sz="2400" dirty="0"/>
              <a:t> viene prodotto da EPA Center for </a:t>
            </a:r>
            <a:r>
              <a:rPr lang="it-IT" sz="2400" dirty="0" err="1"/>
              <a:t>Exposure</a:t>
            </a:r>
            <a:r>
              <a:rPr lang="it-IT" sz="2400" dirty="0"/>
              <a:t> </a:t>
            </a:r>
            <a:r>
              <a:rPr lang="it-IT" sz="2400" dirty="0" err="1"/>
              <a:t>Assessment</a:t>
            </a:r>
            <a:r>
              <a:rPr lang="it-IT" sz="2400" dirty="0"/>
              <a:t> </a:t>
            </a:r>
            <a:r>
              <a:rPr lang="it-IT" sz="2400" dirty="0" err="1"/>
              <a:t>Modeling</a:t>
            </a:r>
            <a:r>
              <a:rPr lang="it-IT" sz="2400" dirty="0"/>
              <a:t> (CEAM), ente creato nel 1987 per andare incontro ai bisogni scientifici del «</a:t>
            </a:r>
            <a:r>
              <a:rPr lang="it-IT" sz="2400" dirty="0" err="1"/>
              <a:t>United</a:t>
            </a:r>
            <a:r>
              <a:rPr lang="it-IT" sz="2400" dirty="0"/>
              <a:t> </a:t>
            </a:r>
            <a:r>
              <a:rPr lang="it-IT" sz="2400" dirty="0" err="1"/>
              <a:t>States</a:t>
            </a:r>
            <a:r>
              <a:rPr lang="it-IT" sz="2400" dirty="0"/>
              <a:t> </a:t>
            </a:r>
            <a:r>
              <a:rPr lang="it-IT" sz="2400" dirty="0" err="1"/>
              <a:t>Environmental</a:t>
            </a:r>
            <a:r>
              <a:rPr lang="it-IT" sz="2400" dirty="0"/>
              <a:t> </a:t>
            </a:r>
            <a:r>
              <a:rPr lang="it-IT" sz="2400" dirty="0" err="1"/>
              <a:t>Protection</a:t>
            </a:r>
            <a:r>
              <a:rPr lang="it-IT" sz="2400" dirty="0"/>
              <a:t> Agency (U.S EPA) e di organizzazioni relative all’ambiente e alla gestione delle risorse.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68E4AE0-F46A-464C-ACD6-1B30E71EE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997" y="229907"/>
            <a:ext cx="3035300" cy="19558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4A8E249-6508-DC42-9E34-5B08527F3D8D}"/>
              </a:ext>
            </a:extLst>
          </p:cNvPr>
          <p:cNvSpPr txBox="1"/>
          <p:nvPr/>
        </p:nvSpPr>
        <p:spPr>
          <a:xfrm>
            <a:off x="484094" y="4141507"/>
            <a:ext cx="115644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CEAM distribuisce modelli di simulazione ambientale riguardanti l’inquinamento ‘’convenzionale’’ e tossico di fiumi, laghi e estuari, la dinamica delle maree, l’equilibrio geochimico e le catene alimentari acquatiche. Oltre a distribuire i software, CEAM recensisce, valuta e testa software esistenti.</a:t>
            </a:r>
          </a:p>
          <a:p>
            <a:pPr algn="just"/>
            <a:r>
              <a:rPr lang="it-IT" sz="2000" dirty="0"/>
              <a:t>Fa parte di una sezione di programmi dedicata esclusivamente alla modellizzazione delle acque di superficie.</a:t>
            </a:r>
            <a:endParaRPr lang="it-IT" sz="2400" dirty="0"/>
          </a:p>
          <a:p>
            <a:endParaRPr lang="it-IT" sz="2000" dirty="0"/>
          </a:p>
          <a:p>
            <a:r>
              <a:rPr lang="it-IT" sz="2000" dirty="0"/>
              <a:t>Tutte le informazioni possono essere prese dal seguente link:</a:t>
            </a:r>
          </a:p>
          <a:p>
            <a:pPr algn="ctr"/>
            <a:r>
              <a:rPr lang="it-IT" sz="2400" dirty="0" err="1"/>
              <a:t>https</a:t>
            </a:r>
            <a:r>
              <a:rPr lang="it-IT" sz="2400" dirty="0"/>
              <a:t>://</a:t>
            </a:r>
            <a:r>
              <a:rPr lang="it-IT" sz="2400" dirty="0" err="1"/>
              <a:t>www.epa.gov</a:t>
            </a:r>
            <a:r>
              <a:rPr lang="it-IT" sz="2400" dirty="0"/>
              <a:t>/</a:t>
            </a:r>
            <a:r>
              <a:rPr lang="it-IT" sz="2400" dirty="0" err="1"/>
              <a:t>ceam</a:t>
            </a:r>
            <a:r>
              <a:rPr lang="it-IT" sz="2400" dirty="0"/>
              <a:t>/</a:t>
            </a:r>
            <a:r>
              <a:rPr lang="it-IT" sz="2400" dirty="0" err="1"/>
              <a:t>gcsolar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413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2E4F77-2515-0440-8B26-1858957D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Scopo e finalità: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BFA3A6-B4E4-9F46-BA17-CB43C37B8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728"/>
            <a:ext cx="10515600" cy="1610344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Calcolo delle </a:t>
            </a:r>
            <a:r>
              <a:rPr lang="it-IT" u="sng" dirty="0"/>
              <a:t>costanti di velocità di fotolisi diretta</a:t>
            </a:r>
            <a:r>
              <a:rPr lang="it-IT" dirty="0"/>
              <a:t> e </a:t>
            </a:r>
            <a:r>
              <a:rPr lang="it-IT" u="sng" dirty="0"/>
              <a:t>l'emivita di contaminanti chimici e biologici nell'ambiente acquatico</a:t>
            </a:r>
            <a:r>
              <a:rPr lang="it-IT" dirty="0"/>
              <a:t>.</a:t>
            </a:r>
          </a:p>
          <a:p>
            <a:endParaRPr lang="it-IT" dirty="0"/>
          </a:p>
          <a:p>
            <a:pPr marL="0" indent="0">
              <a:buNone/>
            </a:pPr>
            <a:endParaRPr lang="it-IT" dirty="0">
              <a:effectLst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BC5EA8D-4C25-F841-AF9F-7E09746F70D7}"/>
              </a:ext>
            </a:extLst>
          </p:cNvPr>
          <p:cNvSpPr txBox="1"/>
          <p:nvPr/>
        </p:nvSpPr>
        <p:spPr>
          <a:xfrm>
            <a:off x="838200" y="3030071"/>
            <a:ext cx="1051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Le emivite sono calcolate in funzione di:</a:t>
            </a:r>
          </a:p>
          <a:p>
            <a:pPr>
              <a:buFontTx/>
              <a:buChar char="-"/>
            </a:pPr>
            <a:r>
              <a:rPr lang="it-IT" sz="2400" dirty="0"/>
              <a:t> stagione</a:t>
            </a:r>
          </a:p>
          <a:p>
            <a:pPr>
              <a:buFontTx/>
              <a:buChar char="-"/>
            </a:pPr>
            <a:r>
              <a:rPr lang="it-IT" sz="2400" dirty="0"/>
              <a:t> latitudine </a:t>
            </a:r>
          </a:p>
          <a:p>
            <a:pPr>
              <a:buFontTx/>
              <a:buChar char="-"/>
            </a:pPr>
            <a:r>
              <a:rPr lang="it-IT" sz="2400" dirty="0"/>
              <a:t> ora del giorno</a:t>
            </a:r>
          </a:p>
          <a:p>
            <a:pPr>
              <a:buFontTx/>
              <a:buChar char="-"/>
            </a:pPr>
            <a:r>
              <a:rPr lang="it-IT" sz="2400" dirty="0"/>
              <a:t> profondità nei corpi idrici </a:t>
            </a:r>
          </a:p>
          <a:p>
            <a:r>
              <a:rPr lang="it-IT" sz="2400" dirty="0"/>
              <a:t>- spessore dello strato di ozono atmosferico.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r>
              <a:rPr lang="it-IT" sz="2400" dirty="0"/>
              <a:t>I contaminanti hanno spettri di assorbimento ben visibili UV visibili che vengono utilizzati per calcolare le costanti di velocità per l'assorbimento della luce</a:t>
            </a:r>
            <a:r>
              <a:rPr lang="it-IT" sz="2400" dirty="0">
                <a:effectLst/>
              </a:rPr>
              <a:t> 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0822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395113-ACA7-0C4F-9B8D-C1D8469D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chemeClr val="accent1"/>
                </a:solidFill>
              </a:rPr>
              <a:t>Tipologia di contaminanti: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2DB584-0464-CC4A-A02D-925B8AF28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86281"/>
          </a:xfrm>
        </p:spPr>
        <p:txBody>
          <a:bodyPr>
            <a:normAutofit/>
          </a:bodyPr>
          <a:lstStyle/>
          <a:p>
            <a:r>
              <a:rPr lang="it-IT" b="1" u="sng" dirty="0"/>
              <a:t>Sostanze chimiche:</a:t>
            </a:r>
          </a:p>
          <a:p>
            <a:pPr marL="0" indent="0">
              <a:buNone/>
            </a:pPr>
            <a:r>
              <a:rPr lang="it-IT" sz="2400" dirty="0"/>
              <a:t>-  tossiche per piante, o animali, o esseri umani o tutti e tre </a:t>
            </a:r>
          </a:p>
          <a:p>
            <a:pPr>
              <a:buFontTx/>
              <a:buChar char="-"/>
            </a:pPr>
            <a:r>
              <a:rPr lang="it-IT" sz="2400" dirty="0"/>
              <a:t>non tossiche la cui di particolare interesse in un corpo idrico. </a:t>
            </a:r>
          </a:p>
          <a:p>
            <a:pPr>
              <a:buFontTx/>
              <a:buChar char="-"/>
            </a:pPr>
            <a:endParaRPr lang="it-IT" sz="2400" dirty="0"/>
          </a:p>
          <a:p>
            <a:r>
              <a:rPr lang="it-IT" b="1" dirty="0"/>
              <a:t> </a:t>
            </a:r>
            <a:r>
              <a:rPr lang="it-IT" b="1" u="sng" dirty="0"/>
              <a:t>Sostanze biologiche: </a:t>
            </a:r>
          </a:p>
          <a:p>
            <a:pPr>
              <a:buFontTx/>
              <a:buChar char="-"/>
            </a:pPr>
            <a:r>
              <a:rPr lang="it-IT" sz="2400" dirty="0"/>
              <a:t>microrganismi (batteri o virus) patogeni per piante, o animali, o esseri umani, o tutti e tre in un corpo idrico, </a:t>
            </a:r>
          </a:p>
          <a:p>
            <a:pPr>
              <a:buFontTx/>
              <a:buChar char="-"/>
            </a:pPr>
            <a:r>
              <a:rPr lang="it-IT" sz="2400" dirty="0" err="1"/>
              <a:t>proxy</a:t>
            </a:r>
            <a:r>
              <a:rPr lang="it-IT" sz="2400" dirty="0"/>
              <a:t> non patogeni usati come indicatore di un contaminante patogeno. </a:t>
            </a:r>
          </a:p>
        </p:txBody>
      </p:sp>
    </p:spTree>
    <p:extLst>
      <p:ext uri="{BB962C8B-B14F-4D97-AF65-F5344CB8AC3E}">
        <p14:creationId xmlns:p14="http://schemas.microsoft.com/office/powerpoint/2010/main" val="28751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BFEB85-DD01-F24F-ACCE-C2F5DE06BBD4}"/>
              </a:ext>
            </a:extLst>
          </p:cNvPr>
          <p:cNvSpPr txBox="1"/>
          <p:nvPr/>
        </p:nvSpPr>
        <p:spPr>
          <a:xfrm>
            <a:off x="230115" y="279852"/>
            <a:ext cx="31519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/>
                </a:solidFill>
              </a:rPr>
              <a:t>INPUT: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Nome del contaminante: </a:t>
            </a:r>
            <a:r>
              <a:rPr lang="it-IT" dirty="0"/>
              <a:t>es. </a:t>
            </a:r>
            <a:r>
              <a:rPr lang="it-IT" dirty="0" err="1"/>
              <a:t>Methoxyclor</a:t>
            </a:r>
            <a:r>
              <a:rPr lang="it-IT" dirty="0"/>
              <a:t>/</a:t>
            </a:r>
            <a:r>
              <a:rPr lang="it-IT" dirty="0" err="1"/>
              <a:t>Carbazole</a:t>
            </a: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Tipologia: </a:t>
            </a:r>
            <a:r>
              <a:rPr lang="it-IT" dirty="0"/>
              <a:t>contaminante chimico o biologico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Lunghezza d’onda dell’irraggiamento solare: </a:t>
            </a:r>
            <a:r>
              <a:rPr lang="it-IT" dirty="0"/>
              <a:t>in mm (dal valore minimo a quello massimo)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Coefficienti di assorbimento </a:t>
            </a:r>
            <a:r>
              <a:rPr lang="it-IT" dirty="0"/>
              <a:t>(dell’acqua e chimico): in m</a:t>
            </a:r>
            <a:r>
              <a:rPr lang="it-IT" baseline="30000" dirty="0"/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Coefficiente di assorbimento molare: </a:t>
            </a:r>
            <a:r>
              <a:rPr lang="it-IT" dirty="0"/>
              <a:t>in L/</a:t>
            </a:r>
            <a:r>
              <a:rPr lang="it-IT" dirty="0" err="1"/>
              <a:t>mol</a:t>
            </a:r>
            <a:r>
              <a:rPr lang="it-IT" dirty="0"/>
              <a:t>*cm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Coordinate geografiche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Stagione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Profondità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F403FD-6DCF-2840-8CC3-3CEB5E8D37E5}"/>
              </a:ext>
            </a:extLst>
          </p:cNvPr>
          <p:cNvSpPr txBox="1"/>
          <p:nvPr/>
        </p:nvSpPr>
        <p:spPr>
          <a:xfrm>
            <a:off x="3736137" y="4179468"/>
            <a:ext cx="8258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 valori della tabella possono essere facilmente modificati, in funzione del caso di specie, attraverso il pulsante «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table</a:t>
            </a:r>
            <a:r>
              <a:rPr lang="it-IT" dirty="0"/>
              <a:t> 1» posto in basso. </a:t>
            </a:r>
          </a:p>
          <a:p>
            <a:pPr algn="just"/>
            <a:r>
              <a:rPr lang="it-IT" dirty="0"/>
              <a:t>Ciascun pulsante permette di modificare i valori in esame e/o accendere o spegnere delle variabili.</a:t>
            </a:r>
          </a:p>
          <a:p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48EDBBD-1CE3-BA42-A92B-123077F8103D}"/>
              </a:ext>
            </a:extLst>
          </p:cNvPr>
          <p:cNvSpPr txBox="1"/>
          <p:nvPr/>
        </p:nvSpPr>
        <p:spPr>
          <a:xfrm>
            <a:off x="230115" y="5751607"/>
            <a:ext cx="11961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 valori di default sono disponibili solo per contaminanti chimici e non per quelli biologici, che possono essere trattati inserendone valori da letteratura o dati sperimentali. Inoltre i contaminanti biologici sostituiscono al coefficiente di assorbimento molare, una funzione di ponderazione biologica. </a:t>
            </a:r>
          </a:p>
        </p:txBody>
      </p:sp>
      <p:pic>
        <p:nvPicPr>
          <p:cNvPr id="26" name="Segnaposto contenuto 3">
            <a:extLst>
              <a:ext uri="{FF2B5EF4-FFF2-40B4-BE49-F238E27FC236}">
                <a16:creationId xmlns:a16="http://schemas.microsoft.com/office/drawing/2014/main" id="{6AB8FD58-904E-3744-8DBC-177DC5041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302" y="145274"/>
            <a:ext cx="7203232" cy="3839223"/>
          </a:xfrm>
          <a:prstGeom prst="rect">
            <a:avLst/>
          </a:prstGeom>
        </p:spPr>
      </p:pic>
      <p:sp>
        <p:nvSpPr>
          <p:cNvPr id="27" name="Cornice 26">
            <a:extLst>
              <a:ext uri="{FF2B5EF4-FFF2-40B4-BE49-F238E27FC236}">
                <a16:creationId xmlns:a16="http://schemas.microsoft.com/office/drawing/2014/main" id="{73B51B4D-A9EB-BA49-AD28-9D9B1E370830}"/>
              </a:ext>
            </a:extLst>
          </p:cNvPr>
          <p:cNvSpPr/>
          <p:nvPr/>
        </p:nvSpPr>
        <p:spPr>
          <a:xfrm>
            <a:off x="4142093" y="2219605"/>
            <a:ext cx="1017639" cy="1622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8" name="Cornice 27">
            <a:extLst>
              <a:ext uri="{FF2B5EF4-FFF2-40B4-BE49-F238E27FC236}">
                <a16:creationId xmlns:a16="http://schemas.microsoft.com/office/drawing/2014/main" id="{43DEF3A9-BB5C-C040-A499-93C1633A6B08}"/>
              </a:ext>
            </a:extLst>
          </p:cNvPr>
          <p:cNvSpPr/>
          <p:nvPr/>
        </p:nvSpPr>
        <p:spPr>
          <a:xfrm>
            <a:off x="6592630" y="2202967"/>
            <a:ext cx="441253" cy="18332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9" name="Cornice 28">
            <a:extLst>
              <a:ext uri="{FF2B5EF4-FFF2-40B4-BE49-F238E27FC236}">
                <a16:creationId xmlns:a16="http://schemas.microsoft.com/office/drawing/2014/main" id="{5B083667-C92D-074D-B1AB-111DBD4C6377}"/>
              </a:ext>
            </a:extLst>
          </p:cNvPr>
          <p:cNvSpPr/>
          <p:nvPr/>
        </p:nvSpPr>
        <p:spPr>
          <a:xfrm>
            <a:off x="4009360" y="3013147"/>
            <a:ext cx="1047134" cy="18467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0" name="Cornice 29">
            <a:extLst>
              <a:ext uri="{FF2B5EF4-FFF2-40B4-BE49-F238E27FC236}">
                <a16:creationId xmlns:a16="http://schemas.microsoft.com/office/drawing/2014/main" id="{E586AB0D-09A3-7940-9CB8-734665BB39A8}"/>
              </a:ext>
            </a:extLst>
          </p:cNvPr>
          <p:cNvSpPr/>
          <p:nvPr/>
        </p:nvSpPr>
        <p:spPr>
          <a:xfrm>
            <a:off x="7658918" y="3002245"/>
            <a:ext cx="1106129" cy="20647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1" name="Cornice 30">
            <a:extLst>
              <a:ext uri="{FF2B5EF4-FFF2-40B4-BE49-F238E27FC236}">
                <a16:creationId xmlns:a16="http://schemas.microsoft.com/office/drawing/2014/main" id="{F37A468D-77A8-CD4E-A877-1F678BAB81DD}"/>
              </a:ext>
            </a:extLst>
          </p:cNvPr>
          <p:cNvSpPr/>
          <p:nvPr/>
        </p:nvSpPr>
        <p:spPr>
          <a:xfrm>
            <a:off x="4142093" y="397470"/>
            <a:ext cx="720090" cy="15670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2" name="Cornice 31">
            <a:extLst>
              <a:ext uri="{FF2B5EF4-FFF2-40B4-BE49-F238E27FC236}">
                <a16:creationId xmlns:a16="http://schemas.microsoft.com/office/drawing/2014/main" id="{CDEB08BC-0F95-8445-B662-BDCC448B6CEA}"/>
              </a:ext>
            </a:extLst>
          </p:cNvPr>
          <p:cNvSpPr/>
          <p:nvPr/>
        </p:nvSpPr>
        <p:spPr>
          <a:xfrm>
            <a:off x="6205761" y="279852"/>
            <a:ext cx="1201442" cy="274320"/>
          </a:xfrm>
          <a:prstGeom prst="frame">
            <a:avLst>
              <a:gd name="adj1" fmla="val 6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8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69F9801-CDFB-9F43-974F-4091C2156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982" y="1183343"/>
            <a:ext cx="7026263" cy="4636663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8EEF977-36BB-B54F-B0FE-F65AA661113B}"/>
              </a:ext>
            </a:extLst>
          </p:cNvPr>
          <p:cNvSpPr txBox="1"/>
          <p:nvPr/>
        </p:nvSpPr>
        <p:spPr>
          <a:xfrm>
            <a:off x="5326066" y="255513"/>
            <a:ext cx="2008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EDIT TABLE 1</a:t>
            </a:r>
          </a:p>
        </p:txBody>
      </p:sp>
      <p:sp>
        <p:nvSpPr>
          <p:cNvPr id="9" name="Freccia giù 8">
            <a:extLst>
              <a:ext uri="{FF2B5EF4-FFF2-40B4-BE49-F238E27FC236}">
                <a16:creationId xmlns:a16="http://schemas.microsoft.com/office/drawing/2014/main" id="{AFAAF418-06CC-5141-8615-2AD5ACAE86D7}"/>
              </a:ext>
            </a:extLst>
          </p:cNvPr>
          <p:cNvSpPr/>
          <p:nvPr/>
        </p:nvSpPr>
        <p:spPr>
          <a:xfrm>
            <a:off x="6095999" y="717178"/>
            <a:ext cx="234115" cy="466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651427D-28A4-9D4A-850E-23DCBCD50220}"/>
              </a:ext>
            </a:extLst>
          </p:cNvPr>
          <p:cNvSpPr txBox="1"/>
          <p:nvPr/>
        </p:nvSpPr>
        <p:spPr>
          <a:xfrm>
            <a:off x="1425387" y="4123831"/>
            <a:ext cx="209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VINCOLI</a:t>
            </a:r>
          </a:p>
        </p:txBody>
      </p:sp>
      <p:sp>
        <p:nvSpPr>
          <p:cNvPr id="12" name="Parentesi graffa aperta 11">
            <a:extLst>
              <a:ext uri="{FF2B5EF4-FFF2-40B4-BE49-F238E27FC236}">
                <a16:creationId xmlns:a16="http://schemas.microsoft.com/office/drawing/2014/main" id="{01784C23-9201-9C4C-AE2A-227E61378842}"/>
              </a:ext>
            </a:extLst>
          </p:cNvPr>
          <p:cNvSpPr/>
          <p:nvPr/>
        </p:nvSpPr>
        <p:spPr>
          <a:xfrm>
            <a:off x="2474258" y="2796988"/>
            <a:ext cx="107576" cy="30230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3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F2EC3E-D99F-3045-AE86-A2DF7BB10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47" y="1201473"/>
            <a:ext cx="2793771" cy="11081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dirty="0"/>
              <a:t>Cliccando il pulsante «</a:t>
            </a:r>
            <a:r>
              <a:rPr lang="it-IT" sz="2000" dirty="0" err="1"/>
              <a:t>perform</a:t>
            </a:r>
            <a:r>
              <a:rPr lang="it-IT" sz="2000" dirty="0"/>
              <a:t> time of </a:t>
            </a:r>
            <a:r>
              <a:rPr lang="it-IT" sz="2000" dirty="0" err="1"/>
              <a:t>day</a:t>
            </a:r>
            <a:r>
              <a:rPr lang="it-IT" sz="2000" dirty="0"/>
              <a:t> </a:t>
            </a:r>
            <a:r>
              <a:rPr lang="it-IT" sz="2000" dirty="0" err="1"/>
              <a:t>simulation</a:t>
            </a:r>
            <a:r>
              <a:rPr lang="it-IT" sz="2000" dirty="0"/>
              <a:t>» si arriva alla schermata seguente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11CFC92-9282-7C47-A837-DE14A8566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961" y="0"/>
            <a:ext cx="8341568" cy="3511062"/>
          </a:xfrm>
          <a:prstGeom prst="rect">
            <a:avLst/>
          </a:prstGeom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BA42744-CCAE-7A4D-8526-9B685A5F7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04" y="3287384"/>
            <a:ext cx="6313714" cy="3493825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48D77F3C-E4B7-8B41-B249-E0160425B6B8}"/>
              </a:ext>
            </a:extLst>
          </p:cNvPr>
          <p:cNvSpPr txBox="1">
            <a:spLocks/>
          </p:cNvSpPr>
          <p:nvPr/>
        </p:nvSpPr>
        <p:spPr>
          <a:xfrm>
            <a:off x="5507623" y="4609977"/>
            <a:ext cx="6310203" cy="1072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000" dirty="0"/>
              <a:t>Da cui cliccando su «plot rate </a:t>
            </a:r>
            <a:r>
              <a:rPr lang="it-IT" sz="2000" dirty="0" err="1"/>
              <a:t>constants</a:t>
            </a:r>
            <a:r>
              <a:rPr lang="it-IT" sz="2000" dirty="0"/>
              <a:t>» si genera un grafico che rappresenta la costante di fotolisi in funzione delle ore della giornata.</a:t>
            </a:r>
          </a:p>
        </p:txBody>
      </p:sp>
      <p:sp>
        <p:nvSpPr>
          <p:cNvPr id="9" name="Cornice 8">
            <a:extLst>
              <a:ext uri="{FF2B5EF4-FFF2-40B4-BE49-F238E27FC236}">
                <a16:creationId xmlns:a16="http://schemas.microsoft.com/office/drawing/2014/main" id="{E852E4D5-D2B9-7B44-8298-C8CD363032C9}"/>
              </a:ext>
            </a:extLst>
          </p:cNvPr>
          <p:cNvSpPr/>
          <p:nvPr/>
        </p:nvSpPr>
        <p:spPr>
          <a:xfrm>
            <a:off x="9198746" y="2192054"/>
            <a:ext cx="1222909" cy="332137"/>
          </a:xfrm>
          <a:prstGeom prst="fram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Cornice 9">
            <a:extLst>
              <a:ext uri="{FF2B5EF4-FFF2-40B4-BE49-F238E27FC236}">
                <a16:creationId xmlns:a16="http://schemas.microsoft.com/office/drawing/2014/main" id="{B3D9A3EC-9C32-3445-A063-7A5708487F08}"/>
              </a:ext>
            </a:extLst>
          </p:cNvPr>
          <p:cNvSpPr/>
          <p:nvPr/>
        </p:nvSpPr>
        <p:spPr>
          <a:xfrm flipV="1">
            <a:off x="7165910" y="149290"/>
            <a:ext cx="671803" cy="298579"/>
          </a:xfrm>
          <a:prstGeom prst="frame">
            <a:avLst>
              <a:gd name="adj1" fmla="val 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Cornice 10">
            <a:extLst>
              <a:ext uri="{FF2B5EF4-FFF2-40B4-BE49-F238E27FC236}">
                <a16:creationId xmlns:a16="http://schemas.microsoft.com/office/drawing/2014/main" id="{ACF1548A-65D7-8645-B3B0-038CC5A2AE03}"/>
              </a:ext>
            </a:extLst>
          </p:cNvPr>
          <p:cNvSpPr/>
          <p:nvPr/>
        </p:nvSpPr>
        <p:spPr>
          <a:xfrm flipV="1">
            <a:off x="8266922" y="149290"/>
            <a:ext cx="671803" cy="298579"/>
          </a:xfrm>
          <a:prstGeom prst="frame">
            <a:avLst>
              <a:gd name="adj1" fmla="val 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Cornice 11">
            <a:extLst>
              <a:ext uri="{FF2B5EF4-FFF2-40B4-BE49-F238E27FC236}">
                <a16:creationId xmlns:a16="http://schemas.microsoft.com/office/drawing/2014/main" id="{300C3EE6-F5EA-C74D-BD50-0CCCC9054B55}"/>
              </a:ext>
            </a:extLst>
          </p:cNvPr>
          <p:cNvSpPr/>
          <p:nvPr/>
        </p:nvSpPr>
        <p:spPr>
          <a:xfrm flipV="1">
            <a:off x="9367934" y="142187"/>
            <a:ext cx="671803" cy="298579"/>
          </a:xfrm>
          <a:prstGeom prst="frame">
            <a:avLst>
              <a:gd name="adj1" fmla="val 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Cornice 12">
            <a:extLst>
              <a:ext uri="{FF2B5EF4-FFF2-40B4-BE49-F238E27FC236}">
                <a16:creationId xmlns:a16="http://schemas.microsoft.com/office/drawing/2014/main" id="{EB5A0108-8237-454D-9316-37229B837083}"/>
              </a:ext>
            </a:extLst>
          </p:cNvPr>
          <p:cNvSpPr/>
          <p:nvPr/>
        </p:nvSpPr>
        <p:spPr>
          <a:xfrm flipV="1">
            <a:off x="10322767" y="149290"/>
            <a:ext cx="671803" cy="298579"/>
          </a:xfrm>
          <a:prstGeom prst="frame">
            <a:avLst>
              <a:gd name="adj1" fmla="val 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4D4391C-7C32-DC46-9612-E1EEB6788D13}"/>
              </a:ext>
            </a:extLst>
          </p:cNvPr>
          <p:cNvSpPr/>
          <p:nvPr/>
        </p:nvSpPr>
        <p:spPr>
          <a:xfrm>
            <a:off x="440187" y="340738"/>
            <a:ext cx="1711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accent1"/>
                </a:solidFill>
              </a:rPr>
              <a:t>OUTPUT:</a:t>
            </a:r>
          </a:p>
        </p:txBody>
      </p:sp>
    </p:spTree>
    <p:extLst>
      <p:ext uri="{BB962C8B-B14F-4D97-AF65-F5344CB8AC3E}">
        <p14:creationId xmlns:p14="http://schemas.microsoft.com/office/powerpoint/2010/main" val="333119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B04433A2-496E-2E4F-A801-9E490C83F547}"/>
              </a:ext>
            </a:extLst>
          </p:cNvPr>
          <p:cNvSpPr txBox="1"/>
          <p:nvPr/>
        </p:nvSpPr>
        <p:spPr>
          <a:xfrm>
            <a:off x="9082927" y="569583"/>
            <a:ext cx="34311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Name</a:t>
            </a:r>
            <a:r>
              <a:rPr lang="it-IT" sz="1600" dirty="0"/>
              <a:t> of </a:t>
            </a:r>
            <a:r>
              <a:rPr lang="it-IT" sz="1600" dirty="0" err="1"/>
              <a:t>contaminant</a:t>
            </a:r>
            <a:r>
              <a:rPr lang="it-IT" sz="1600" dirty="0"/>
              <a:t>: </a:t>
            </a:r>
            <a:r>
              <a:rPr lang="it-IT" sz="1600" b="1" dirty="0" err="1"/>
              <a:t>Carbazole</a:t>
            </a:r>
            <a:r>
              <a:rPr lang="it-IT" sz="1600" b="1" dirty="0"/>
              <a:t> </a:t>
            </a:r>
            <a:r>
              <a:rPr lang="it-IT" sz="1600" dirty="0"/>
              <a:t> </a:t>
            </a:r>
          </a:p>
          <a:p>
            <a:r>
              <a:rPr lang="it-IT" sz="1600" dirty="0" err="1"/>
              <a:t>Min</a:t>
            </a:r>
            <a:r>
              <a:rPr lang="it-IT" sz="1600" dirty="0"/>
              <a:t> </a:t>
            </a:r>
            <a:r>
              <a:rPr lang="it-IT" sz="1600" dirty="0" err="1"/>
              <a:t>wavelenght</a:t>
            </a:r>
            <a:r>
              <a:rPr lang="it-IT" sz="1600" dirty="0"/>
              <a:t>: 297.5</a:t>
            </a:r>
          </a:p>
          <a:p>
            <a:r>
              <a:rPr lang="it-IT" sz="1600" dirty="0"/>
              <a:t>Max </a:t>
            </a:r>
            <a:r>
              <a:rPr lang="it-IT" sz="1600" dirty="0" err="1"/>
              <a:t>wavelenght</a:t>
            </a:r>
            <a:r>
              <a:rPr lang="it-IT" sz="1600" dirty="0"/>
              <a:t>: 390</a:t>
            </a:r>
          </a:p>
          <a:p>
            <a:r>
              <a:rPr lang="it-IT" sz="1600" dirty="0" err="1"/>
              <a:t>Type</a:t>
            </a:r>
            <a:r>
              <a:rPr lang="it-IT" sz="1600" dirty="0"/>
              <a:t> of water body: pure</a:t>
            </a:r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B983390-EE44-3142-A0BB-2DEF65CA4D56}"/>
              </a:ext>
            </a:extLst>
          </p:cNvPr>
          <p:cNvSpPr txBox="1"/>
          <p:nvPr/>
        </p:nvSpPr>
        <p:spPr>
          <a:xfrm>
            <a:off x="9205694" y="2156042"/>
            <a:ext cx="3185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 err="1"/>
              <a:t>Enter</a:t>
            </a:r>
            <a:r>
              <a:rPr lang="it-IT" sz="1600" b="1" u="sng" dirty="0"/>
              <a:t> </a:t>
            </a:r>
            <a:r>
              <a:rPr lang="it-IT" sz="1600" b="1" u="sng" dirty="0" err="1"/>
              <a:t>adsorption</a:t>
            </a:r>
            <a:r>
              <a:rPr lang="it-IT" sz="1600" b="1" u="sng" dirty="0"/>
              <a:t> data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986BA8-4192-4443-B6D3-24EE54DDD69B}"/>
              </a:ext>
            </a:extLst>
          </p:cNvPr>
          <p:cNvSpPr txBox="1"/>
          <p:nvPr/>
        </p:nvSpPr>
        <p:spPr>
          <a:xfrm>
            <a:off x="8998927" y="2975541"/>
            <a:ext cx="3392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Set: </a:t>
            </a:r>
            <a:r>
              <a:rPr lang="it-IT" sz="1600" dirty="0" err="1"/>
              <a:t>Chemical</a:t>
            </a:r>
            <a:r>
              <a:rPr lang="it-IT" sz="1600" dirty="0"/>
              <a:t> </a:t>
            </a:r>
            <a:r>
              <a:rPr lang="it-IT" sz="1600" dirty="0" err="1"/>
              <a:t>Adsorption</a:t>
            </a:r>
            <a:r>
              <a:rPr lang="it-IT" sz="1600" dirty="0"/>
              <a:t> </a:t>
            </a:r>
            <a:r>
              <a:rPr lang="it-IT" sz="1600" dirty="0" err="1"/>
              <a:t>Coefficients</a:t>
            </a:r>
            <a:endParaRPr lang="it-IT" sz="16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106655D-130B-BF40-8B82-193024217B7C}"/>
              </a:ext>
            </a:extLst>
          </p:cNvPr>
          <p:cNvSpPr txBox="1"/>
          <p:nvPr/>
        </p:nvSpPr>
        <p:spPr>
          <a:xfrm>
            <a:off x="9006361" y="3886755"/>
            <a:ext cx="3185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Geographical</a:t>
            </a:r>
            <a:r>
              <a:rPr lang="it-IT" sz="1600" dirty="0"/>
              <a:t> </a:t>
            </a:r>
            <a:r>
              <a:rPr lang="it-IT" sz="1600" dirty="0" err="1"/>
              <a:t>coordinates</a:t>
            </a:r>
            <a:endParaRPr lang="it-IT" sz="1600" dirty="0"/>
          </a:p>
          <a:p>
            <a:endParaRPr lang="it-IT" sz="16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EB4550B-F715-7848-A6F9-4BE712197AA8}"/>
              </a:ext>
            </a:extLst>
          </p:cNvPr>
          <p:cNvSpPr txBox="1"/>
          <p:nvPr/>
        </p:nvSpPr>
        <p:spPr>
          <a:xfrm>
            <a:off x="8871590" y="4856167"/>
            <a:ext cx="40827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Season: </a:t>
            </a:r>
            <a:r>
              <a:rPr lang="it-IT" sz="1600" dirty="0" err="1"/>
              <a:t>summer</a:t>
            </a:r>
            <a:r>
              <a:rPr lang="it-IT" sz="1600" dirty="0"/>
              <a:t> and </a:t>
            </a:r>
            <a:r>
              <a:rPr lang="it-IT" sz="1600" dirty="0" err="1"/>
              <a:t>winter</a:t>
            </a:r>
            <a:endParaRPr lang="it-IT" sz="1600" dirty="0"/>
          </a:p>
          <a:p>
            <a:r>
              <a:rPr lang="it-IT" sz="1600" dirty="0"/>
              <a:t>Quantum </a:t>
            </a:r>
            <a:r>
              <a:rPr lang="it-IT" sz="1600" dirty="0" err="1"/>
              <a:t>yield</a:t>
            </a:r>
            <a:r>
              <a:rPr lang="it-IT" sz="1600" dirty="0"/>
              <a:t> of </a:t>
            </a:r>
            <a:r>
              <a:rPr lang="it-IT" sz="1600" dirty="0" err="1"/>
              <a:t>contaminant</a:t>
            </a:r>
            <a:r>
              <a:rPr lang="it-IT" sz="1600" dirty="0"/>
              <a:t>: 0.0033</a:t>
            </a:r>
          </a:p>
          <a:p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00F5E16-CA8F-3246-B2D0-8FC36E0C3710}"/>
              </a:ext>
            </a:extLst>
          </p:cNvPr>
          <p:cNvSpPr txBox="1"/>
          <p:nvPr/>
        </p:nvSpPr>
        <p:spPr>
          <a:xfrm>
            <a:off x="8998927" y="5999605"/>
            <a:ext cx="40827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 err="1"/>
              <a:t>Perform</a:t>
            </a:r>
            <a:r>
              <a:rPr lang="it-IT" sz="1600" b="1" u="sng" dirty="0"/>
              <a:t> time of </a:t>
            </a:r>
            <a:r>
              <a:rPr lang="it-IT" sz="1600" b="1" u="sng" dirty="0" err="1"/>
              <a:t>day</a:t>
            </a:r>
            <a:r>
              <a:rPr lang="it-IT" sz="1600" b="1" u="sng" dirty="0"/>
              <a:t> </a:t>
            </a:r>
            <a:r>
              <a:rPr lang="it-IT" sz="1600" b="1" u="sng" dirty="0" err="1"/>
              <a:t>simulation</a:t>
            </a:r>
            <a:endParaRPr lang="it-IT" sz="1600" b="1" u="sng" dirty="0"/>
          </a:p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C9D114-C4CF-2D4D-ACD5-700896BA556C}"/>
              </a:ext>
            </a:extLst>
          </p:cNvPr>
          <p:cNvSpPr txBox="1"/>
          <p:nvPr/>
        </p:nvSpPr>
        <p:spPr>
          <a:xfrm>
            <a:off x="9725357" y="50228"/>
            <a:ext cx="2146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/>
                </a:solidFill>
              </a:rPr>
              <a:t>STEP: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F7B6045-9FE8-7447-9E1D-5146EDD03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307" y="50228"/>
            <a:ext cx="6951050" cy="37108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2B6FD93-4FFB-D643-BE4F-40018FB6C6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" r="-774" b="17331"/>
          <a:stretch/>
        </p:blipFill>
        <p:spPr>
          <a:xfrm>
            <a:off x="1921686" y="3821596"/>
            <a:ext cx="6593611" cy="302683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D2991ECE-C9BF-C445-96E7-BEF7B8BC1B0A}"/>
              </a:ext>
            </a:extLst>
          </p:cNvPr>
          <p:cNvCxnSpPr/>
          <p:nvPr/>
        </p:nvCxnSpPr>
        <p:spPr>
          <a:xfrm>
            <a:off x="10266947" y="1604211"/>
            <a:ext cx="0" cy="466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0532E285-6263-BD43-B071-E873F017E274}"/>
              </a:ext>
            </a:extLst>
          </p:cNvPr>
          <p:cNvCxnSpPr/>
          <p:nvPr/>
        </p:nvCxnSpPr>
        <p:spPr>
          <a:xfrm>
            <a:off x="10266947" y="2441654"/>
            <a:ext cx="0" cy="466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F906C082-7892-2047-A4FE-7A91C43D0101}"/>
              </a:ext>
            </a:extLst>
          </p:cNvPr>
          <p:cNvCxnSpPr/>
          <p:nvPr/>
        </p:nvCxnSpPr>
        <p:spPr>
          <a:xfrm>
            <a:off x="10313542" y="3316362"/>
            <a:ext cx="0" cy="466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57F026FA-2D9B-1144-AEA6-84025991BE9B}"/>
              </a:ext>
            </a:extLst>
          </p:cNvPr>
          <p:cNvCxnSpPr/>
          <p:nvPr/>
        </p:nvCxnSpPr>
        <p:spPr>
          <a:xfrm>
            <a:off x="10353648" y="4205117"/>
            <a:ext cx="0" cy="466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9682DB2D-457E-9B40-A505-3BAF3F111227}"/>
              </a:ext>
            </a:extLst>
          </p:cNvPr>
          <p:cNvCxnSpPr/>
          <p:nvPr/>
        </p:nvCxnSpPr>
        <p:spPr>
          <a:xfrm>
            <a:off x="10313541" y="5471688"/>
            <a:ext cx="0" cy="466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6CBC86D8-A2A2-5C40-A314-3527A85930BA}"/>
              </a:ext>
            </a:extLst>
          </p:cNvPr>
          <p:cNvCxnSpPr/>
          <p:nvPr/>
        </p:nvCxnSpPr>
        <p:spPr>
          <a:xfrm>
            <a:off x="10353648" y="6381883"/>
            <a:ext cx="0" cy="466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96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95FC9FC-CE03-1E49-95CA-A56F24400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-1100" r="23046"/>
          <a:stretch/>
        </p:blipFill>
        <p:spPr>
          <a:xfrm>
            <a:off x="3888675" y="3061482"/>
            <a:ext cx="5209093" cy="31714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E66910F-14D5-C941-AC1F-CEACD698DCEF}"/>
              </a:ext>
            </a:extLst>
          </p:cNvPr>
          <p:cNvSpPr txBox="1"/>
          <p:nvPr/>
        </p:nvSpPr>
        <p:spPr>
          <a:xfrm>
            <a:off x="4735638" y="1139865"/>
            <a:ext cx="3515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/>
              <a:t>Selected</a:t>
            </a:r>
            <a:r>
              <a:rPr lang="it-IT" sz="1600" dirty="0"/>
              <a:t> </a:t>
            </a:r>
            <a:r>
              <a:rPr lang="it-IT" sz="1600" dirty="0" err="1"/>
              <a:t>depth</a:t>
            </a:r>
            <a:r>
              <a:rPr lang="it-IT" sz="1600" dirty="0"/>
              <a:t> and season vs </a:t>
            </a:r>
            <a:r>
              <a:rPr lang="it-IT" sz="1600" dirty="0" err="1"/>
              <a:t>latitudes</a:t>
            </a:r>
            <a:endParaRPr lang="it-IT" sz="1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EF1751-287F-5C43-A457-A9DDB9302B52}"/>
              </a:ext>
            </a:extLst>
          </p:cNvPr>
          <p:cNvSpPr txBox="1"/>
          <p:nvPr/>
        </p:nvSpPr>
        <p:spPr>
          <a:xfrm>
            <a:off x="5225516" y="2261945"/>
            <a:ext cx="2535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/>
              <a:t>Plot multiple rate </a:t>
            </a:r>
            <a:r>
              <a:rPr lang="it-IT" sz="1600" b="1" u="sng" dirty="0" err="1"/>
              <a:t>constant</a:t>
            </a:r>
            <a:endParaRPr lang="it-IT" sz="1600" b="1" u="sng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BA38B274-35AC-E944-A5BE-CE076471ED73}"/>
              </a:ext>
            </a:extLst>
          </p:cNvPr>
          <p:cNvCxnSpPr/>
          <p:nvPr/>
        </p:nvCxnSpPr>
        <p:spPr>
          <a:xfrm>
            <a:off x="6493224" y="365125"/>
            <a:ext cx="0" cy="466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19A2CC7C-105A-684F-A1B3-3FF779CADED2}"/>
              </a:ext>
            </a:extLst>
          </p:cNvPr>
          <p:cNvCxnSpPr/>
          <p:nvPr/>
        </p:nvCxnSpPr>
        <p:spPr>
          <a:xfrm>
            <a:off x="6518820" y="1654422"/>
            <a:ext cx="0" cy="466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3857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12539</TotalTime>
  <Words>702</Words>
  <Application>Microsoft Macintosh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GCSolar</vt:lpstr>
      <vt:lpstr>Presentazione standard di PowerPoint</vt:lpstr>
      <vt:lpstr>Scopo e finalità:</vt:lpstr>
      <vt:lpstr>Tipologia di contaminanti: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Specifiche tecniche:</vt:lpstr>
      <vt:lpstr>Aspetti positivi: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GCSOLAR</dc:title>
  <dc:creator>Elisabetta Matarrese</dc:creator>
  <cp:lastModifiedBy>Elisabetta Matarrese</cp:lastModifiedBy>
  <cp:revision>31</cp:revision>
  <dcterms:created xsi:type="dcterms:W3CDTF">2019-01-13T13:35:48Z</dcterms:created>
  <dcterms:modified xsi:type="dcterms:W3CDTF">2019-01-22T22:42:36Z</dcterms:modified>
</cp:coreProperties>
</file>