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61" r:id="rId6"/>
    <p:sldId id="262" r:id="rId7"/>
    <p:sldId id="263" r:id="rId8"/>
    <p:sldId id="264" r:id="rId9"/>
    <p:sldId id="265"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3" d="100"/>
          <a:sy n="93" d="100"/>
        </p:scale>
        <p:origin x="-91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3EEA414-8116-477B-A1C3-35C6E81E4830}" type="datetimeFigureOut">
              <a:rPr lang="it-IT" smtClean="0"/>
              <a:pPr/>
              <a:t>26/05/2010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11BA09-001F-49CE-98B0-E37618788931}"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EEA414-8116-477B-A1C3-35C6E81E4830}" type="datetimeFigureOut">
              <a:rPr lang="it-IT" smtClean="0"/>
              <a:pPr/>
              <a:t>26/05/2010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11BA09-001F-49CE-98B0-E3761878893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EEA414-8116-477B-A1C3-35C6E81E4830}" type="datetimeFigureOut">
              <a:rPr lang="it-IT" smtClean="0"/>
              <a:pPr/>
              <a:t>26/05/2010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11BA09-001F-49CE-98B0-E3761878893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3EEA414-8116-477B-A1C3-35C6E81E4830}" type="datetimeFigureOut">
              <a:rPr lang="it-IT" smtClean="0"/>
              <a:pPr/>
              <a:t>26/05/2010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11BA09-001F-49CE-98B0-E37618788931}"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3EEA414-8116-477B-A1C3-35C6E81E4830}" type="datetimeFigureOut">
              <a:rPr lang="it-IT" smtClean="0"/>
              <a:pPr/>
              <a:t>26/05/2010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11BA09-001F-49CE-98B0-E37618788931}"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3EEA414-8116-477B-A1C3-35C6E81E4830}" type="datetimeFigureOut">
              <a:rPr lang="it-IT" smtClean="0"/>
              <a:pPr/>
              <a:t>26/05/2010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D11BA09-001F-49CE-98B0-E37618788931}"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3EEA414-8116-477B-A1C3-35C6E81E4830}" type="datetimeFigureOut">
              <a:rPr lang="it-IT" smtClean="0"/>
              <a:pPr/>
              <a:t>26/05/2010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D11BA09-001F-49CE-98B0-E3761878893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3EEA414-8116-477B-A1C3-35C6E81E4830}" type="datetimeFigureOut">
              <a:rPr lang="it-IT" smtClean="0"/>
              <a:pPr/>
              <a:t>26/05/2010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D11BA09-001F-49CE-98B0-E3761878893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3EEA414-8116-477B-A1C3-35C6E81E4830}" type="datetimeFigureOut">
              <a:rPr lang="it-IT" smtClean="0"/>
              <a:pPr/>
              <a:t>26/05/2010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D11BA09-001F-49CE-98B0-E3761878893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3EEA414-8116-477B-A1C3-35C6E81E4830}" type="datetimeFigureOut">
              <a:rPr lang="it-IT" smtClean="0"/>
              <a:pPr/>
              <a:t>26/05/2010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D11BA09-001F-49CE-98B0-E37618788931}"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3EEA414-8116-477B-A1C3-35C6E81E4830}" type="datetimeFigureOut">
              <a:rPr lang="it-IT" smtClean="0"/>
              <a:pPr/>
              <a:t>26/05/2010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D11BA09-001F-49CE-98B0-E37618788931}"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EA414-8116-477B-A1C3-35C6E81E4830}" type="datetimeFigureOut">
              <a:rPr lang="it-IT" smtClean="0"/>
              <a:pPr/>
              <a:t>26/05/2010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11BA09-001F-49CE-98B0-E3761878893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wetterzentrale.d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sar.sardegna.it/documentazione/meteo/modelli.asp" TargetMode="External"/><Relationship Id="rId3" Type="http://schemas.openxmlformats.org/officeDocument/2006/relationships/hyperlink" Target="http://www.noaa.gov/" TargetMode="External"/><Relationship Id="rId7" Type="http://schemas.openxmlformats.org/officeDocument/2006/relationships/hyperlink" Target="http://www.esrl.noaa.gov/psd/data/composites/day/" TargetMode="External"/><Relationship Id="rId2" Type="http://schemas.openxmlformats.org/officeDocument/2006/relationships/hyperlink" Target="http://www.wetterzentrale.de/" TargetMode="External"/><Relationship Id="rId1" Type="http://schemas.openxmlformats.org/officeDocument/2006/relationships/slideLayout" Target="../slideLayouts/slideLayout2.xml"/><Relationship Id="rId6" Type="http://schemas.openxmlformats.org/officeDocument/2006/relationships/hyperlink" Target="http://worldweather.wmo.int/" TargetMode="External"/><Relationship Id="rId5" Type="http://schemas.openxmlformats.org/officeDocument/2006/relationships/hyperlink" Target="http://www.ilmeteo.it/" TargetMode="External"/><Relationship Id="rId4" Type="http://schemas.openxmlformats.org/officeDocument/2006/relationships/hyperlink" Target="http://www.3bmete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MODELLISTICA E SIMULAZIONE</a:t>
            </a:r>
            <a:endParaRPr lang="it-IT" dirty="0"/>
          </a:p>
        </p:txBody>
      </p:sp>
      <p:sp>
        <p:nvSpPr>
          <p:cNvPr id="3" name="Sottotitolo 2"/>
          <p:cNvSpPr>
            <a:spLocks noGrp="1"/>
          </p:cNvSpPr>
          <p:nvPr>
            <p:ph type="subTitle" idx="1"/>
          </p:nvPr>
        </p:nvSpPr>
        <p:spPr>
          <a:xfrm>
            <a:off x="1500166" y="3857628"/>
            <a:ext cx="6400800" cy="1752600"/>
          </a:xfrm>
        </p:spPr>
        <p:txBody>
          <a:bodyPr/>
          <a:lstStyle/>
          <a:p>
            <a:r>
              <a:rPr lang="it-IT" dirty="0" smtClean="0"/>
              <a:t>Il modello GFS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300" dirty="0" smtClean="0"/>
              <a:t>Introduzione: cos’è un modello meteorologico</a:t>
            </a:r>
            <a:endParaRPr lang="it-IT" sz="3300" dirty="0"/>
          </a:p>
        </p:txBody>
      </p:sp>
      <p:sp>
        <p:nvSpPr>
          <p:cNvPr id="3" name="Segnaposto contenuto 2"/>
          <p:cNvSpPr>
            <a:spLocks noGrp="1"/>
          </p:cNvSpPr>
          <p:nvPr>
            <p:ph idx="1"/>
          </p:nvPr>
        </p:nvSpPr>
        <p:spPr/>
        <p:txBody>
          <a:bodyPr>
            <a:noAutofit/>
          </a:bodyPr>
          <a:lstStyle/>
          <a:p>
            <a:r>
              <a:rPr lang="it-IT" sz="2000" dirty="0" smtClean="0"/>
              <a:t>Un modello meteorologico è un complesso sistema matematico che cerca di simulare l'evoluzione dei vari parametri fisici dell'atmosfera. Esso è caratterizzato da una serie di sistemi di equazioni differenziali spazio-temporali. Più aumenta la risoluzione di queste ultime e più il modello è preciso e simula meglio la realtà. Vi è un limite però in questo campo, dovuto alla velocità di calcolo degli elaboratori e all’elevatissimo numero di variabili matematiche. Per risolvere i sistemi è necessario porre le condizioni iniziali (IC), determinate da stazioni meteorologiche, palloni sonda e satelliti.    </a:t>
            </a:r>
            <a:r>
              <a:rPr lang="it-IT" sz="2000" dirty="0"/>
              <a:t> </a:t>
            </a:r>
            <a:r>
              <a:rPr lang="it-IT" sz="2000" dirty="0" smtClean="0"/>
              <a:t>                                                                                                    I modelli meteorologici si dividono in due categorie: </a:t>
            </a:r>
          </a:p>
          <a:p>
            <a:pPr algn="just"/>
            <a:r>
              <a:rPr lang="it-IT" sz="2000" dirty="0" smtClean="0"/>
              <a:t>GCM (</a:t>
            </a:r>
            <a:r>
              <a:rPr lang="en-US" sz="2000" dirty="0" smtClean="0"/>
              <a:t>Global Circulation Model</a:t>
            </a:r>
            <a:r>
              <a:rPr lang="it-IT" sz="2000" dirty="0" smtClean="0"/>
              <a:t>): simulano la termodinamica atmosferica su tutto il globo.</a:t>
            </a:r>
          </a:p>
          <a:p>
            <a:pPr algn="just"/>
            <a:r>
              <a:rPr lang="it-IT" sz="2000" dirty="0" smtClean="0"/>
              <a:t>LAM (</a:t>
            </a:r>
            <a:r>
              <a:rPr lang="en-US" sz="2000" dirty="0" smtClean="0"/>
              <a:t>Limited Area Model</a:t>
            </a:r>
            <a:r>
              <a:rPr lang="it-IT" sz="2000" dirty="0" smtClean="0"/>
              <a:t>): simulano condizioni atmosferiche locali, sono più recenti e precisi, ma dipendono dai GCM.</a:t>
            </a:r>
          </a:p>
          <a:p>
            <a:endParaRPr lang="it-IT"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500" dirty="0" smtClean="0"/>
              <a:t>GFS: </a:t>
            </a:r>
            <a:r>
              <a:rPr lang="en-US" sz="3500" dirty="0" smtClean="0"/>
              <a:t>Global Forecast System</a:t>
            </a:r>
            <a:endParaRPr lang="en-US" sz="3500" dirty="0"/>
          </a:p>
        </p:txBody>
      </p:sp>
      <p:sp>
        <p:nvSpPr>
          <p:cNvPr id="3" name="Segnaposto contenuto 2"/>
          <p:cNvSpPr>
            <a:spLocks noGrp="1"/>
          </p:cNvSpPr>
          <p:nvPr>
            <p:ph idx="1"/>
          </p:nvPr>
        </p:nvSpPr>
        <p:spPr/>
        <p:txBody>
          <a:bodyPr/>
          <a:lstStyle/>
          <a:p>
            <a:pPr algn="just"/>
            <a:r>
              <a:rPr lang="it-IT" sz="2700" dirty="0" smtClean="0"/>
              <a:t>Il GFS è un modello matematico, creato e utilizzato dalla NOAA </a:t>
            </a:r>
            <a:r>
              <a:rPr lang="it-IT" sz="2700" dirty="0"/>
              <a:t>(</a:t>
            </a:r>
            <a:r>
              <a:rPr lang="en-US" sz="2700" dirty="0"/>
              <a:t>National Oceanic and Atmospheric </a:t>
            </a:r>
            <a:r>
              <a:rPr lang="en-US" sz="2700" dirty="0" smtClean="0"/>
              <a:t>Administration), </a:t>
            </a:r>
            <a:r>
              <a:rPr lang="it-IT" sz="2700" dirty="0" smtClean="0"/>
              <a:t>che si basa su scala globale: esso, infatti, ha una scala di circa 50 km e non è adatto a previsioni di tipo locale, in quanto non molto preciso.  È un esempio di GCM.            </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200" dirty="0" smtClean="0"/>
              <a:t>Esempio di modello GFS. </a:t>
            </a:r>
            <a:br>
              <a:rPr lang="it-IT" sz="1200" dirty="0" smtClean="0"/>
            </a:br>
            <a:r>
              <a:rPr lang="it-IT" sz="1200" dirty="0" smtClean="0"/>
              <a:t>Questa immagine mostra il geopotenziale (cioè il lavoro necessario per vincere la forza ‘g’ di gravità e innalzare una determinata quantità di aria, definita unitaria) e la temperatura a 850 </a:t>
            </a:r>
            <a:r>
              <a:rPr lang="it-IT" sz="1200" dirty="0" err="1" smtClean="0"/>
              <a:t>hPa</a:t>
            </a:r>
            <a:r>
              <a:rPr lang="it-IT" sz="1200" dirty="0" smtClean="0"/>
              <a:t> (all’incirca 1500 m).</a:t>
            </a:r>
            <a:br>
              <a:rPr lang="it-IT" sz="1200" dirty="0" smtClean="0"/>
            </a:br>
            <a:r>
              <a:rPr lang="it-IT" sz="1200" dirty="0" smtClean="0"/>
              <a:t>Il sito </a:t>
            </a:r>
            <a:r>
              <a:rPr lang="it-IT" sz="1200" dirty="0" smtClean="0">
                <a:hlinkClick r:id="rId2"/>
              </a:rPr>
              <a:t>www.wetterzentrale.de</a:t>
            </a:r>
            <a:r>
              <a:rPr lang="it-IT" sz="1200" dirty="0" smtClean="0"/>
              <a:t> è in assoluto il più avanzato e riconosciuto in Europa da questo punto di vista.</a:t>
            </a:r>
            <a:br>
              <a:rPr lang="it-IT" sz="1200" dirty="0" smtClean="0"/>
            </a:br>
            <a:r>
              <a:rPr lang="it-IT" sz="1200" dirty="0" smtClean="0"/>
              <a:t>[immagine relativa al giorno 7-5-2010]</a:t>
            </a:r>
            <a:endParaRPr lang="it-IT" sz="1200" dirty="0"/>
          </a:p>
        </p:txBody>
      </p:sp>
      <p:pic>
        <p:nvPicPr>
          <p:cNvPr id="4" name="Segnaposto contenuto 3" descr="Rtavn062.png"/>
          <p:cNvPicPr>
            <a:picLocks noGrp="1" noChangeAspect="1"/>
          </p:cNvPicPr>
          <p:nvPr>
            <p:ph idx="1"/>
          </p:nvPr>
        </p:nvPicPr>
        <p:blipFill>
          <a:blip r:embed="rId3" cstate="print"/>
          <a:stretch>
            <a:fillRect/>
          </a:stretch>
        </p:blipFill>
        <p:spPr>
          <a:xfrm>
            <a:off x="1813118" y="1600200"/>
            <a:ext cx="5517764" cy="452596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Il sito www.wetterzentrale.de</a:t>
            </a:r>
            <a:endParaRPr lang="it-IT" dirty="0"/>
          </a:p>
        </p:txBody>
      </p:sp>
      <p:sp>
        <p:nvSpPr>
          <p:cNvPr id="3" name="Segnaposto contenuto 2"/>
          <p:cNvSpPr>
            <a:spLocks noGrp="1"/>
          </p:cNvSpPr>
          <p:nvPr>
            <p:ph idx="1"/>
          </p:nvPr>
        </p:nvSpPr>
        <p:spPr>
          <a:xfrm>
            <a:off x="457200" y="1600200"/>
            <a:ext cx="8229600" cy="4829196"/>
          </a:xfrm>
        </p:spPr>
        <p:txBody>
          <a:bodyPr>
            <a:normAutofit/>
          </a:bodyPr>
          <a:lstStyle/>
          <a:p>
            <a:r>
              <a:rPr lang="it-IT" sz="1400" dirty="0" smtClean="0"/>
              <a:t>È il più avanzato sito di previsioni a livello europeo. Esso offre (purtroppo solo in </a:t>
            </a:r>
            <a:r>
              <a:rPr lang="it-IT" sz="1400" dirty="0" err="1" smtClean="0"/>
              <a:t>tedesco…</a:t>
            </a:r>
            <a:r>
              <a:rPr lang="it-IT" sz="1400" dirty="0" smtClean="0"/>
              <a:t>) una grandissima quantità di informazioni e di carte meteorologiche: si è specializzato in</a:t>
            </a:r>
          </a:p>
          <a:p>
            <a:r>
              <a:rPr lang="it-IT" sz="1400" dirty="0" smtClean="0"/>
              <a:t>1) analisi di mappe del campo barico al suolo (PMSL), includendo geopotenziale (stesso colore = stesso GP), isobare (aree con egual pressione) e altezze termiche.</a:t>
            </a:r>
          </a:p>
          <a:p>
            <a:r>
              <a:rPr lang="it-IT" sz="1400" dirty="0" smtClean="0"/>
              <a:t>2) analisi di carte secondo il modello GFS-DWD (</a:t>
            </a:r>
            <a:r>
              <a:rPr lang="it-IT" sz="1400" dirty="0" err="1" smtClean="0"/>
              <a:t>Deutsche</a:t>
            </a:r>
            <a:r>
              <a:rPr lang="it-IT" sz="1400" dirty="0" smtClean="0"/>
              <a:t> </a:t>
            </a:r>
            <a:r>
              <a:rPr lang="it-IT" sz="1400" dirty="0" err="1" smtClean="0"/>
              <a:t>WetterSite</a:t>
            </a:r>
            <a:r>
              <a:rPr lang="it-IT" sz="1400" dirty="0" smtClean="0"/>
              <a:t>), il quale evidenzia isobare e sistemi frontali: essi di dividono in freddo (anticipa cali termici, spesso accompagnato da temporali), caldo (anticipa aumenti termici e di umidità, accompagnato da precipitazioni stratiformi) e occluso (quando uno freddo sovrasta uno </a:t>
            </a:r>
            <a:r>
              <a:rPr lang="it-IT" sz="1400" dirty="0" smtClean="0"/>
              <a:t>meno freddo</a:t>
            </a:r>
            <a:r>
              <a:rPr lang="it-IT" sz="1400" dirty="0" smtClean="0"/>
              <a:t>).</a:t>
            </a:r>
            <a:endParaRPr lang="it-IT" sz="1400" dirty="0" smtClean="0"/>
          </a:p>
          <a:p>
            <a:r>
              <a:rPr lang="it-IT" sz="1400" dirty="0" smtClean="0"/>
              <a:t>3) analisi degli “spaghetti-ensemble”: più che veri modelli, questi ultimi sono “controllori” del modello. Nati negli anni ‘90, sono utilissimi per sapere se un modello è valido o meno (il loro scopo è infatti quello di verificare come si comporta in presenza di micro-scostamenti nei parametri previsionali). Dal punto di vista pratico, si fa girare il modello 21 volte e ogni volta si introduce un nuovo micro-evento. In tal modo si ricava per ogni parametro previsionale (precipitazioni, temperatura, ecc.) un fascio di linee, che più vengono proiettati in là nel tempo, più si scostano l'uno dall'altro. La distanza tra i vari spaghetti è l’indice di stabilità del sistema.</a:t>
            </a:r>
          </a:p>
          <a:p>
            <a:endParaRPr lang="it-IT" sz="1400" dirty="0" smtClean="0"/>
          </a:p>
          <a:p>
            <a:r>
              <a:rPr lang="it-IT" sz="1400" dirty="0" smtClean="0"/>
              <a:t>È utile notare che </a:t>
            </a:r>
            <a:r>
              <a:rPr lang="it-IT" sz="1400" dirty="0" err="1" smtClean="0"/>
              <a:t>wetterzentrale</a:t>
            </a:r>
            <a:r>
              <a:rPr lang="it-IT" sz="1400" dirty="0" smtClean="0"/>
              <a:t> ha numerosissime applicazioni soprattutto nel punto ‘1’: sono state sviluppate cartine che evidenziano precipitazioni (in 1,6,12,24 h), nuvolosità, pressione, venti, albedo medio, ecc.</a:t>
            </a:r>
          </a:p>
          <a:p>
            <a:endParaRPr lang="it-IT"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85728"/>
            <a:ext cx="8229600" cy="6357982"/>
          </a:xfrm>
        </p:spPr>
        <p:txBody>
          <a:bodyPr>
            <a:normAutofit/>
          </a:bodyPr>
          <a:lstStyle/>
          <a:p>
            <a:r>
              <a:rPr lang="it-IT" sz="1600" dirty="0" smtClean="0"/>
              <a:t>Di seguito tre esempi delle precedenti suddivisioni.</a:t>
            </a:r>
          </a:p>
          <a:p>
            <a:pPr>
              <a:buNone/>
            </a:pPr>
            <a:r>
              <a:rPr lang="it-IT" sz="1600" dirty="0" smtClean="0"/>
              <a:t>	PMSL</a:t>
            </a:r>
          </a:p>
          <a:p>
            <a:pPr>
              <a:buNone/>
            </a:pPr>
            <a:endParaRPr lang="it-IT" sz="1600" dirty="0" smtClean="0"/>
          </a:p>
          <a:p>
            <a:pPr>
              <a:buNone/>
            </a:pPr>
            <a:endParaRPr lang="it-IT" sz="1600" dirty="0" smtClean="0"/>
          </a:p>
          <a:p>
            <a:pPr>
              <a:buNone/>
            </a:pPr>
            <a:endParaRPr lang="it-IT" sz="1600" dirty="0" smtClean="0"/>
          </a:p>
          <a:p>
            <a:pPr>
              <a:buNone/>
            </a:pPr>
            <a:endParaRPr lang="it-IT" sz="1600" dirty="0" smtClean="0"/>
          </a:p>
          <a:p>
            <a:pPr>
              <a:buNone/>
            </a:pPr>
            <a:endParaRPr lang="it-IT" sz="1600" dirty="0" smtClean="0"/>
          </a:p>
          <a:p>
            <a:pPr>
              <a:buNone/>
            </a:pPr>
            <a:r>
              <a:rPr lang="it-IT" sz="1600" dirty="0" smtClean="0"/>
              <a:t>	</a:t>
            </a:r>
          </a:p>
          <a:p>
            <a:pPr>
              <a:buNone/>
            </a:pPr>
            <a:endParaRPr lang="it-IT" sz="1600" dirty="0" smtClean="0"/>
          </a:p>
          <a:p>
            <a:pPr>
              <a:buNone/>
            </a:pPr>
            <a:r>
              <a:rPr lang="it-IT" sz="1600" dirty="0" smtClean="0"/>
              <a:t>	DWD</a:t>
            </a:r>
          </a:p>
          <a:p>
            <a:pPr>
              <a:buNone/>
            </a:pPr>
            <a:endParaRPr lang="it-IT" sz="1600" dirty="0" smtClean="0"/>
          </a:p>
          <a:p>
            <a:pPr>
              <a:buNone/>
            </a:pPr>
            <a:endParaRPr lang="it-IT" sz="1600" dirty="0" smtClean="0"/>
          </a:p>
          <a:p>
            <a:pPr>
              <a:buNone/>
            </a:pPr>
            <a:endParaRPr lang="it-IT" sz="1600" dirty="0" smtClean="0"/>
          </a:p>
          <a:p>
            <a:pPr>
              <a:buNone/>
            </a:pPr>
            <a:endParaRPr lang="it-IT" sz="1600" dirty="0" smtClean="0"/>
          </a:p>
          <a:p>
            <a:pPr>
              <a:buNone/>
            </a:pPr>
            <a:r>
              <a:rPr lang="it-IT" sz="1600" dirty="0" smtClean="0"/>
              <a:t>	</a:t>
            </a:r>
          </a:p>
          <a:p>
            <a:pPr>
              <a:buNone/>
            </a:pPr>
            <a:r>
              <a:rPr lang="it-IT" sz="1600" dirty="0" smtClean="0"/>
              <a:t>	</a:t>
            </a:r>
          </a:p>
          <a:p>
            <a:pPr>
              <a:buNone/>
            </a:pPr>
            <a:endParaRPr lang="it-IT" sz="1600" dirty="0" smtClean="0"/>
          </a:p>
          <a:p>
            <a:pPr>
              <a:buNone/>
            </a:pPr>
            <a:r>
              <a:rPr lang="it-IT" sz="1600" dirty="0" smtClean="0"/>
              <a:t>								</a:t>
            </a:r>
          </a:p>
          <a:p>
            <a:pPr>
              <a:buNone/>
            </a:pPr>
            <a:endParaRPr lang="it-IT" sz="1600" dirty="0" smtClean="0"/>
          </a:p>
          <a:p>
            <a:pPr>
              <a:buNone/>
            </a:pPr>
            <a:endParaRPr lang="it-IT" sz="1600" dirty="0" smtClean="0"/>
          </a:p>
          <a:p>
            <a:pPr>
              <a:buNone/>
            </a:pPr>
            <a:r>
              <a:rPr lang="it-IT" sz="1600" dirty="0" smtClean="0"/>
              <a:t>								SPAGHETTI</a:t>
            </a:r>
          </a:p>
          <a:p>
            <a:pPr>
              <a:buNone/>
            </a:pPr>
            <a:endParaRPr lang="it-IT" sz="1600" dirty="0" smtClean="0"/>
          </a:p>
          <a:p>
            <a:pPr>
              <a:buNone/>
            </a:pPr>
            <a:endParaRPr lang="it-IT" sz="1600" dirty="0" smtClean="0"/>
          </a:p>
          <a:p>
            <a:endParaRPr lang="it-IT" sz="1600" dirty="0"/>
          </a:p>
        </p:txBody>
      </p:sp>
      <p:pic>
        <p:nvPicPr>
          <p:cNvPr id="4" name="Immagine 3" descr="spaghetti.gif"/>
          <p:cNvPicPr>
            <a:picLocks noChangeAspect="1"/>
          </p:cNvPicPr>
          <p:nvPr/>
        </p:nvPicPr>
        <p:blipFill>
          <a:blip r:embed="rId2" cstate="print"/>
          <a:stretch>
            <a:fillRect/>
          </a:stretch>
        </p:blipFill>
        <p:spPr>
          <a:xfrm>
            <a:off x="5000628" y="2928934"/>
            <a:ext cx="3500462" cy="2938820"/>
          </a:xfrm>
          <a:prstGeom prst="rect">
            <a:avLst/>
          </a:prstGeom>
        </p:spPr>
      </p:pic>
      <p:pic>
        <p:nvPicPr>
          <p:cNvPr id="5" name="Picture 2" descr="C:\Users\Davide\Desktop\Davide\Università\MODELLISTICA\dwd036.gif"/>
          <p:cNvPicPr>
            <a:picLocks noChangeAspect="1" noChangeArrowheads="1"/>
          </p:cNvPicPr>
          <p:nvPr/>
        </p:nvPicPr>
        <p:blipFill>
          <a:blip r:embed="rId3" cstate="print"/>
          <a:srcRect/>
          <a:stretch>
            <a:fillRect/>
          </a:stretch>
        </p:blipFill>
        <p:spPr bwMode="auto">
          <a:xfrm>
            <a:off x="714348" y="3357562"/>
            <a:ext cx="3357586" cy="2301122"/>
          </a:xfrm>
          <a:prstGeom prst="rect">
            <a:avLst/>
          </a:prstGeom>
          <a:noFill/>
        </p:spPr>
      </p:pic>
      <p:pic>
        <p:nvPicPr>
          <p:cNvPr id="6" name="Picture 3" descr="C:\Users\Davide\Desktop\Davide\Università\MODELLISTICA\GH+T500_EUROPA_6.gif"/>
          <p:cNvPicPr>
            <a:picLocks noChangeAspect="1" noChangeArrowheads="1"/>
          </p:cNvPicPr>
          <p:nvPr/>
        </p:nvPicPr>
        <p:blipFill>
          <a:blip r:embed="rId4" cstate="print"/>
          <a:srcRect/>
          <a:stretch>
            <a:fillRect/>
          </a:stretch>
        </p:blipFill>
        <p:spPr bwMode="auto">
          <a:xfrm>
            <a:off x="1643042" y="714356"/>
            <a:ext cx="3214710" cy="248409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11156"/>
          </a:xfrm>
        </p:spPr>
        <p:txBody>
          <a:bodyPr>
            <a:normAutofit/>
          </a:bodyPr>
          <a:lstStyle/>
          <a:p>
            <a:r>
              <a:rPr lang="it-IT" sz="2000" dirty="0" smtClean="0"/>
              <a:t>UNO  SGUARDO AL </a:t>
            </a:r>
            <a:r>
              <a:rPr lang="it-IT" sz="2000" dirty="0" err="1" smtClean="0"/>
              <a:t>CALCOLATORE…</a:t>
            </a:r>
            <a:r>
              <a:rPr lang="it-IT" sz="2000" dirty="0" smtClean="0"/>
              <a:t> E ALLA SUA AFFIDABILITA’</a:t>
            </a:r>
            <a:endParaRPr lang="it-IT" sz="2000" dirty="0"/>
          </a:p>
        </p:txBody>
      </p:sp>
      <p:sp>
        <p:nvSpPr>
          <p:cNvPr id="3" name="Segnaposto contenuto 2"/>
          <p:cNvSpPr>
            <a:spLocks noGrp="1"/>
          </p:cNvSpPr>
          <p:nvPr>
            <p:ph idx="1"/>
          </p:nvPr>
        </p:nvSpPr>
        <p:spPr>
          <a:xfrm>
            <a:off x="457200" y="1000108"/>
            <a:ext cx="8229600" cy="5126055"/>
          </a:xfrm>
        </p:spPr>
        <p:txBody>
          <a:bodyPr>
            <a:normAutofit/>
          </a:bodyPr>
          <a:lstStyle/>
          <a:p>
            <a:r>
              <a:rPr lang="it-IT" sz="1400" dirty="0" smtClean="0"/>
              <a:t>Come precedentemente detto, il modello GFS è un complicatissimo sistema di equazioni differenziali con decine e decine di variabili temporali. Ovviamente la precisione delle previsioni aumenta con l’aumentare dei tempi di calcolo: per risolvere questi ultimi c’è bisogno di supercalcolatori capaci di potenze enormi:</a:t>
            </a:r>
          </a:p>
          <a:p>
            <a:pPr>
              <a:buNone/>
            </a:pPr>
            <a:r>
              <a:rPr lang="it-IT" sz="1400" dirty="0" smtClean="0"/>
              <a:t>   	attualmente si utilizzano macchine capaci di 2,5*10^12 (2500 miliardi!) di operazioni al secondo.</a:t>
            </a:r>
          </a:p>
          <a:p>
            <a:pPr>
              <a:buNone/>
            </a:pPr>
            <a:r>
              <a:rPr lang="it-IT" sz="1400" dirty="0" smtClean="0"/>
              <a:t>	Questi mezzi (spesso veri e propri cluster di supercomputer), sebbene diano una previsione davvero eccellente entro 2-3 giorni, non sono ancora sufficienti per un lasso temporale di 1-2 settimane: ciò è dovuto al fatto che possono entrare degli imprevisti in qualsiasi momento. Non solo, ma può accadere che vi siano anche delle equazioni che diano più di una soluzione e in base all’opzione scelta possa accadere o meno un determinato fenomeno.</a:t>
            </a:r>
          </a:p>
          <a:p>
            <a:pPr>
              <a:buNone/>
            </a:pPr>
            <a:r>
              <a:rPr lang="it-IT" sz="1400" dirty="0" smtClean="0"/>
              <a:t>	Caso emblematico è stato l’estate 2009: il modello principale britannico UKMO aveva previsto un’estate torrida su tutta l’Inghilterra (ancora di più delle micidiali 2003 e 2006), con l’anticiclone delle Azzorre che si spostava a latitudini insolite. Bene, essa s’è rivelata ben più fresca e piovosa del normale, decretando il più completo fallimento della previsione e mandando in crisi molti vacanzieri che avevano preso per oro colato i modelli apparsi in TV</a:t>
            </a:r>
            <a:r>
              <a:rPr lang="it-IT" sz="1400" dirty="0" smtClean="0"/>
              <a:t>.</a:t>
            </a:r>
          </a:p>
          <a:p>
            <a:pPr>
              <a:buNone/>
            </a:pPr>
            <a:endParaRPr lang="it-IT" sz="1400" dirty="0" smtClean="0"/>
          </a:p>
          <a:p>
            <a:pPr>
              <a:buNone/>
            </a:pPr>
            <a:endParaRPr lang="it-IT" sz="1400" dirty="0" smtClean="0"/>
          </a:p>
          <a:p>
            <a:pPr>
              <a:buNone/>
            </a:pPr>
            <a:r>
              <a:rPr lang="it-IT" sz="1400" dirty="0" smtClean="0"/>
              <a:t>	</a:t>
            </a:r>
            <a:r>
              <a:rPr lang="it-IT" sz="1400" dirty="0" smtClean="0"/>
              <a:t>Il supercalcolatore adottato alla NOAA</a:t>
            </a:r>
            <a:endParaRPr lang="it-IT" sz="1400" dirty="0" smtClean="0"/>
          </a:p>
          <a:p>
            <a:pPr>
              <a:buNone/>
            </a:pPr>
            <a:endParaRPr lang="it-IT" sz="1400" dirty="0" smtClean="0"/>
          </a:p>
        </p:txBody>
      </p:sp>
      <p:pic>
        <p:nvPicPr>
          <p:cNvPr id="6" name="Immagine 5" descr="supercomputer-banks-noaa.jpg"/>
          <p:cNvPicPr>
            <a:picLocks noChangeAspect="1"/>
          </p:cNvPicPr>
          <p:nvPr/>
        </p:nvPicPr>
        <p:blipFill>
          <a:blip r:embed="rId2" cstate="print"/>
          <a:stretch>
            <a:fillRect/>
          </a:stretch>
        </p:blipFill>
        <p:spPr>
          <a:xfrm>
            <a:off x="3929058" y="4214818"/>
            <a:ext cx="3143240" cy="204812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28670"/>
            <a:ext cx="8229600" cy="2643206"/>
          </a:xfrm>
        </p:spPr>
        <p:txBody>
          <a:bodyPr>
            <a:normAutofit fontScale="92500" lnSpcReduction="20000"/>
          </a:bodyPr>
          <a:lstStyle/>
          <a:p>
            <a:r>
              <a:rPr lang="it-IT" sz="2000" dirty="0" smtClean="0"/>
              <a:t>Le applicazioni del suddetto modello sono tantissime. Bisogna fare una precisazione: il modello GFS non è altro che una serie di equazioni e leggi matematiche che ogni anno vengono aggiornate e sviluppate. Da esso derivano tutta una serie di altri modelli che ogni stato ha sviluppato (AVN, NOGAPS, ECMWF), ciascuno con i rispettivi miglioramenti dovuti alle circostanze (se ci riferiamo a una zona montuosa, marittima o continentale).</a:t>
            </a:r>
          </a:p>
          <a:p>
            <a:pPr>
              <a:buNone/>
            </a:pPr>
            <a:r>
              <a:rPr lang="it-IT" sz="2000" dirty="0" smtClean="0"/>
              <a:t>	</a:t>
            </a:r>
            <a:r>
              <a:rPr lang="it-IT" sz="2000" dirty="0" smtClean="0"/>
              <a:t>Vi sono siti e centri di ricerca specializzati in navigazione marittima utilizzano il GFS, altri che analizzano dati per determinare lo scioglimento dei ghiacciai, altri ancora che lo usano per evidenziare le caratteristiche in una determinata zona (umidità, nuvolosità, piogge, </a:t>
            </a:r>
            <a:r>
              <a:rPr lang="it-IT" sz="2000" dirty="0" err="1" smtClean="0"/>
              <a:t>eliofania</a:t>
            </a:r>
            <a:r>
              <a:rPr lang="it-IT" sz="2000" dirty="0" smtClean="0"/>
              <a:t>...)</a:t>
            </a:r>
          </a:p>
          <a:p>
            <a:pPr>
              <a:buNone/>
            </a:pPr>
            <a:endParaRPr lang="it-IT" sz="2000" dirty="0"/>
          </a:p>
        </p:txBody>
      </p:sp>
      <p:sp>
        <p:nvSpPr>
          <p:cNvPr id="4" name="Titolo 1"/>
          <p:cNvSpPr txBox="1">
            <a:spLocks/>
          </p:cNvSpPr>
          <p:nvPr/>
        </p:nvSpPr>
        <p:spPr>
          <a:xfrm>
            <a:off x="609600" y="427038"/>
            <a:ext cx="8229600" cy="5111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2400" b="0" i="0" u="none" strike="noStrike" kern="1200" cap="none" spc="0" normalizeH="0" baseline="0" noProof="0" dirty="0" smtClean="0">
                <a:ln>
                  <a:noFill/>
                </a:ln>
                <a:solidFill>
                  <a:schemeClr val="tx1"/>
                </a:solidFill>
                <a:effectLst/>
                <a:uLnTx/>
                <a:uFillTx/>
                <a:latin typeface="+mj-lt"/>
                <a:ea typeface="+mj-ea"/>
                <a:cs typeface="+mj-cs"/>
              </a:rPr>
              <a:t>APPLICAZIONI DEL GFS</a:t>
            </a:r>
            <a:endParaRPr kumimoji="0" lang="it-IT"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11156"/>
          </a:xfrm>
        </p:spPr>
        <p:txBody>
          <a:bodyPr>
            <a:normAutofit/>
          </a:bodyPr>
          <a:lstStyle/>
          <a:p>
            <a:r>
              <a:rPr lang="it-IT" sz="2400" dirty="0" smtClean="0"/>
              <a:t>UNO SGUARDO AI SITI PIU’ POPOLARI</a:t>
            </a:r>
            <a:endParaRPr lang="it-IT" sz="2400" dirty="0"/>
          </a:p>
        </p:txBody>
      </p:sp>
      <p:sp>
        <p:nvSpPr>
          <p:cNvPr id="3" name="Segnaposto contenuto 2"/>
          <p:cNvSpPr>
            <a:spLocks noGrp="1"/>
          </p:cNvSpPr>
          <p:nvPr>
            <p:ph idx="1"/>
          </p:nvPr>
        </p:nvSpPr>
        <p:spPr>
          <a:xfrm>
            <a:off x="457200" y="785795"/>
            <a:ext cx="8229600" cy="2000264"/>
          </a:xfrm>
        </p:spPr>
        <p:txBody>
          <a:bodyPr>
            <a:normAutofit lnSpcReduction="10000"/>
          </a:bodyPr>
          <a:lstStyle/>
          <a:p>
            <a:r>
              <a:rPr lang="it-IT" sz="1600" dirty="0" smtClean="0">
                <a:hlinkClick r:id="rId2"/>
              </a:rPr>
              <a:t>www.wetterzentrale.de</a:t>
            </a:r>
            <a:endParaRPr lang="it-IT" sz="1600" dirty="0" smtClean="0"/>
          </a:p>
          <a:p>
            <a:r>
              <a:rPr lang="it-IT" sz="1600" dirty="0" smtClean="0">
                <a:hlinkClick r:id="rId3"/>
              </a:rPr>
              <a:t>www.noaa.gov</a:t>
            </a:r>
            <a:endParaRPr lang="it-IT" sz="1600" dirty="0" smtClean="0"/>
          </a:p>
          <a:p>
            <a:r>
              <a:rPr lang="it-IT" sz="1600" dirty="0" smtClean="0">
                <a:hlinkClick r:id="rId4"/>
              </a:rPr>
              <a:t>www.3bmeteo.com</a:t>
            </a:r>
            <a:endParaRPr lang="it-IT" sz="1600" dirty="0" smtClean="0"/>
          </a:p>
          <a:p>
            <a:r>
              <a:rPr lang="it-IT" sz="1600" dirty="0" smtClean="0">
                <a:hlinkClick r:id="rId5"/>
              </a:rPr>
              <a:t>www.ilmeteo.it</a:t>
            </a:r>
            <a:endParaRPr lang="it-IT" sz="1600" dirty="0" smtClean="0"/>
          </a:p>
          <a:p>
            <a:r>
              <a:rPr lang="it-IT" sz="1600" dirty="0" smtClean="0">
                <a:hlinkClick r:id="rId6"/>
              </a:rPr>
              <a:t>http://worldweather.wmo.int</a:t>
            </a:r>
            <a:r>
              <a:rPr lang="it-IT" sz="1600" dirty="0" smtClean="0">
                <a:hlinkClick r:id="rId6"/>
              </a:rPr>
              <a:t>/</a:t>
            </a:r>
            <a:endParaRPr lang="it-IT" sz="1600" dirty="0" smtClean="0"/>
          </a:p>
          <a:p>
            <a:r>
              <a:rPr lang="it-IT" sz="1600" dirty="0" smtClean="0">
                <a:hlinkClick r:id="rId7"/>
              </a:rPr>
              <a:t>http://www.esrl.noaa.gov/</a:t>
            </a:r>
            <a:r>
              <a:rPr lang="it-IT" sz="1600" dirty="0" err="1" smtClean="0">
                <a:hlinkClick r:id="rId7"/>
              </a:rPr>
              <a:t>psd</a:t>
            </a:r>
            <a:r>
              <a:rPr lang="it-IT" sz="1600" dirty="0" smtClean="0">
                <a:hlinkClick r:id="rId7"/>
              </a:rPr>
              <a:t>/data/</a:t>
            </a:r>
            <a:r>
              <a:rPr lang="it-IT" sz="1600" dirty="0" err="1" smtClean="0">
                <a:hlinkClick r:id="rId7"/>
              </a:rPr>
              <a:t>composites</a:t>
            </a:r>
            <a:r>
              <a:rPr lang="it-IT" sz="1600" dirty="0" smtClean="0">
                <a:hlinkClick r:id="rId7"/>
              </a:rPr>
              <a:t>/</a:t>
            </a:r>
            <a:r>
              <a:rPr lang="it-IT" sz="1600" dirty="0" err="1" smtClean="0">
                <a:hlinkClick r:id="rId7"/>
              </a:rPr>
              <a:t>day</a:t>
            </a:r>
            <a:r>
              <a:rPr lang="it-IT" sz="1600" dirty="0" smtClean="0">
                <a:hlinkClick r:id="rId7"/>
              </a:rPr>
              <a:t>/</a:t>
            </a:r>
            <a:r>
              <a:rPr lang="it-IT" sz="1600" dirty="0" smtClean="0"/>
              <a:t>: questo sito carino permette di crearsi molto artigianalmente il proprio modello</a:t>
            </a:r>
          </a:p>
          <a:p>
            <a:endParaRPr lang="it-IT" sz="2000" dirty="0" smtClean="0"/>
          </a:p>
          <a:p>
            <a:endParaRPr lang="it-IT" sz="2000" dirty="0"/>
          </a:p>
        </p:txBody>
      </p:sp>
      <p:sp>
        <p:nvSpPr>
          <p:cNvPr id="4" name="Titolo 1"/>
          <p:cNvSpPr txBox="1">
            <a:spLocks/>
          </p:cNvSpPr>
          <p:nvPr/>
        </p:nvSpPr>
        <p:spPr>
          <a:xfrm>
            <a:off x="571472" y="2786058"/>
            <a:ext cx="8229600" cy="5111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2400" b="0" i="0" u="none" strike="noStrike" kern="1200" cap="none" spc="0" normalizeH="0" baseline="0" noProof="0" dirty="0" smtClean="0">
                <a:ln>
                  <a:noFill/>
                </a:ln>
                <a:solidFill>
                  <a:schemeClr val="tx1"/>
                </a:solidFill>
                <a:effectLst/>
                <a:uLnTx/>
                <a:uFillTx/>
                <a:latin typeface="+mj-lt"/>
                <a:ea typeface="+mj-ea"/>
                <a:cs typeface="+mj-cs"/>
              </a:rPr>
              <a:t>FONTI</a:t>
            </a:r>
            <a:endParaRPr kumimoji="0" lang="it-IT"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Segnaposto contenuto 2"/>
          <p:cNvSpPr txBox="1">
            <a:spLocks/>
          </p:cNvSpPr>
          <p:nvPr/>
        </p:nvSpPr>
        <p:spPr>
          <a:xfrm>
            <a:off x="571472" y="3429000"/>
            <a:ext cx="8229600" cy="200026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egnaposto contenuto 2"/>
          <p:cNvSpPr txBox="1">
            <a:spLocks/>
          </p:cNvSpPr>
          <p:nvPr/>
        </p:nvSpPr>
        <p:spPr>
          <a:xfrm>
            <a:off x="571472" y="3500438"/>
            <a:ext cx="8229600" cy="2786082"/>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t-IT" sz="2000" dirty="0" smtClean="0"/>
              <a:t>Se devo essere sincero questo mio approfondimento l’ho scritto per la maggior parte senza consultare libri o internet, in quanto sono appassionato di meteorologia e già conoscevo gli argomenti.</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it-IT" sz="2000" b="0" i="0" u="none" strike="noStrike" kern="1200" cap="none" spc="0" normalizeH="0" baseline="0" noProof="0" dirty="0" smtClean="0">
                <a:ln>
                  <a:noFill/>
                </a:ln>
                <a:solidFill>
                  <a:schemeClr val="tx1"/>
                </a:solidFill>
                <a:effectLst/>
                <a:uLnTx/>
                <a:uFillTx/>
                <a:latin typeface="+mn-lt"/>
                <a:ea typeface="+mn-ea"/>
                <a:cs typeface="+mn-cs"/>
              </a:rPr>
              <a:t>	</a:t>
            </a:r>
            <a:r>
              <a:rPr kumimoji="0" lang="it-IT" sz="2000" b="0" i="0" u="none" strike="noStrike" kern="1200" cap="none" spc="0" normalizeH="0" baseline="0" noProof="0" dirty="0" smtClean="0">
                <a:ln>
                  <a:noFill/>
                </a:ln>
                <a:solidFill>
                  <a:schemeClr val="tx1"/>
                </a:solidFill>
                <a:effectLst/>
                <a:uLnTx/>
                <a:uFillTx/>
                <a:latin typeface="+mn-lt"/>
                <a:ea typeface="+mn-ea"/>
                <a:cs typeface="+mn-cs"/>
              </a:rPr>
              <a:t>Una</a:t>
            </a:r>
            <a:r>
              <a:rPr lang="it-IT" sz="2000" dirty="0" smtClean="0"/>
              <a:t> </a:t>
            </a:r>
            <a:r>
              <a:rPr kumimoji="0" lang="it-IT" sz="2000" b="0" i="0" u="none" strike="noStrike" kern="1200" cap="none" spc="0" normalizeH="0" noProof="0" dirty="0" smtClean="0">
                <a:ln>
                  <a:noFill/>
                </a:ln>
                <a:solidFill>
                  <a:schemeClr val="tx1"/>
                </a:solidFill>
                <a:effectLst/>
                <a:uLnTx/>
                <a:uFillTx/>
                <a:latin typeface="+mn-lt"/>
                <a:ea typeface="+mn-ea"/>
                <a:cs typeface="+mn-cs"/>
              </a:rPr>
              <a:t>fonte comunque utilizzata è il libro “Prevedere il tempo con internet; </a:t>
            </a:r>
            <a:r>
              <a:rPr kumimoji="0" lang="it-IT" sz="2000" b="0" i="0" u="none" strike="noStrike" kern="1200" cap="none" spc="0" normalizeH="0" noProof="0" dirty="0" err="1" smtClean="0">
                <a:ln>
                  <a:noFill/>
                </a:ln>
                <a:solidFill>
                  <a:schemeClr val="tx1"/>
                </a:solidFill>
                <a:effectLst/>
                <a:uLnTx/>
                <a:uFillTx/>
                <a:latin typeface="+mn-lt"/>
                <a:ea typeface="+mn-ea"/>
                <a:cs typeface="+mn-cs"/>
              </a:rPr>
              <a:t>Alpha</a:t>
            </a:r>
            <a:r>
              <a:rPr kumimoji="0" lang="it-IT" sz="2000" b="0" i="0" u="none" strike="noStrike" kern="1200" cap="none" spc="0" normalizeH="0" noProof="0" dirty="0" smtClean="0">
                <a:ln>
                  <a:noFill/>
                </a:ln>
                <a:solidFill>
                  <a:schemeClr val="tx1"/>
                </a:solidFill>
                <a:effectLst/>
                <a:uLnTx/>
                <a:uFillTx/>
                <a:latin typeface="+mn-lt"/>
                <a:ea typeface="+mn-ea"/>
                <a:cs typeface="+mn-cs"/>
              </a:rPr>
              <a:t> Test</a:t>
            </a:r>
            <a:r>
              <a:rPr lang="it-IT" sz="2000" dirty="0" smtClean="0"/>
              <a:t>”, un preziosissimo volume di previsioni abbastanza scorrevole.</a:t>
            </a:r>
            <a:r>
              <a:rPr kumimoji="0" lang="it-IT" sz="2000" b="0" i="0" u="none" strike="noStrike" kern="1200" cap="none" spc="0" normalizeH="0" noProof="0" dirty="0" smtClean="0">
                <a:ln>
                  <a:noFill/>
                </a:ln>
                <a:solidFill>
                  <a:schemeClr val="tx1"/>
                </a:solidFill>
                <a:effectLst/>
                <a:uLnTx/>
                <a:uFillTx/>
                <a:latin typeface="+mn-lt"/>
                <a:ea typeface="+mn-ea"/>
                <a:cs typeface="+mn-cs"/>
              </a:rPr>
              <a:t> </a:t>
            </a:r>
          </a:p>
          <a:p>
            <a:pPr marL="342900" lvl="0" indent="-342900">
              <a:spcBef>
                <a:spcPct val="20000"/>
              </a:spcBef>
            </a:pPr>
            <a:r>
              <a:rPr lang="it-IT" sz="2000" noProof="0" dirty="0" smtClean="0"/>
              <a:t>	</a:t>
            </a:r>
            <a:r>
              <a:rPr lang="it-IT" sz="2000" noProof="0" dirty="0" smtClean="0"/>
              <a:t>Ulteriori fonti </a:t>
            </a:r>
            <a:r>
              <a:rPr lang="it-IT" sz="2000" dirty="0" smtClean="0"/>
              <a:t>sono state </a:t>
            </a:r>
            <a:r>
              <a:rPr lang="it-IT" sz="2000" dirty="0" smtClean="0">
                <a:hlinkClick r:id="rId8"/>
              </a:rPr>
              <a:t>http://</a:t>
            </a:r>
            <a:r>
              <a:rPr lang="it-IT" sz="2000" dirty="0" smtClean="0">
                <a:hlinkClick r:id="rId8"/>
              </a:rPr>
              <a:t>www.sar.sardegna.it/documentazione/meteo/</a:t>
            </a:r>
            <a:r>
              <a:rPr lang="it-IT" sz="2000" dirty="0" err="1" smtClean="0">
                <a:hlinkClick r:id="rId8"/>
              </a:rPr>
              <a:t>modelli.asp</a:t>
            </a:r>
            <a:endParaRPr lang="it-IT" sz="2000" dirty="0" smtClean="0"/>
          </a:p>
          <a:p>
            <a:pPr marL="342900" lvl="0" indent="-342900">
              <a:spcBef>
                <a:spcPct val="20000"/>
              </a:spcBef>
            </a:pPr>
            <a:r>
              <a:rPr kumimoji="0" lang="it-IT" sz="2000" b="0" i="0" u="none" strike="noStrike" kern="1200" cap="none" spc="0" normalizeH="0" noProof="0" dirty="0" smtClean="0">
                <a:ln>
                  <a:noFill/>
                </a:ln>
                <a:solidFill>
                  <a:schemeClr val="tx1"/>
                </a:solidFill>
                <a:effectLst/>
                <a:uLnTx/>
                <a:uFillTx/>
                <a:latin typeface="+mn-lt"/>
                <a:ea typeface="+mn-ea"/>
                <a:cs typeface="+mn-cs"/>
              </a:rPr>
              <a:t>	</a:t>
            </a:r>
            <a:r>
              <a:rPr lang="it-IT" sz="2000" dirty="0" smtClean="0"/>
              <a:t>http://www.noaa.gov/</a:t>
            </a:r>
            <a:endParaRPr kumimoji="0" lang="it-IT" sz="2000" b="0" i="0" u="none" strike="noStrike" kern="1200" cap="none" spc="0" normalizeH="0" noProof="0" dirty="0" smtClean="0">
              <a:ln>
                <a:noFill/>
              </a:ln>
              <a:solidFill>
                <a:schemeClr val="tx1"/>
              </a:solidFill>
              <a:effectLst/>
              <a:uLnTx/>
              <a:uFillTx/>
              <a:latin typeface="+mn-lt"/>
              <a:ea typeface="+mn-ea"/>
              <a:cs typeface="+mn-cs"/>
            </a:endParaRPr>
          </a:p>
          <a:p>
            <a:pPr marL="342900" lvl="0" indent="-342900">
              <a:spcBef>
                <a:spcPct val="20000"/>
              </a:spcBef>
            </a:pPr>
            <a:endParaRPr kumimoji="0" lang="it-IT" sz="20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lang="it-IT" sz="2000" dirty="0" smtClean="0"/>
              <a:t>	</a:t>
            </a:r>
            <a:endParaRPr kumimoji="0" lang="it-IT" sz="20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it-IT"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729</Words>
  <Application>Microsoft Office PowerPoint</Application>
  <PresentationFormat>Presentazione su schermo (4:3)</PresentationFormat>
  <Paragraphs>63</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MODELLISTICA E SIMULAZIONE</vt:lpstr>
      <vt:lpstr>Introduzione: cos’è un modello meteorologico</vt:lpstr>
      <vt:lpstr>GFS: Global Forecast System</vt:lpstr>
      <vt:lpstr>Esempio di modello GFS.  Questa immagine mostra il geopotenziale (cioè il lavoro necessario per vincere la forza ‘g’ di gravità e innalzare una determinata quantità di aria, definita unitaria) e la temperatura a 850 hPa (all’incirca 1500 m). Il sito www.wetterzentrale.de è in assoluto il più avanzato e riconosciuto in Europa da questo punto di vista. [immagine relativa al giorno 7-5-2010]</vt:lpstr>
      <vt:lpstr>Il sito www.wetterzentrale.de</vt:lpstr>
      <vt:lpstr>Diapositiva 6</vt:lpstr>
      <vt:lpstr>UNO  SGUARDO AL CALCOLATORE… E ALLA SUA AFFIDABILITA’</vt:lpstr>
      <vt:lpstr>Diapositiva 8</vt:lpstr>
      <vt:lpstr>UNO SGUARDO AI SITI PIU’ POPOLARI</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MODELLISTICA E SIMULAZIONE</dc:title>
  <dc:creator>Davide</dc:creator>
  <cp:lastModifiedBy>Davide</cp:lastModifiedBy>
  <cp:revision>38</cp:revision>
  <dcterms:created xsi:type="dcterms:W3CDTF">2010-05-01T15:15:42Z</dcterms:created>
  <dcterms:modified xsi:type="dcterms:W3CDTF">2010-05-26T19:41:44Z</dcterms:modified>
</cp:coreProperties>
</file>