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6" r:id="rId6"/>
    <p:sldId id="260" r:id="rId7"/>
    <p:sldId id="261" r:id="rId8"/>
    <p:sldId id="264" r:id="rId9"/>
    <p:sldId id="263" r:id="rId10"/>
    <p:sldId id="265"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80" d="100"/>
          <a:sy n="80" d="100"/>
        </p:scale>
        <p:origin x="-96" y="-1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F3BC8-C335-4E1F-B8B6-2A821BAB86BF}" type="datetimeFigureOut">
              <a:rPr lang="it-IT" smtClean="0"/>
              <a:t>24/01/2014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0F7B0-1C32-4D8B-8391-0B8ADF2EA307}" type="slidenum">
              <a:rPr lang="it-IT" smtClean="0"/>
              <a:t>‹N›</a:t>
            </a:fld>
            <a:endParaRPr lang="it-IT"/>
          </a:p>
        </p:txBody>
      </p:sp>
    </p:spTree>
    <p:extLst>
      <p:ext uri="{BB962C8B-B14F-4D97-AF65-F5344CB8AC3E}">
        <p14:creationId xmlns:p14="http://schemas.microsoft.com/office/powerpoint/2010/main" val="637017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60F7B0-1C32-4D8B-8391-0B8ADF2EA307}" type="slidenum">
              <a:rPr lang="it-IT" smtClean="0"/>
              <a:t>2</a:t>
            </a:fld>
            <a:endParaRPr lang="it-IT"/>
          </a:p>
        </p:txBody>
      </p:sp>
    </p:spTree>
    <p:extLst>
      <p:ext uri="{BB962C8B-B14F-4D97-AF65-F5344CB8AC3E}">
        <p14:creationId xmlns:p14="http://schemas.microsoft.com/office/powerpoint/2010/main" val="2721233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60F7B0-1C32-4D8B-8391-0B8ADF2EA307}" type="slidenum">
              <a:rPr lang="it-IT" smtClean="0"/>
              <a:t>3</a:t>
            </a:fld>
            <a:endParaRPr lang="it-IT"/>
          </a:p>
        </p:txBody>
      </p:sp>
    </p:spTree>
    <p:extLst>
      <p:ext uri="{BB962C8B-B14F-4D97-AF65-F5344CB8AC3E}">
        <p14:creationId xmlns:p14="http://schemas.microsoft.com/office/powerpoint/2010/main" val="340801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60F7B0-1C32-4D8B-8391-0B8ADF2EA307}" type="slidenum">
              <a:rPr lang="it-IT" smtClean="0"/>
              <a:t>4</a:t>
            </a:fld>
            <a:endParaRPr lang="it-IT"/>
          </a:p>
        </p:txBody>
      </p:sp>
    </p:spTree>
    <p:extLst>
      <p:ext uri="{BB962C8B-B14F-4D97-AF65-F5344CB8AC3E}">
        <p14:creationId xmlns:p14="http://schemas.microsoft.com/office/powerpoint/2010/main" val="1960029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60F7B0-1C32-4D8B-8391-0B8ADF2EA307}" type="slidenum">
              <a:rPr lang="it-IT" smtClean="0"/>
              <a:t>6</a:t>
            </a:fld>
            <a:endParaRPr lang="it-IT"/>
          </a:p>
        </p:txBody>
      </p:sp>
    </p:spTree>
    <p:extLst>
      <p:ext uri="{BB962C8B-B14F-4D97-AF65-F5344CB8AC3E}">
        <p14:creationId xmlns:p14="http://schemas.microsoft.com/office/powerpoint/2010/main" val="3483178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60F7B0-1C32-4D8B-8391-0B8ADF2EA307}" type="slidenum">
              <a:rPr lang="it-IT" smtClean="0"/>
              <a:t>7</a:t>
            </a:fld>
            <a:endParaRPr lang="it-IT"/>
          </a:p>
        </p:txBody>
      </p:sp>
    </p:spTree>
    <p:extLst>
      <p:ext uri="{BB962C8B-B14F-4D97-AF65-F5344CB8AC3E}">
        <p14:creationId xmlns:p14="http://schemas.microsoft.com/office/powerpoint/2010/main" val="2097273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60F7B0-1C32-4D8B-8391-0B8ADF2EA307}" type="slidenum">
              <a:rPr lang="it-IT" smtClean="0"/>
              <a:t>9</a:t>
            </a:fld>
            <a:endParaRPr lang="it-IT"/>
          </a:p>
        </p:txBody>
      </p:sp>
    </p:spTree>
    <p:extLst>
      <p:ext uri="{BB962C8B-B14F-4D97-AF65-F5344CB8AC3E}">
        <p14:creationId xmlns:p14="http://schemas.microsoft.com/office/powerpoint/2010/main" val="2904904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60F7B0-1C32-4D8B-8391-0B8ADF2EA307}" type="slidenum">
              <a:rPr lang="it-IT" smtClean="0"/>
              <a:t>10</a:t>
            </a:fld>
            <a:endParaRPr lang="it-IT"/>
          </a:p>
        </p:txBody>
      </p:sp>
    </p:spTree>
    <p:extLst>
      <p:ext uri="{BB962C8B-B14F-4D97-AF65-F5344CB8AC3E}">
        <p14:creationId xmlns:p14="http://schemas.microsoft.com/office/powerpoint/2010/main" val="983779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C60F7B0-1C32-4D8B-8391-0B8ADF2EA307}" type="slidenum">
              <a:rPr lang="it-IT" smtClean="0"/>
              <a:t>11</a:t>
            </a:fld>
            <a:endParaRPr lang="it-IT"/>
          </a:p>
        </p:txBody>
      </p:sp>
    </p:spTree>
    <p:extLst>
      <p:ext uri="{BB962C8B-B14F-4D97-AF65-F5344CB8AC3E}">
        <p14:creationId xmlns:p14="http://schemas.microsoft.com/office/powerpoint/2010/main" val="2775178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1/24/2014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it-IT" smtClean="0"/>
              <a:t>Fare clic per modificare lo stile del titolo</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1/24/2014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goldsim.com/Wiki/Model%20Library.MainPage.ashx" TargetMode="External"/><Relationship Id="rId5" Type="http://schemas.openxmlformats.org/officeDocument/2006/relationships/image" Target="../media/image6.jpg"/><Relationship Id="rId4" Type="http://schemas.openxmlformats.org/officeDocument/2006/relationships/hyperlink" Target="http://www.goldsim.com/Hom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5.jp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4042229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0104121" y="6321914"/>
            <a:ext cx="1358257" cy="369332"/>
          </a:xfrm>
          <a:prstGeom prst="rect">
            <a:avLst/>
          </a:prstGeom>
          <a:noFill/>
        </p:spPr>
        <p:txBody>
          <a:bodyPr wrap="none" rtlCol="0">
            <a:spAutoFit/>
          </a:bodyPr>
          <a:lstStyle/>
          <a:p>
            <a:r>
              <a:rPr lang="it-IT" dirty="0" err="1" smtClean="0"/>
              <a:t>Grigoli</a:t>
            </a:r>
            <a:r>
              <a:rPr lang="it-IT" dirty="0" smtClean="0"/>
              <a:t> Fabio</a:t>
            </a:r>
            <a:endParaRPr lang="it-IT" dirty="0"/>
          </a:p>
        </p:txBody>
      </p:sp>
      <p:pic>
        <p:nvPicPr>
          <p:cNvPr id="7" name="Segnaposto contenut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63350" y="6155161"/>
            <a:ext cx="628650" cy="702839"/>
          </a:xfrm>
        </p:spPr>
      </p:pic>
      <p:sp>
        <p:nvSpPr>
          <p:cNvPr id="4" name="CasellaDiTesto 3"/>
          <p:cNvSpPr txBox="1"/>
          <p:nvPr/>
        </p:nvSpPr>
        <p:spPr>
          <a:xfrm>
            <a:off x="274320" y="297180"/>
            <a:ext cx="5417819" cy="646331"/>
          </a:xfrm>
          <a:prstGeom prst="rect">
            <a:avLst/>
          </a:prstGeom>
          <a:noFill/>
        </p:spPr>
        <p:txBody>
          <a:bodyPr wrap="square" rtlCol="0">
            <a:spAutoFit/>
          </a:bodyPr>
          <a:lstStyle/>
          <a:p>
            <a:r>
              <a:rPr lang="it-IT" dirty="0" smtClean="0"/>
              <a:t>Cambiando solamente la fertilità (cioè il numero di uova deposte) si ottiene tutt’altro risultato</a:t>
            </a:r>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 y="1062991"/>
            <a:ext cx="5417819" cy="4983480"/>
          </a:xfrm>
          <a:prstGeom prst="rect">
            <a:avLst/>
          </a:prstGeom>
        </p:spPr>
      </p:pic>
      <p:sp>
        <p:nvSpPr>
          <p:cNvPr id="8" name="CasellaDiTesto 7"/>
          <p:cNvSpPr txBox="1"/>
          <p:nvPr/>
        </p:nvSpPr>
        <p:spPr>
          <a:xfrm>
            <a:off x="6053773" y="297180"/>
            <a:ext cx="5823902" cy="646331"/>
          </a:xfrm>
          <a:prstGeom prst="rect">
            <a:avLst/>
          </a:prstGeom>
          <a:noFill/>
        </p:spPr>
        <p:txBody>
          <a:bodyPr wrap="square" rtlCol="0">
            <a:spAutoFit/>
          </a:bodyPr>
          <a:lstStyle/>
          <a:p>
            <a:r>
              <a:rPr lang="it-IT" dirty="0" smtClean="0"/>
              <a:t>Dimezzando i tempi di migrazione e schiusa delle uova si ha  un altro tipo di curva.</a:t>
            </a:r>
            <a:endParaRPr lang="it-IT" dirty="0"/>
          </a:p>
        </p:txBody>
      </p:sp>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6824" y="1062990"/>
            <a:ext cx="5580851" cy="4983480"/>
          </a:xfrm>
          <a:prstGeom prst="rect">
            <a:avLst/>
          </a:prstGeom>
        </p:spPr>
      </p:pic>
    </p:spTree>
    <p:extLst>
      <p:ext uri="{BB962C8B-B14F-4D97-AF65-F5344CB8AC3E}">
        <p14:creationId xmlns:p14="http://schemas.microsoft.com/office/powerpoint/2010/main" val="1038100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49041" y="0"/>
            <a:ext cx="4229100" cy="1257299"/>
          </a:xfrm>
        </p:spPr>
        <p:txBody>
          <a:bodyPr>
            <a:normAutofit/>
          </a:bodyPr>
          <a:lstStyle/>
          <a:p>
            <a:r>
              <a:rPr lang="it-IT" sz="5400" b="1" dirty="0" err="1" smtClean="0"/>
              <a:t>COnclusioni</a:t>
            </a:r>
            <a:endParaRPr lang="it-IT" sz="5400" b="1" dirty="0"/>
          </a:p>
        </p:txBody>
      </p:sp>
      <p:sp>
        <p:nvSpPr>
          <p:cNvPr id="5" name="CasellaDiTesto 4"/>
          <p:cNvSpPr txBox="1"/>
          <p:nvPr/>
        </p:nvSpPr>
        <p:spPr>
          <a:xfrm>
            <a:off x="10104121" y="6321914"/>
            <a:ext cx="1358257" cy="369332"/>
          </a:xfrm>
          <a:prstGeom prst="rect">
            <a:avLst/>
          </a:prstGeom>
          <a:noFill/>
        </p:spPr>
        <p:txBody>
          <a:bodyPr wrap="none" rtlCol="0">
            <a:spAutoFit/>
          </a:bodyPr>
          <a:lstStyle/>
          <a:p>
            <a:r>
              <a:rPr lang="it-IT" dirty="0" err="1" smtClean="0"/>
              <a:t>Grigoli</a:t>
            </a:r>
            <a:r>
              <a:rPr lang="it-IT" dirty="0" smtClean="0"/>
              <a:t> Fabio</a:t>
            </a:r>
            <a:endParaRPr lang="it-IT" dirty="0"/>
          </a:p>
        </p:txBody>
      </p:sp>
      <p:pic>
        <p:nvPicPr>
          <p:cNvPr id="7" name="Segnaposto contenut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63350" y="6155161"/>
            <a:ext cx="628650" cy="702839"/>
          </a:xfrm>
        </p:spPr>
      </p:pic>
      <p:sp>
        <p:nvSpPr>
          <p:cNvPr id="6" name="CasellaDiTesto 5"/>
          <p:cNvSpPr txBox="1"/>
          <p:nvPr/>
        </p:nvSpPr>
        <p:spPr>
          <a:xfrm>
            <a:off x="217170" y="1051560"/>
            <a:ext cx="11658600" cy="2308324"/>
          </a:xfrm>
          <a:prstGeom prst="rect">
            <a:avLst/>
          </a:prstGeom>
          <a:noFill/>
        </p:spPr>
        <p:txBody>
          <a:bodyPr wrap="square" rtlCol="0">
            <a:spAutoFit/>
          </a:bodyPr>
          <a:lstStyle/>
          <a:p>
            <a:r>
              <a:rPr lang="it-IT" dirty="0" smtClean="0"/>
              <a:t>Tutti questi sono scenari possibili dati dal cambiamento climatico. Per esempio basterebbe un piccolo aumento di temperatura per avere una schiusa delle uova più veloce, oppure un’acidificazione degli oceani comporterebbe a un abbassamento drastico della fertilità.</a:t>
            </a:r>
          </a:p>
          <a:p>
            <a:r>
              <a:rPr lang="it-IT" dirty="0" smtClean="0"/>
              <a:t>Diversi approcci, o formulazione di nuove tesi, non sarebbe possibile senza l’uso dei modelli che forniscono una previsione futura di carattere qualitativo e, qualche volta, ottenere dei dati che si avvicinano a quelli reali.</a:t>
            </a:r>
          </a:p>
          <a:p>
            <a:r>
              <a:rPr lang="it-IT" dirty="0" smtClean="0"/>
              <a:t>L’utilizzo di </a:t>
            </a:r>
            <a:r>
              <a:rPr lang="it-IT" dirty="0" err="1" smtClean="0"/>
              <a:t>GoldSim</a:t>
            </a:r>
            <a:r>
              <a:rPr lang="it-IT" dirty="0" smtClean="0"/>
              <a:t> è molto dinamico ed intuitivo. Basta seguire il tutorial interno al software per imparare ad utilizzarlo correttamente e la grafica rende piacevole la visione finale.</a:t>
            </a:r>
          </a:p>
          <a:p>
            <a:endParaRPr lang="it-IT" dirty="0"/>
          </a:p>
        </p:txBody>
      </p:sp>
    </p:spTree>
    <p:extLst>
      <p:ext uri="{BB962C8B-B14F-4D97-AF65-F5344CB8AC3E}">
        <p14:creationId xmlns:p14="http://schemas.microsoft.com/office/powerpoint/2010/main" val="2460760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55035" y="0"/>
            <a:ext cx="4705985" cy="1257299"/>
          </a:xfrm>
        </p:spPr>
        <p:txBody>
          <a:bodyPr>
            <a:normAutofit/>
          </a:bodyPr>
          <a:lstStyle/>
          <a:p>
            <a:r>
              <a:rPr lang="it-IT" sz="5400" b="1" dirty="0" smtClean="0"/>
              <a:t>Introduzione</a:t>
            </a:r>
            <a:endParaRPr lang="it-IT" sz="5400" b="1" dirty="0"/>
          </a:p>
        </p:txBody>
      </p:sp>
      <p:sp>
        <p:nvSpPr>
          <p:cNvPr id="5" name="CasellaDiTesto 4"/>
          <p:cNvSpPr txBox="1"/>
          <p:nvPr/>
        </p:nvSpPr>
        <p:spPr>
          <a:xfrm>
            <a:off x="10205093" y="6321914"/>
            <a:ext cx="1358257" cy="369332"/>
          </a:xfrm>
          <a:prstGeom prst="rect">
            <a:avLst/>
          </a:prstGeom>
          <a:noFill/>
        </p:spPr>
        <p:txBody>
          <a:bodyPr wrap="none" rtlCol="0">
            <a:spAutoFit/>
          </a:bodyPr>
          <a:lstStyle/>
          <a:p>
            <a:r>
              <a:rPr lang="it-IT" dirty="0" err="1" smtClean="0"/>
              <a:t>Grigoli</a:t>
            </a:r>
            <a:r>
              <a:rPr lang="it-IT" dirty="0" smtClean="0"/>
              <a:t> Fabio</a:t>
            </a:r>
            <a:endParaRPr lang="it-IT" dirty="0"/>
          </a:p>
        </p:txBody>
      </p:sp>
      <p:pic>
        <p:nvPicPr>
          <p:cNvPr id="7" name="Segnaposto contenut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63350" y="6155161"/>
            <a:ext cx="628650" cy="702839"/>
          </a:xfrm>
        </p:spPr>
      </p:pic>
      <p:sp>
        <p:nvSpPr>
          <p:cNvPr id="8" name="CasellaDiTesto 7"/>
          <p:cNvSpPr txBox="1"/>
          <p:nvPr/>
        </p:nvSpPr>
        <p:spPr>
          <a:xfrm>
            <a:off x="221960" y="1072633"/>
            <a:ext cx="12180642" cy="2308324"/>
          </a:xfrm>
          <a:prstGeom prst="rect">
            <a:avLst/>
          </a:prstGeom>
          <a:noFill/>
        </p:spPr>
        <p:txBody>
          <a:bodyPr wrap="none" rtlCol="0">
            <a:spAutoFit/>
          </a:bodyPr>
          <a:lstStyle/>
          <a:p>
            <a:r>
              <a:rPr lang="it-IT" dirty="0" err="1" smtClean="0"/>
              <a:t>GoldSim</a:t>
            </a:r>
            <a:r>
              <a:rPr lang="it-IT" dirty="0" smtClean="0"/>
              <a:t> è un software versatile che permette di progettare qualsiasi tipo di modello.</a:t>
            </a:r>
          </a:p>
          <a:p>
            <a:r>
              <a:rPr lang="it-IT" dirty="0" smtClean="0"/>
              <a:t>E’ </a:t>
            </a:r>
            <a:r>
              <a:rPr lang="it-IT" dirty="0"/>
              <a:t>reperibile presso il sito </a:t>
            </a:r>
            <a:r>
              <a:rPr lang="it-IT" dirty="0">
                <a:hlinkClick r:id="rId4"/>
              </a:rPr>
              <a:t>http://www.goldsim.com/Home</a:t>
            </a:r>
            <a:r>
              <a:rPr lang="it-IT" dirty="0" smtClean="0">
                <a:hlinkClick r:id="rId4"/>
              </a:rPr>
              <a:t>/</a:t>
            </a:r>
            <a:r>
              <a:rPr lang="it-IT" dirty="0" smtClean="0"/>
              <a:t> e per gli studenti è possibile scaricarlo gratuitamente compilando</a:t>
            </a:r>
          </a:p>
          <a:p>
            <a:r>
              <a:rPr lang="it-IT" dirty="0" smtClean="0"/>
              <a:t>un modulo. Occupa uno spazio di circa 100MB, non richiede grandi capacità di scheda grafica e la richiesta di RAM dipende dalla</a:t>
            </a:r>
          </a:p>
          <a:p>
            <a:r>
              <a:rPr lang="it-IT" dirty="0" smtClean="0"/>
              <a:t>complessità del modello.</a:t>
            </a:r>
          </a:p>
          <a:p>
            <a:r>
              <a:rPr lang="it-IT" dirty="0" smtClean="0"/>
              <a:t> La creazione è stata affidata al gruppo </a:t>
            </a:r>
            <a:r>
              <a:rPr lang="it-IT" b="1" dirty="0" err="1"/>
              <a:t>GoldSim</a:t>
            </a:r>
            <a:r>
              <a:rPr lang="it-IT" b="1" dirty="0"/>
              <a:t> Technology </a:t>
            </a:r>
            <a:r>
              <a:rPr lang="it-IT" b="1" dirty="0" smtClean="0"/>
              <a:t>Group  </a:t>
            </a:r>
            <a:r>
              <a:rPr lang="it-IT" dirty="0" smtClean="0"/>
              <a:t>che, dopo 20 anni di lavoro, ha realizzato un</a:t>
            </a:r>
          </a:p>
          <a:p>
            <a:r>
              <a:rPr lang="it-IT" dirty="0" smtClean="0"/>
              <a:t>prodotto ottimo, tanto che è utilizzato da agenzie </a:t>
            </a:r>
            <a:r>
              <a:rPr lang="it-IT" dirty="0"/>
              <a:t>governative </a:t>
            </a:r>
            <a:r>
              <a:rPr lang="it-IT" dirty="0" smtClean="0"/>
              <a:t>(come </a:t>
            </a:r>
            <a:r>
              <a:rPr lang="it-IT" dirty="0"/>
              <a:t>NASA, US </a:t>
            </a:r>
            <a:r>
              <a:rPr lang="it-IT" dirty="0" err="1"/>
              <a:t>Department</a:t>
            </a:r>
            <a:r>
              <a:rPr lang="it-IT" dirty="0"/>
              <a:t> of </a:t>
            </a:r>
            <a:r>
              <a:rPr lang="it-IT" dirty="0" smtClean="0"/>
              <a:t>Energy) laboratori di ricerca</a:t>
            </a:r>
          </a:p>
          <a:p>
            <a:r>
              <a:rPr lang="it-IT" dirty="0"/>
              <a:t>(MIT, </a:t>
            </a:r>
            <a:r>
              <a:rPr lang="it-IT" dirty="0" err="1"/>
              <a:t>Sandia</a:t>
            </a:r>
            <a:r>
              <a:rPr lang="it-IT" dirty="0"/>
              <a:t> National </a:t>
            </a:r>
            <a:r>
              <a:rPr lang="it-IT" dirty="0" err="1"/>
              <a:t>Laboratories</a:t>
            </a:r>
            <a:r>
              <a:rPr lang="it-IT" dirty="0"/>
              <a:t>, Los Alamos National </a:t>
            </a:r>
            <a:r>
              <a:rPr lang="it-IT" dirty="0" err="1" smtClean="0"/>
              <a:t>Laboratory</a:t>
            </a:r>
            <a:r>
              <a:rPr lang="it-IT" dirty="0" smtClean="0"/>
              <a:t>) e organizzazioni commerciali del calibro di Mitsubishi,</a:t>
            </a:r>
          </a:p>
          <a:p>
            <a:r>
              <a:rPr lang="it-IT" dirty="0" err="1" smtClean="0"/>
              <a:t>Amazon,Caterpillar</a:t>
            </a:r>
            <a:r>
              <a:rPr lang="it-IT" dirty="0" smtClean="0"/>
              <a:t> e molte altre.</a:t>
            </a:r>
          </a:p>
        </p:txBody>
      </p:sp>
      <p:pic>
        <p:nvPicPr>
          <p:cNvPr id="10" name="Immagin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26" y="3359176"/>
            <a:ext cx="4977766" cy="3332069"/>
          </a:xfrm>
          <a:prstGeom prst="rect">
            <a:avLst/>
          </a:prstGeom>
        </p:spPr>
      </p:pic>
      <p:sp>
        <p:nvSpPr>
          <p:cNvPr id="11" name="CasellaDiTesto 10"/>
          <p:cNvSpPr txBox="1"/>
          <p:nvPr/>
        </p:nvSpPr>
        <p:spPr>
          <a:xfrm>
            <a:off x="5430021" y="4143134"/>
            <a:ext cx="6761979" cy="1754326"/>
          </a:xfrm>
          <a:prstGeom prst="rect">
            <a:avLst/>
          </a:prstGeom>
          <a:noFill/>
        </p:spPr>
        <p:txBody>
          <a:bodyPr wrap="none" rtlCol="0">
            <a:spAutoFit/>
          </a:bodyPr>
          <a:lstStyle/>
          <a:p>
            <a:r>
              <a:rPr lang="it-IT" dirty="0"/>
              <a:t>In questa presentazione ci occuperemo solamente del lato </a:t>
            </a:r>
            <a:r>
              <a:rPr lang="it-IT" dirty="0" smtClean="0"/>
              <a:t>ambientale</a:t>
            </a:r>
          </a:p>
          <a:p>
            <a:r>
              <a:rPr lang="it-IT" dirty="0" smtClean="0"/>
              <a:t> </a:t>
            </a:r>
            <a:r>
              <a:rPr lang="it-IT" dirty="0"/>
              <a:t>dei modelli, messi a disposizione presso la libreria</a:t>
            </a:r>
          </a:p>
          <a:p>
            <a:r>
              <a:rPr lang="it-IT" dirty="0">
                <a:hlinkClick r:id="rId6"/>
              </a:rPr>
              <a:t>http://www.goldsim.com/Wiki/Model%20Library.MainPage.ashx</a:t>
            </a:r>
            <a:r>
              <a:rPr lang="it-IT" dirty="0"/>
              <a:t> </a:t>
            </a:r>
            <a:endParaRPr lang="it-IT" dirty="0" smtClean="0"/>
          </a:p>
          <a:p>
            <a:r>
              <a:rPr lang="it-IT" dirty="0" smtClean="0"/>
              <a:t>in </a:t>
            </a:r>
            <a:r>
              <a:rPr lang="it-IT" dirty="0"/>
              <a:t>particolare utilizzeremo il modello Simple </a:t>
            </a:r>
            <a:r>
              <a:rPr lang="it-IT" dirty="0" err="1"/>
              <a:t>Simulation</a:t>
            </a:r>
            <a:r>
              <a:rPr lang="it-IT" dirty="0"/>
              <a:t> of</a:t>
            </a:r>
          </a:p>
          <a:p>
            <a:r>
              <a:rPr lang="it-IT" dirty="0" err="1"/>
              <a:t>Salmon</a:t>
            </a:r>
            <a:r>
              <a:rPr lang="it-IT" dirty="0"/>
              <a:t> Life </a:t>
            </a:r>
            <a:r>
              <a:rPr lang="it-IT" dirty="0" err="1" smtClean="0"/>
              <a:t>Cycle</a:t>
            </a:r>
            <a:r>
              <a:rPr lang="it-IT" dirty="0" smtClean="0"/>
              <a:t>, </a:t>
            </a:r>
            <a:r>
              <a:rPr lang="it-IT" dirty="0"/>
              <a:t>tratto da un caso reale di studio.</a:t>
            </a:r>
          </a:p>
          <a:p>
            <a:endParaRPr lang="it-IT" dirty="0"/>
          </a:p>
        </p:txBody>
      </p:sp>
    </p:spTree>
    <p:extLst>
      <p:ext uri="{BB962C8B-B14F-4D97-AF65-F5344CB8AC3E}">
        <p14:creationId xmlns:p14="http://schemas.microsoft.com/office/powerpoint/2010/main" val="2405649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6998" y="12984"/>
            <a:ext cx="2636520" cy="1257299"/>
          </a:xfrm>
        </p:spPr>
        <p:txBody>
          <a:bodyPr>
            <a:normAutofit/>
          </a:bodyPr>
          <a:lstStyle/>
          <a:p>
            <a:r>
              <a:rPr lang="it-IT" sz="5400" b="1" dirty="0" smtClean="0"/>
              <a:t>Simboli</a:t>
            </a:r>
            <a:endParaRPr lang="it-IT" sz="5400" b="1" dirty="0"/>
          </a:p>
        </p:txBody>
      </p:sp>
      <p:sp>
        <p:nvSpPr>
          <p:cNvPr id="5" name="CasellaDiTesto 4"/>
          <p:cNvSpPr txBox="1"/>
          <p:nvPr/>
        </p:nvSpPr>
        <p:spPr>
          <a:xfrm>
            <a:off x="10109137" y="6321914"/>
            <a:ext cx="1358257" cy="369332"/>
          </a:xfrm>
          <a:prstGeom prst="rect">
            <a:avLst/>
          </a:prstGeom>
          <a:noFill/>
        </p:spPr>
        <p:txBody>
          <a:bodyPr wrap="none" rtlCol="0">
            <a:spAutoFit/>
          </a:bodyPr>
          <a:lstStyle/>
          <a:p>
            <a:r>
              <a:rPr lang="it-IT" dirty="0" err="1" smtClean="0"/>
              <a:t>Grigoli</a:t>
            </a:r>
            <a:r>
              <a:rPr lang="it-IT" dirty="0" smtClean="0"/>
              <a:t> Fabio</a:t>
            </a:r>
            <a:endParaRPr lang="it-IT" dirty="0"/>
          </a:p>
        </p:txBody>
      </p:sp>
      <p:pic>
        <p:nvPicPr>
          <p:cNvPr id="7" name="Segnaposto contenut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63350" y="6155161"/>
            <a:ext cx="628650" cy="702839"/>
          </a:xfrm>
        </p:spPr>
      </p:pic>
      <p:sp>
        <p:nvSpPr>
          <p:cNvPr id="3" name="CasellaDiTesto 2"/>
          <p:cNvSpPr txBox="1"/>
          <p:nvPr/>
        </p:nvSpPr>
        <p:spPr>
          <a:xfrm>
            <a:off x="102870" y="1257299"/>
            <a:ext cx="10806163" cy="1292662"/>
          </a:xfrm>
          <a:prstGeom prst="rect">
            <a:avLst/>
          </a:prstGeom>
          <a:noFill/>
        </p:spPr>
        <p:txBody>
          <a:bodyPr wrap="none" rtlCol="0">
            <a:spAutoFit/>
          </a:bodyPr>
          <a:lstStyle/>
          <a:p>
            <a:r>
              <a:rPr lang="it-IT" dirty="0" smtClean="0"/>
              <a:t>L’utilizzo di </a:t>
            </a:r>
            <a:r>
              <a:rPr lang="it-IT" dirty="0" err="1" smtClean="0"/>
              <a:t>GoldSim</a:t>
            </a:r>
            <a:r>
              <a:rPr lang="it-IT" dirty="0" smtClean="0"/>
              <a:t> avviene attraverso oggetti, raggruppati nelle seguenti categorie:</a:t>
            </a:r>
          </a:p>
          <a:p>
            <a:endParaRPr lang="it-IT" dirty="0"/>
          </a:p>
          <a:p>
            <a:r>
              <a:rPr lang="it-IT" dirty="0" smtClean="0"/>
              <a:t>                    </a:t>
            </a:r>
            <a:r>
              <a:rPr lang="it-IT" sz="2400" dirty="0" smtClean="0"/>
              <a:t>-</a:t>
            </a:r>
            <a:r>
              <a:rPr lang="it-IT" sz="2400" b="1" u="sng" dirty="0" smtClean="0"/>
              <a:t>INPUT</a:t>
            </a:r>
            <a:r>
              <a:rPr lang="it-IT" sz="2400" dirty="0" smtClean="0"/>
              <a:t>                                             </a:t>
            </a:r>
            <a:r>
              <a:rPr lang="it-IT" dirty="0" smtClean="0"/>
              <a:t>-</a:t>
            </a:r>
            <a:r>
              <a:rPr lang="it-IT" sz="2400" b="1" u="sng" dirty="0" smtClean="0"/>
              <a:t>FUNZIONI</a:t>
            </a:r>
            <a:r>
              <a:rPr lang="it-IT" dirty="0" smtClean="0"/>
              <a:t>                                                      </a:t>
            </a:r>
            <a:r>
              <a:rPr lang="it-IT" sz="2400" b="1" u="sng" dirty="0" smtClean="0"/>
              <a:t>-EVENTI </a:t>
            </a:r>
            <a:endParaRPr lang="it-IT" b="1" u="sng" dirty="0" smtClean="0"/>
          </a:p>
          <a:p>
            <a:endParaRPr lang="it-IT" dirty="0" smtClean="0"/>
          </a:p>
        </p:txBody>
      </p:sp>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 y="2205281"/>
            <a:ext cx="771525" cy="838200"/>
          </a:xfrm>
          <a:prstGeom prst="rect">
            <a:avLst/>
          </a:prstGeom>
        </p:spPr>
      </p:pic>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45" y="3327270"/>
            <a:ext cx="781050" cy="790575"/>
          </a:xfrm>
          <a:prstGeom prst="rect">
            <a:avLst/>
          </a:prstGeom>
        </p:spPr>
      </p:pic>
      <p:pic>
        <p:nvPicPr>
          <p:cNvPr id="13"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207" y="4471315"/>
            <a:ext cx="714375" cy="876300"/>
          </a:xfrm>
          <a:prstGeom prst="rect">
            <a:avLst/>
          </a:prstGeom>
        </p:spPr>
      </p:pic>
      <p:sp>
        <p:nvSpPr>
          <p:cNvPr id="14" name="CasellaDiTesto 13"/>
          <p:cNvSpPr txBox="1"/>
          <p:nvPr/>
        </p:nvSpPr>
        <p:spPr>
          <a:xfrm>
            <a:off x="952493" y="2301215"/>
            <a:ext cx="2922275" cy="646331"/>
          </a:xfrm>
          <a:prstGeom prst="rect">
            <a:avLst/>
          </a:prstGeom>
          <a:noFill/>
        </p:spPr>
        <p:txBody>
          <a:bodyPr wrap="none" rtlCol="0">
            <a:spAutoFit/>
          </a:bodyPr>
          <a:lstStyle/>
          <a:p>
            <a:r>
              <a:rPr lang="it-IT" dirty="0" smtClean="0"/>
              <a:t>Un singolo scalare o </a:t>
            </a:r>
            <a:r>
              <a:rPr lang="it-IT" dirty="0" err="1" smtClean="0"/>
              <a:t>un’array</a:t>
            </a:r>
            <a:r>
              <a:rPr lang="it-IT" dirty="0" smtClean="0"/>
              <a:t> </a:t>
            </a:r>
          </a:p>
          <a:p>
            <a:r>
              <a:rPr lang="it-IT" dirty="0" smtClean="0"/>
              <a:t>di valori</a:t>
            </a:r>
            <a:endParaRPr lang="it-IT" dirty="0"/>
          </a:p>
        </p:txBody>
      </p:sp>
      <p:sp>
        <p:nvSpPr>
          <p:cNvPr id="15" name="CasellaDiTesto 14"/>
          <p:cNvSpPr txBox="1"/>
          <p:nvPr/>
        </p:nvSpPr>
        <p:spPr>
          <a:xfrm>
            <a:off x="952493" y="3537891"/>
            <a:ext cx="1409040" cy="369332"/>
          </a:xfrm>
          <a:prstGeom prst="rect">
            <a:avLst/>
          </a:prstGeom>
          <a:noFill/>
        </p:spPr>
        <p:txBody>
          <a:bodyPr wrap="none" rtlCol="0">
            <a:spAutoFit/>
          </a:bodyPr>
          <a:lstStyle/>
          <a:p>
            <a:r>
              <a:rPr lang="it-IT" dirty="0" smtClean="0"/>
              <a:t>Valori casuali</a:t>
            </a:r>
            <a:endParaRPr lang="it-IT" dirty="0"/>
          </a:p>
        </p:txBody>
      </p:sp>
      <p:sp>
        <p:nvSpPr>
          <p:cNvPr id="16" name="CasellaDiTesto 15"/>
          <p:cNvSpPr txBox="1"/>
          <p:nvPr/>
        </p:nvSpPr>
        <p:spPr>
          <a:xfrm>
            <a:off x="962018" y="4737657"/>
            <a:ext cx="2605906" cy="369332"/>
          </a:xfrm>
          <a:prstGeom prst="rect">
            <a:avLst/>
          </a:prstGeom>
          <a:noFill/>
        </p:spPr>
        <p:txBody>
          <a:bodyPr wrap="none" rtlCol="0">
            <a:spAutoFit/>
          </a:bodyPr>
          <a:lstStyle/>
          <a:p>
            <a:r>
              <a:rPr lang="it-IT" dirty="0" smtClean="0"/>
              <a:t>Valori funzione del tempo</a:t>
            </a:r>
            <a:endParaRPr lang="it-IT" dirty="0"/>
          </a:p>
        </p:txBody>
      </p:sp>
      <p:pic>
        <p:nvPicPr>
          <p:cNvPr id="17" name="Immagin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7650" y="2205281"/>
            <a:ext cx="762000" cy="714375"/>
          </a:xfrm>
          <a:prstGeom prst="rect">
            <a:avLst/>
          </a:prstGeom>
        </p:spPr>
      </p:pic>
      <p:pic>
        <p:nvPicPr>
          <p:cNvPr id="18" name="Immagin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7650" y="3282958"/>
            <a:ext cx="752475" cy="847725"/>
          </a:xfrm>
          <a:prstGeom prst="rect">
            <a:avLst/>
          </a:prstGeom>
        </p:spPr>
      </p:pic>
      <p:sp>
        <p:nvSpPr>
          <p:cNvPr id="19" name="CasellaDiTesto 18"/>
          <p:cNvSpPr txBox="1"/>
          <p:nvPr/>
        </p:nvSpPr>
        <p:spPr>
          <a:xfrm>
            <a:off x="5094128" y="2239302"/>
            <a:ext cx="2813975" cy="646331"/>
          </a:xfrm>
          <a:prstGeom prst="rect">
            <a:avLst/>
          </a:prstGeom>
          <a:noFill/>
        </p:spPr>
        <p:txBody>
          <a:bodyPr wrap="none" rtlCol="0">
            <a:spAutoFit/>
          </a:bodyPr>
          <a:lstStyle/>
          <a:p>
            <a:r>
              <a:rPr lang="it-IT" dirty="0" smtClean="0"/>
              <a:t>Un singolo output</a:t>
            </a:r>
          </a:p>
          <a:p>
            <a:r>
              <a:rPr lang="it-IT" dirty="0" smtClean="0"/>
              <a:t>calcolato attraverso formule</a:t>
            </a:r>
            <a:endParaRPr lang="it-IT" dirty="0"/>
          </a:p>
        </p:txBody>
      </p:sp>
      <p:sp>
        <p:nvSpPr>
          <p:cNvPr id="20" name="CasellaDiTesto 19"/>
          <p:cNvSpPr txBox="1"/>
          <p:nvPr/>
        </p:nvSpPr>
        <p:spPr>
          <a:xfrm>
            <a:off x="5094128" y="3327270"/>
            <a:ext cx="2219390" cy="646331"/>
          </a:xfrm>
          <a:prstGeom prst="rect">
            <a:avLst/>
          </a:prstGeom>
          <a:noFill/>
        </p:spPr>
        <p:txBody>
          <a:bodyPr wrap="none" rtlCol="0">
            <a:spAutoFit/>
          </a:bodyPr>
          <a:lstStyle/>
          <a:p>
            <a:r>
              <a:rPr lang="it-IT" dirty="0" smtClean="0"/>
              <a:t>Varie uscite, utilizzato</a:t>
            </a:r>
          </a:p>
          <a:p>
            <a:r>
              <a:rPr lang="it-IT" dirty="0" smtClean="0"/>
              <a:t>per le matrici</a:t>
            </a:r>
            <a:endParaRPr lang="it-IT" dirty="0"/>
          </a:p>
        </p:txBody>
      </p:sp>
      <p:sp>
        <p:nvSpPr>
          <p:cNvPr id="21" name="CasellaDiTesto 20"/>
          <p:cNvSpPr txBox="1"/>
          <p:nvPr/>
        </p:nvSpPr>
        <p:spPr>
          <a:xfrm>
            <a:off x="4048175" y="4724799"/>
            <a:ext cx="790473" cy="369332"/>
          </a:xfrm>
          <a:prstGeom prst="rect">
            <a:avLst/>
          </a:prstGeom>
          <a:noFill/>
        </p:spPr>
        <p:txBody>
          <a:bodyPr wrap="none" rtlCol="0">
            <a:spAutoFit/>
          </a:bodyPr>
          <a:lstStyle/>
          <a:p>
            <a:r>
              <a:rPr lang="it-IT" dirty="0" smtClean="0"/>
              <a:t>STOCK</a:t>
            </a:r>
            <a:endParaRPr lang="it-IT" dirty="0"/>
          </a:p>
        </p:txBody>
      </p:sp>
      <p:sp>
        <p:nvSpPr>
          <p:cNvPr id="22" name="CasellaDiTesto 21"/>
          <p:cNvSpPr txBox="1"/>
          <p:nvPr/>
        </p:nvSpPr>
        <p:spPr>
          <a:xfrm>
            <a:off x="5078126" y="4586299"/>
            <a:ext cx="3164649" cy="646331"/>
          </a:xfrm>
          <a:prstGeom prst="rect">
            <a:avLst/>
          </a:prstGeom>
          <a:noFill/>
        </p:spPr>
        <p:txBody>
          <a:bodyPr wrap="none" rtlCol="0">
            <a:spAutoFit/>
          </a:bodyPr>
          <a:lstStyle/>
          <a:p>
            <a:r>
              <a:rPr lang="it-IT" dirty="0" smtClean="0"/>
              <a:t>Speciali funzioni che dipendono</a:t>
            </a:r>
          </a:p>
          <a:p>
            <a:r>
              <a:rPr lang="it-IT" dirty="0" smtClean="0"/>
              <a:t>dallo stato precedente</a:t>
            </a:r>
            <a:endParaRPr lang="it-IT" dirty="0"/>
          </a:p>
        </p:txBody>
      </p:sp>
      <p:sp>
        <p:nvSpPr>
          <p:cNvPr id="23" name="CasellaDiTesto 22"/>
          <p:cNvSpPr txBox="1"/>
          <p:nvPr/>
        </p:nvSpPr>
        <p:spPr>
          <a:xfrm>
            <a:off x="4048175" y="5751523"/>
            <a:ext cx="765659" cy="369332"/>
          </a:xfrm>
          <a:prstGeom prst="rect">
            <a:avLst/>
          </a:prstGeom>
          <a:noFill/>
        </p:spPr>
        <p:txBody>
          <a:bodyPr wrap="none" rtlCol="0">
            <a:spAutoFit/>
          </a:bodyPr>
          <a:lstStyle/>
          <a:p>
            <a:r>
              <a:rPr lang="it-IT" dirty="0" smtClean="0"/>
              <a:t>DELAY</a:t>
            </a:r>
            <a:endParaRPr lang="it-IT" dirty="0"/>
          </a:p>
        </p:txBody>
      </p:sp>
      <p:sp>
        <p:nvSpPr>
          <p:cNvPr id="24" name="CasellaDiTesto 23"/>
          <p:cNvSpPr txBox="1"/>
          <p:nvPr/>
        </p:nvSpPr>
        <p:spPr>
          <a:xfrm>
            <a:off x="5078126" y="5474524"/>
            <a:ext cx="2972096" cy="923330"/>
          </a:xfrm>
          <a:prstGeom prst="rect">
            <a:avLst/>
          </a:prstGeom>
          <a:noFill/>
        </p:spPr>
        <p:txBody>
          <a:bodyPr wrap="none" rtlCol="0">
            <a:spAutoFit/>
          </a:bodyPr>
          <a:lstStyle/>
          <a:p>
            <a:r>
              <a:rPr lang="it-IT" dirty="0" smtClean="0"/>
              <a:t>Uscite che sono in ritardo</a:t>
            </a:r>
          </a:p>
          <a:p>
            <a:r>
              <a:rPr lang="it-IT" dirty="0" smtClean="0"/>
              <a:t>rispetto gli ingressi: consente</a:t>
            </a:r>
          </a:p>
          <a:p>
            <a:r>
              <a:rPr lang="it-IT" dirty="0" smtClean="0"/>
              <a:t>di immettere solamente flussi</a:t>
            </a:r>
            <a:endParaRPr lang="it-IT" dirty="0"/>
          </a:p>
        </p:txBody>
      </p:sp>
      <p:sp>
        <p:nvSpPr>
          <p:cNvPr id="25" name="CasellaDiTesto 24"/>
          <p:cNvSpPr txBox="1"/>
          <p:nvPr/>
        </p:nvSpPr>
        <p:spPr>
          <a:xfrm>
            <a:off x="8422650" y="2205281"/>
            <a:ext cx="3005246" cy="923330"/>
          </a:xfrm>
          <a:prstGeom prst="rect">
            <a:avLst/>
          </a:prstGeom>
          <a:noFill/>
        </p:spPr>
        <p:txBody>
          <a:bodyPr wrap="none" rtlCol="0">
            <a:spAutoFit/>
          </a:bodyPr>
          <a:lstStyle/>
          <a:p>
            <a:r>
              <a:rPr lang="it-IT" dirty="0" smtClean="0"/>
              <a:t>Rappresenta l’insorgenza</a:t>
            </a:r>
          </a:p>
          <a:p>
            <a:r>
              <a:rPr lang="it-IT" dirty="0" smtClean="0"/>
              <a:t>e la conseguenza di un evento</a:t>
            </a:r>
          </a:p>
          <a:p>
            <a:r>
              <a:rPr lang="it-IT" dirty="0" smtClean="0"/>
              <a:t>discreto</a:t>
            </a:r>
          </a:p>
        </p:txBody>
      </p:sp>
      <p:sp>
        <p:nvSpPr>
          <p:cNvPr id="26" name="CasellaDiTesto 25"/>
          <p:cNvSpPr txBox="1"/>
          <p:nvPr/>
        </p:nvSpPr>
        <p:spPr>
          <a:xfrm>
            <a:off x="9158478" y="3529387"/>
            <a:ext cx="1487651" cy="461665"/>
          </a:xfrm>
          <a:prstGeom prst="rect">
            <a:avLst/>
          </a:prstGeom>
          <a:noFill/>
        </p:spPr>
        <p:txBody>
          <a:bodyPr wrap="none" rtlCol="0">
            <a:spAutoFit/>
          </a:bodyPr>
          <a:lstStyle/>
          <a:p>
            <a:r>
              <a:rPr lang="it-IT" dirty="0" smtClean="0"/>
              <a:t>-</a:t>
            </a:r>
            <a:r>
              <a:rPr lang="it-IT" sz="2400" b="1" u="sng" dirty="0" smtClean="0"/>
              <a:t>RISULTATI</a:t>
            </a:r>
          </a:p>
        </p:txBody>
      </p:sp>
      <p:sp>
        <p:nvSpPr>
          <p:cNvPr id="27" name="CasellaDiTesto 26"/>
          <p:cNvSpPr txBox="1"/>
          <p:nvPr/>
        </p:nvSpPr>
        <p:spPr>
          <a:xfrm>
            <a:off x="8422650" y="4034354"/>
            <a:ext cx="3044744" cy="646331"/>
          </a:xfrm>
          <a:prstGeom prst="rect">
            <a:avLst/>
          </a:prstGeom>
          <a:noFill/>
        </p:spPr>
        <p:txBody>
          <a:bodyPr wrap="none" rtlCol="0">
            <a:spAutoFit/>
          </a:bodyPr>
          <a:lstStyle/>
          <a:p>
            <a:r>
              <a:rPr lang="it-IT" dirty="0" smtClean="0"/>
              <a:t>Visualizzabili attraverso grafici,</a:t>
            </a:r>
          </a:p>
          <a:p>
            <a:r>
              <a:rPr lang="it-IT" dirty="0" smtClean="0"/>
              <a:t> valori numerici o tabelle</a:t>
            </a:r>
          </a:p>
        </p:txBody>
      </p:sp>
    </p:spTree>
    <p:extLst>
      <p:ext uri="{BB962C8B-B14F-4D97-AF65-F5344CB8AC3E}">
        <p14:creationId xmlns:p14="http://schemas.microsoft.com/office/powerpoint/2010/main" val="1887603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0191759" y="6320217"/>
            <a:ext cx="1358257" cy="369332"/>
          </a:xfrm>
          <a:prstGeom prst="rect">
            <a:avLst/>
          </a:prstGeom>
          <a:noFill/>
        </p:spPr>
        <p:txBody>
          <a:bodyPr wrap="none" rtlCol="0">
            <a:spAutoFit/>
          </a:bodyPr>
          <a:lstStyle/>
          <a:p>
            <a:r>
              <a:rPr lang="it-IT" dirty="0" err="1" smtClean="0"/>
              <a:t>Grigoli</a:t>
            </a:r>
            <a:r>
              <a:rPr lang="it-IT" dirty="0" smtClean="0"/>
              <a:t> Fabio</a:t>
            </a:r>
            <a:endParaRPr lang="it-IT" dirty="0"/>
          </a:p>
        </p:txBody>
      </p:sp>
      <p:pic>
        <p:nvPicPr>
          <p:cNvPr id="7" name="Segnaposto contenut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63350" y="6153464"/>
            <a:ext cx="628650" cy="702839"/>
          </a:xfrm>
        </p:spPr>
      </p:pic>
      <p:sp>
        <p:nvSpPr>
          <p:cNvPr id="4" name="CasellaDiTesto 3"/>
          <p:cNvSpPr txBox="1"/>
          <p:nvPr/>
        </p:nvSpPr>
        <p:spPr>
          <a:xfrm>
            <a:off x="228600" y="525780"/>
            <a:ext cx="12121973" cy="2585323"/>
          </a:xfrm>
          <a:prstGeom prst="rect">
            <a:avLst/>
          </a:prstGeom>
          <a:noFill/>
        </p:spPr>
        <p:txBody>
          <a:bodyPr wrap="none" rtlCol="0">
            <a:spAutoFit/>
          </a:bodyPr>
          <a:lstStyle/>
          <a:p>
            <a:r>
              <a:rPr lang="it-IT" dirty="0" err="1" smtClean="0"/>
              <a:t>GoldSim</a:t>
            </a:r>
            <a:r>
              <a:rPr lang="it-IT" dirty="0" smtClean="0"/>
              <a:t> è innovativo perché permette di utilizzare le unità di misura quando si immettono i dati, oppure vincolare una </a:t>
            </a:r>
          </a:p>
          <a:p>
            <a:r>
              <a:rPr lang="it-IT" dirty="0" smtClean="0"/>
              <a:t>grandezza fisica ad un elemento.</a:t>
            </a:r>
          </a:p>
          <a:p>
            <a:r>
              <a:rPr lang="it-IT" dirty="0"/>
              <a:t>C</a:t>
            </a:r>
            <a:r>
              <a:rPr lang="it-IT" dirty="0" smtClean="0"/>
              <a:t>on questo metodo, sviluppando le formule, si ottiene un controllo aggiuntivo sulla regolarità della soluzione;</a:t>
            </a:r>
          </a:p>
          <a:p>
            <a:r>
              <a:rPr lang="it-IT" dirty="0" smtClean="0"/>
              <a:t>infatti se si sommano due grandezze differenti il software darà errore, oppure se il risultato non coincide con la grandezza fisica </a:t>
            </a:r>
          </a:p>
          <a:p>
            <a:r>
              <a:rPr lang="it-IT" dirty="0" smtClean="0"/>
              <a:t>assegnata a quel box, ritornerà un altro tipo di errore.</a:t>
            </a:r>
          </a:p>
          <a:p>
            <a:endParaRPr lang="it-IT" dirty="0"/>
          </a:p>
          <a:p>
            <a:endParaRPr lang="it-IT" dirty="0" smtClean="0"/>
          </a:p>
          <a:p>
            <a:r>
              <a:rPr lang="it-IT" dirty="0" smtClean="0"/>
              <a:t>Un’altra utilità sono l’uso dei contenitori: oggetti che permettono di creare ibridi di elementi descritti precedentemente,</a:t>
            </a:r>
          </a:p>
          <a:p>
            <a:r>
              <a:rPr lang="it-IT" dirty="0" smtClean="0"/>
              <a:t> raggruppando diversi oggetti con il risultato di ottenere una grafica snella e intuitiva denominata «</a:t>
            </a:r>
            <a:r>
              <a:rPr lang="it-IT" dirty="0" err="1" smtClean="0"/>
              <a:t>top,down</a:t>
            </a:r>
            <a:r>
              <a:rPr lang="it-IT" dirty="0" smtClean="0"/>
              <a:t>»</a:t>
            </a:r>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0709" y="4088725"/>
            <a:ext cx="781050" cy="723900"/>
          </a:xfrm>
          <a:prstGeom prst="rect">
            <a:avLst/>
          </a:prstGeom>
        </p:spPr>
      </p:pic>
      <p:sp>
        <p:nvSpPr>
          <p:cNvPr id="8" name="CasellaDiTesto 7"/>
          <p:cNvSpPr txBox="1"/>
          <p:nvPr/>
        </p:nvSpPr>
        <p:spPr>
          <a:xfrm>
            <a:off x="7209478" y="4266009"/>
            <a:ext cx="2074029" cy="369332"/>
          </a:xfrm>
          <a:prstGeom prst="rect">
            <a:avLst/>
          </a:prstGeom>
          <a:noFill/>
        </p:spPr>
        <p:txBody>
          <a:bodyPr wrap="none" rtlCol="0">
            <a:spAutoFit/>
          </a:bodyPr>
          <a:lstStyle/>
          <a:p>
            <a:r>
              <a:rPr lang="it-IT" dirty="0" smtClean="0"/>
              <a:t>simbolo contenitore</a:t>
            </a:r>
            <a:endParaRPr lang="it-IT" dirty="0"/>
          </a:p>
        </p:txBody>
      </p:sp>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254335"/>
            <a:ext cx="5609273" cy="3340775"/>
          </a:xfrm>
          <a:prstGeom prst="rect">
            <a:avLst/>
          </a:prstGeom>
        </p:spPr>
      </p:pic>
      <p:sp>
        <p:nvSpPr>
          <p:cNvPr id="12" name="CasellaDiTesto 11"/>
          <p:cNvSpPr txBox="1"/>
          <p:nvPr/>
        </p:nvSpPr>
        <p:spPr>
          <a:xfrm>
            <a:off x="5868781" y="6312911"/>
            <a:ext cx="3791935" cy="369332"/>
          </a:xfrm>
          <a:prstGeom prst="rect">
            <a:avLst/>
          </a:prstGeom>
          <a:noFill/>
        </p:spPr>
        <p:txBody>
          <a:bodyPr wrap="none" rtlCol="0">
            <a:spAutoFit/>
          </a:bodyPr>
          <a:lstStyle/>
          <a:p>
            <a:r>
              <a:rPr lang="it-IT" i="1" dirty="0" smtClean="0"/>
              <a:t>Esempio dell’interno di un contenitore</a:t>
            </a:r>
            <a:endParaRPr lang="it-IT" i="1" dirty="0"/>
          </a:p>
        </p:txBody>
      </p:sp>
    </p:spTree>
    <p:extLst>
      <p:ext uri="{BB962C8B-B14F-4D97-AF65-F5344CB8AC3E}">
        <p14:creationId xmlns:p14="http://schemas.microsoft.com/office/powerpoint/2010/main" val="3512116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191759" y="6320217"/>
            <a:ext cx="1358257" cy="369332"/>
          </a:xfrm>
          <a:prstGeom prst="rect">
            <a:avLst/>
          </a:prstGeom>
          <a:noFill/>
        </p:spPr>
        <p:txBody>
          <a:bodyPr wrap="none" rtlCol="0">
            <a:spAutoFit/>
          </a:bodyPr>
          <a:lstStyle/>
          <a:p>
            <a:r>
              <a:rPr lang="it-IT" dirty="0" err="1" smtClean="0"/>
              <a:t>Grigoli</a:t>
            </a:r>
            <a:r>
              <a:rPr lang="it-IT" dirty="0" smtClean="0"/>
              <a:t> Fabio</a:t>
            </a:r>
            <a:endParaRPr lang="it-IT" dirty="0"/>
          </a:p>
        </p:txBody>
      </p:sp>
      <p:pic>
        <p:nvPicPr>
          <p:cNvPr id="5" name="Segnaposto contenuto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3350" y="6153464"/>
            <a:ext cx="628650" cy="702839"/>
          </a:xfrm>
          <a:prstGeom prst="rect">
            <a:avLst/>
          </a:prstGeom>
        </p:spPr>
      </p:pic>
      <p:sp>
        <p:nvSpPr>
          <p:cNvPr id="6" name="CasellaDiTesto 5"/>
          <p:cNvSpPr txBox="1"/>
          <p:nvPr/>
        </p:nvSpPr>
        <p:spPr>
          <a:xfrm>
            <a:off x="208376" y="387961"/>
            <a:ext cx="11873273" cy="1754326"/>
          </a:xfrm>
          <a:prstGeom prst="rect">
            <a:avLst/>
          </a:prstGeom>
          <a:noFill/>
        </p:spPr>
        <p:txBody>
          <a:bodyPr wrap="square" rtlCol="0">
            <a:spAutoFit/>
          </a:bodyPr>
          <a:lstStyle/>
          <a:p>
            <a:r>
              <a:rPr lang="it-IT" dirty="0" smtClean="0"/>
              <a:t>Utilizzando il player di </a:t>
            </a:r>
            <a:r>
              <a:rPr lang="it-IT" dirty="0" err="1" smtClean="0"/>
              <a:t>GoldSim</a:t>
            </a:r>
            <a:r>
              <a:rPr lang="it-IT" dirty="0" smtClean="0"/>
              <a:t> è possibile ottenere un’interfaccia ancora più intuitiva, utile per gli utenti principianti.</a:t>
            </a:r>
          </a:p>
          <a:p>
            <a:r>
              <a:rPr lang="it-IT" dirty="0" smtClean="0"/>
              <a:t>Questo </a:t>
            </a:r>
            <a:r>
              <a:rPr lang="it-IT" dirty="0"/>
              <a:t>avviene grazie </a:t>
            </a:r>
            <a:r>
              <a:rPr lang="it-IT" dirty="0" smtClean="0"/>
              <a:t>al Dashboard </a:t>
            </a:r>
            <a:r>
              <a:rPr lang="it-IT" dirty="0"/>
              <a:t>Authoring </a:t>
            </a:r>
            <a:r>
              <a:rPr lang="it-IT" dirty="0" err="1" smtClean="0"/>
              <a:t>Module</a:t>
            </a:r>
            <a:r>
              <a:rPr lang="it-IT" dirty="0" smtClean="0"/>
              <a:t> che permette di utilizzare </a:t>
            </a:r>
            <a:r>
              <a:rPr lang="it-IT" dirty="0" err="1" smtClean="0"/>
              <a:t>GoldSim</a:t>
            </a:r>
            <a:r>
              <a:rPr lang="it-IT" dirty="0" smtClean="0"/>
              <a:t> come linguaggio di programmazione di alto livello, creando così applicazioni di simulazione con all’interno bottoni, caselle di scorrimento, caselle di controllo, consigli ed una grafica che aiuta l’approccio al modello.</a:t>
            </a:r>
          </a:p>
          <a:p>
            <a:r>
              <a:rPr lang="it-IT" dirty="0" smtClean="0"/>
              <a:t>Per l’utente che utilizzerà questo </a:t>
            </a:r>
            <a:r>
              <a:rPr lang="it-IT" dirty="0" err="1" smtClean="0"/>
              <a:t>tool</a:t>
            </a:r>
            <a:r>
              <a:rPr lang="it-IT" dirty="0" smtClean="0"/>
              <a:t> non è necessario scaricare l’intero software e richiedere la licenza ma bensì è sufficiente reperire la versione gratuita disponibile sulla pagina web</a:t>
            </a:r>
            <a:endParaRPr lang="it-IT"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04" y="2294872"/>
            <a:ext cx="5467946" cy="4311582"/>
          </a:xfrm>
          <a:prstGeom prst="rect">
            <a:avLst/>
          </a:prstGeom>
        </p:spPr>
      </p:pic>
      <p:sp>
        <p:nvSpPr>
          <p:cNvPr id="8" name="CasellaDiTesto 7"/>
          <p:cNvSpPr txBox="1"/>
          <p:nvPr/>
        </p:nvSpPr>
        <p:spPr>
          <a:xfrm>
            <a:off x="6037537" y="6350994"/>
            <a:ext cx="2272353" cy="307777"/>
          </a:xfrm>
          <a:prstGeom prst="rect">
            <a:avLst/>
          </a:prstGeom>
          <a:noFill/>
        </p:spPr>
        <p:txBody>
          <a:bodyPr wrap="none" rtlCol="0">
            <a:spAutoFit/>
          </a:bodyPr>
          <a:lstStyle/>
          <a:p>
            <a:r>
              <a:rPr lang="it-IT" sz="1400" i="1" dirty="0" smtClean="0"/>
              <a:t>Esempio di interfaccia player</a:t>
            </a:r>
            <a:endParaRPr lang="it-IT" sz="1400" i="1" dirty="0"/>
          </a:p>
        </p:txBody>
      </p:sp>
    </p:spTree>
    <p:extLst>
      <p:ext uri="{BB962C8B-B14F-4D97-AF65-F5344CB8AC3E}">
        <p14:creationId xmlns:p14="http://schemas.microsoft.com/office/powerpoint/2010/main" val="27604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06140" y="0"/>
            <a:ext cx="5734685" cy="1257299"/>
          </a:xfrm>
        </p:spPr>
        <p:txBody>
          <a:bodyPr>
            <a:normAutofit fontScale="90000"/>
          </a:bodyPr>
          <a:lstStyle/>
          <a:p>
            <a:r>
              <a:rPr lang="it-IT" sz="5400" b="1" dirty="0" smtClean="0"/>
              <a:t>dentro al modello</a:t>
            </a:r>
            <a:endParaRPr lang="it-IT" sz="5400" b="1" dirty="0"/>
          </a:p>
        </p:txBody>
      </p:sp>
      <p:sp>
        <p:nvSpPr>
          <p:cNvPr id="5" name="CasellaDiTesto 4"/>
          <p:cNvSpPr txBox="1"/>
          <p:nvPr/>
        </p:nvSpPr>
        <p:spPr>
          <a:xfrm>
            <a:off x="10104121" y="6321914"/>
            <a:ext cx="1358257" cy="369332"/>
          </a:xfrm>
          <a:prstGeom prst="rect">
            <a:avLst/>
          </a:prstGeom>
          <a:noFill/>
        </p:spPr>
        <p:txBody>
          <a:bodyPr wrap="none" rtlCol="0">
            <a:spAutoFit/>
          </a:bodyPr>
          <a:lstStyle/>
          <a:p>
            <a:r>
              <a:rPr lang="it-IT" dirty="0" err="1" smtClean="0"/>
              <a:t>Grigoli</a:t>
            </a:r>
            <a:r>
              <a:rPr lang="it-IT" dirty="0" smtClean="0"/>
              <a:t> Fabio</a:t>
            </a:r>
            <a:endParaRPr lang="it-IT" dirty="0"/>
          </a:p>
        </p:txBody>
      </p:sp>
      <p:pic>
        <p:nvPicPr>
          <p:cNvPr id="7" name="Segnaposto contenut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63350" y="6155161"/>
            <a:ext cx="628650" cy="702839"/>
          </a:xfrm>
        </p:spPr>
      </p:pic>
      <p:sp>
        <p:nvSpPr>
          <p:cNvPr id="3" name="CasellaDiTesto 2"/>
          <p:cNvSpPr txBox="1"/>
          <p:nvPr/>
        </p:nvSpPr>
        <p:spPr>
          <a:xfrm>
            <a:off x="212417" y="1049241"/>
            <a:ext cx="5955030" cy="1200329"/>
          </a:xfrm>
          <a:prstGeom prst="rect">
            <a:avLst/>
          </a:prstGeom>
          <a:noFill/>
        </p:spPr>
        <p:txBody>
          <a:bodyPr wrap="square" rtlCol="0">
            <a:spAutoFit/>
          </a:bodyPr>
          <a:lstStyle/>
          <a:p>
            <a:r>
              <a:rPr lang="it-IT" dirty="0" smtClean="0"/>
              <a:t>L’obiettivo è conoscere la distribuzione d’età in base ai vari stadi. Per analizzare il modello sui salmoni partiamo dal grafo di vita che sintetizza il ciclo vitale del salmone secondo delle fasi:</a:t>
            </a:r>
            <a:endParaRPr lang="it-IT" dirty="0"/>
          </a:p>
        </p:txBody>
      </p:sp>
      <p:sp>
        <p:nvSpPr>
          <p:cNvPr id="6" name="CasellaDiTesto 5"/>
          <p:cNvSpPr txBox="1"/>
          <p:nvPr/>
        </p:nvSpPr>
        <p:spPr>
          <a:xfrm>
            <a:off x="6866599" y="2643561"/>
            <a:ext cx="4913461" cy="369332"/>
          </a:xfrm>
          <a:prstGeom prst="rect">
            <a:avLst/>
          </a:prstGeom>
          <a:noFill/>
        </p:spPr>
        <p:txBody>
          <a:bodyPr wrap="none" rtlCol="0">
            <a:spAutoFit/>
          </a:bodyPr>
          <a:lstStyle/>
          <a:p>
            <a:r>
              <a:rPr lang="it-IT" dirty="0" smtClean="0"/>
              <a:t>I dati da inserire sono relativi ad ogni box del grafo</a:t>
            </a:r>
            <a:endParaRPr lang="it-IT" dirty="0"/>
          </a:p>
        </p:txBody>
      </p:sp>
      <p:sp>
        <p:nvSpPr>
          <p:cNvPr id="9" name="CasellaDiTesto 8"/>
          <p:cNvSpPr txBox="1"/>
          <p:nvPr/>
        </p:nvSpPr>
        <p:spPr>
          <a:xfrm>
            <a:off x="6565908" y="3182593"/>
            <a:ext cx="5626092" cy="3139321"/>
          </a:xfrm>
          <a:prstGeom prst="rect">
            <a:avLst/>
          </a:prstGeom>
          <a:noFill/>
        </p:spPr>
        <p:txBody>
          <a:bodyPr wrap="none" rtlCol="0">
            <a:spAutoFit/>
          </a:bodyPr>
          <a:lstStyle/>
          <a:p>
            <a:r>
              <a:rPr lang="it-IT" dirty="0" smtClean="0"/>
              <a:t>1- Salmoni che tornano nell’oceano dopo l’</a:t>
            </a:r>
            <a:r>
              <a:rPr lang="it-IT" dirty="0" err="1" smtClean="0"/>
              <a:t>accopiamento</a:t>
            </a:r>
            <a:endParaRPr lang="it-IT" dirty="0" smtClean="0"/>
          </a:p>
          <a:p>
            <a:r>
              <a:rPr lang="it-IT" dirty="0" smtClean="0"/>
              <a:t>2- Si aggiungono i nuovi salmoni che immigrano nel banco</a:t>
            </a:r>
          </a:p>
          <a:p>
            <a:r>
              <a:rPr lang="it-IT" dirty="0" smtClean="0"/>
              <a:t>3- Adulti pronti per l’accoppiamento, solo dopo 5 anni</a:t>
            </a:r>
          </a:p>
          <a:p>
            <a:r>
              <a:rPr lang="it-IT" dirty="0"/>
              <a:t> </a:t>
            </a:r>
            <a:r>
              <a:rPr lang="it-IT" dirty="0" smtClean="0"/>
              <a:t>    dalla nascita essi maturano sessualmente</a:t>
            </a:r>
          </a:p>
          <a:p>
            <a:r>
              <a:rPr lang="it-IT" dirty="0" smtClean="0"/>
              <a:t>4-Uova: bisogna fare un bilancio tra quelle deposte meno</a:t>
            </a:r>
          </a:p>
          <a:p>
            <a:r>
              <a:rPr lang="it-IT" dirty="0"/>
              <a:t> </a:t>
            </a:r>
            <a:r>
              <a:rPr lang="it-IT" dirty="0" smtClean="0"/>
              <a:t>   le uova che vengono predate</a:t>
            </a:r>
          </a:p>
          <a:p>
            <a:r>
              <a:rPr lang="it-IT" dirty="0" smtClean="0"/>
              <a:t>5-I nuovi nati che riescono a passare al primo stadio</a:t>
            </a:r>
          </a:p>
          <a:p>
            <a:r>
              <a:rPr lang="it-IT" dirty="0"/>
              <a:t> </a:t>
            </a:r>
            <a:r>
              <a:rPr lang="it-IT" dirty="0" smtClean="0"/>
              <a:t>   chiamati avannotti</a:t>
            </a:r>
          </a:p>
          <a:p>
            <a:r>
              <a:rPr lang="it-IT" dirty="0" smtClean="0"/>
              <a:t>6-In seguito migrano per tornare in mare</a:t>
            </a:r>
          </a:p>
          <a:p>
            <a:r>
              <a:rPr lang="it-IT" dirty="0" smtClean="0"/>
              <a:t>7-Salmoni che raggiungono un anno di vita</a:t>
            </a:r>
          </a:p>
          <a:p>
            <a:r>
              <a:rPr lang="it-IT" dirty="0" smtClean="0"/>
              <a:t>8-Salmoni che raggiungono due anni di vita</a:t>
            </a:r>
            <a:endParaRPr lang="it-IT" dirty="0"/>
          </a:p>
        </p:txBody>
      </p:sp>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17" y="2249570"/>
            <a:ext cx="5434965" cy="4395956"/>
          </a:xfrm>
          <a:prstGeom prst="rect">
            <a:avLst/>
          </a:prstGeom>
        </p:spPr>
      </p:pic>
      <p:sp>
        <p:nvSpPr>
          <p:cNvPr id="11" name="CasellaDiTesto 10"/>
          <p:cNvSpPr txBox="1"/>
          <p:nvPr/>
        </p:nvSpPr>
        <p:spPr>
          <a:xfrm>
            <a:off x="6454659" y="1412032"/>
            <a:ext cx="5737340" cy="923330"/>
          </a:xfrm>
          <a:prstGeom prst="rect">
            <a:avLst/>
          </a:prstGeom>
          <a:noFill/>
        </p:spPr>
        <p:txBody>
          <a:bodyPr wrap="none" rtlCol="0">
            <a:spAutoFit/>
          </a:bodyPr>
          <a:lstStyle/>
          <a:p>
            <a:r>
              <a:rPr lang="it-IT" dirty="0" smtClean="0"/>
              <a:t>Il ciclo vitale dei salmoni è così articolato: nascono in acqua</a:t>
            </a:r>
          </a:p>
          <a:p>
            <a:r>
              <a:rPr lang="it-IT" dirty="0" smtClean="0"/>
              <a:t>dolce, in seguito migrano verso l’oceano e una volta pronti</a:t>
            </a:r>
          </a:p>
          <a:p>
            <a:r>
              <a:rPr lang="it-IT" dirty="0" smtClean="0"/>
              <a:t>per accoppiarsi fanno ritorno nel fiume dove sono nati</a:t>
            </a:r>
            <a:endParaRPr lang="it-IT" dirty="0"/>
          </a:p>
        </p:txBody>
      </p:sp>
      <p:sp>
        <p:nvSpPr>
          <p:cNvPr id="4" name="CasellaDiTesto 3"/>
          <p:cNvSpPr txBox="1"/>
          <p:nvPr/>
        </p:nvSpPr>
        <p:spPr>
          <a:xfrm>
            <a:off x="8555298" y="1088420"/>
            <a:ext cx="1536062" cy="369332"/>
          </a:xfrm>
          <a:prstGeom prst="rect">
            <a:avLst/>
          </a:prstGeom>
          <a:noFill/>
        </p:spPr>
        <p:txBody>
          <a:bodyPr wrap="none" rtlCol="0">
            <a:spAutoFit/>
          </a:bodyPr>
          <a:lstStyle/>
          <a:p>
            <a:r>
              <a:rPr lang="it-IT" dirty="0" smtClean="0"/>
              <a:t>Nota Biologica</a:t>
            </a:r>
            <a:endParaRPr lang="it-IT" dirty="0"/>
          </a:p>
        </p:txBody>
      </p:sp>
    </p:spTree>
    <p:extLst>
      <p:ext uri="{BB962C8B-B14F-4D97-AF65-F5344CB8AC3E}">
        <p14:creationId xmlns:p14="http://schemas.microsoft.com/office/powerpoint/2010/main" val="4239836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0104121" y="6321914"/>
            <a:ext cx="1358257" cy="369332"/>
          </a:xfrm>
          <a:prstGeom prst="rect">
            <a:avLst/>
          </a:prstGeom>
          <a:noFill/>
        </p:spPr>
        <p:txBody>
          <a:bodyPr wrap="none" rtlCol="0">
            <a:spAutoFit/>
          </a:bodyPr>
          <a:lstStyle/>
          <a:p>
            <a:r>
              <a:rPr lang="it-IT" dirty="0" err="1" smtClean="0"/>
              <a:t>Grigoli</a:t>
            </a:r>
            <a:r>
              <a:rPr lang="it-IT" dirty="0" smtClean="0"/>
              <a:t> Fabio</a:t>
            </a:r>
            <a:endParaRPr lang="it-IT" dirty="0"/>
          </a:p>
        </p:txBody>
      </p:sp>
      <p:pic>
        <p:nvPicPr>
          <p:cNvPr id="7" name="Segnaposto contenut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63350" y="6155161"/>
            <a:ext cx="628650" cy="702839"/>
          </a:xfrm>
        </p:spPr>
      </p:pic>
      <p:sp>
        <p:nvSpPr>
          <p:cNvPr id="8" name="CasellaDiTesto 7"/>
          <p:cNvSpPr txBox="1"/>
          <p:nvPr/>
        </p:nvSpPr>
        <p:spPr>
          <a:xfrm>
            <a:off x="4007249" y="303048"/>
            <a:ext cx="3316357" cy="369332"/>
          </a:xfrm>
          <a:prstGeom prst="rect">
            <a:avLst/>
          </a:prstGeom>
          <a:noFill/>
        </p:spPr>
        <p:txBody>
          <a:bodyPr wrap="none" rtlCol="0">
            <a:spAutoFit/>
          </a:bodyPr>
          <a:lstStyle/>
          <a:p>
            <a:r>
              <a:rPr lang="it-IT" dirty="0" smtClean="0"/>
              <a:t>Ecco riassunti gli input da inserire</a:t>
            </a:r>
            <a:endParaRPr lang="it-IT" dirty="0"/>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739" y="946904"/>
            <a:ext cx="9355378" cy="5375010"/>
          </a:xfrm>
          <a:prstGeom prst="rect">
            <a:avLst/>
          </a:prstGeom>
        </p:spPr>
      </p:pic>
    </p:spTree>
    <p:extLst>
      <p:ext uri="{BB962C8B-B14F-4D97-AF65-F5344CB8AC3E}">
        <p14:creationId xmlns:p14="http://schemas.microsoft.com/office/powerpoint/2010/main" val="342047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503669" y="288131"/>
            <a:ext cx="5047299" cy="576262"/>
          </a:xfrm>
        </p:spPr>
        <p:txBody>
          <a:bodyPr/>
          <a:lstStyle/>
          <a:p>
            <a:r>
              <a:rPr lang="it-IT" dirty="0" smtClean="0"/>
              <a:t>Esempio di input da distribuzione</a:t>
            </a:r>
            <a:endParaRPr lang="it-IT" dirty="0"/>
          </a:p>
        </p:txBody>
      </p:sp>
      <p:pic>
        <p:nvPicPr>
          <p:cNvPr id="7" name="Segnaposto contenut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7914" y="1282634"/>
            <a:ext cx="5338810" cy="4583430"/>
          </a:xfrm>
        </p:spPr>
      </p:pic>
      <p:sp>
        <p:nvSpPr>
          <p:cNvPr id="5" name="Segnaposto testo 4"/>
          <p:cNvSpPr>
            <a:spLocks noGrp="1"/>
          </p:cNvSpPr>
          <p:nvPr>
            <p:ph type="body" sz="quarter" idx="3"/>
          </p:nvPr>
        </p:nvSpPr>
        <p:spPr>
          <a:xfrm>
            <a:off x="801528" y="288131"/>
            <a:ext cx="4722813" cy="576262"/>
          </a:xfrm>
        </p:spPr>
        <p:txBody>
          <a:bodyPr/>
          <a:lstStyle/>
          <a:p>
            <a:r>
              <a:rPr lang="it-IT" dirty="0" smtClean="0"/>
              <a:t>Esempio di input da valore</a:t>
            </a:r>
            <a:endParaRPr lang="it-IT" dirty="0"/>
          </a:p>
        </p:txBody>
      </p:sp>
      <p:pic>
        <p:nvPicPr>
          <p:cNvPr id="8" name="Segnaposto contenuto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96520" y="1282634"/>
            <a:ext cx="6132830" cy="4583430"/>
          </a:xfrm>
        </p:spPr>
      </p:pic>
      <p:sp>
        <p:nvSpPr>
          <p:cNvPr id="9" name="CasellaDiTesto 8"/>
          <p:cNvSpPr txBox="1"/>
          <p:nvPr/>
        </p:nvSpPr>
        <p:spPr>
          <a:xfrm>
            <a:off x="10104121" y="6321914"/>
            <a:ext cx="1358257" cy="369332"/>
          </a:xfrm>
          <a:prstGeom prst="rect">
            <a:avLst/>
          </a:prstGeom>
          <a:noFill/>
        </p:spPr>
        <p:txBody>
          <a:bodyPr wrap="none" rtlCol="0">
            <a:spAutoFit/>
          </a:bodyPr>
          <a:lstStyle/>
          <a:p>
            <a:r>
              <a:rPr lang="it-IT" dirty="0" err="1" smtClean="0"/>
              <a:t>Grigoli</a:t>
            </a:r>
            <a:r>
              <a:rPr lang="it-IT" dirty="0" smtClean="0"/>
              <a:t> Fabio</a:t>
            </a:r>
            <a:endParaRPr lang="it-IT" dirty="0"/>
          </a:p>
        </p:txBody>
      </p:sp>
      <p:pic>
        <p:nvPicPr>
          <p:cNvPr id="10" name="Segnaposto contenuto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3350" y="6155161"/>
            <a:ext cx="628650" cy="702839"/>
          </a:xfrm>
          <a:prstGeom prst="rect">
            <a:avLst/>
          </a:prstGeom>
        </p:spPr>
      </p:pic>
      <p:sp>
        <p:nvSpPr>
          <p:cNvPr id="11" name="CasellaDiTesto 10"/>
          <p:cNvSpPr txBox="1"/>
          <p:nvPr/>
        </p:nvSpPr>
        <p:spPr>
          <a:xfrm>
            <a:off x="164260" y="6044915"/>
            <a:ext cx="5997347" cy="646331"/>
          </a:xfrm>
          <a:prstGeom prst="rect">
            <a:avLst/>
          </a:prstGeom>
          <a:noFill/>
        </p:spPr>
        <p:txBody>
          <a:bodyPr wrap="none" rtlCol="0">
            <a:spAutoFit/>
          </a:bodyPr>
          <a:lstStyle/>
          <a:p>
            <a:r>
              <a:rPr lang="it-IT" dirty="0" smtClean="0"/>
              <a:t>Display </a:t>
            </a:r>
            <a:r>
              <a:rPr lang="it-IT" dirty="0" err="1" smtClean="0"/>
              <a:t>Units</a:t>
            </a:r>
            <a:r>
              <a:rPr lang="it-IT" dirty="0" smtClean="0"/>
              <a:t> è cerchiato in rosso per evidenziare l’immissione</a:t>
            </a:r>
          </a:p>
          <a:p>
            <a:r>
              <a:rPr lang="it-IT" dirty="0" smtClean="0"/>
              <a:t>dell’unità di misura</a:t>
            </a:r>
            <a:endParaRPr lang="it-IT" dirty="0"/>
          </a:p>
        </p:txBody>
      </p:sp>
    </p:spTree>
    <p:extLst>
      <p:ext uri="{BB962C8B-B14F-4D97-AF65-F5344CB8AC3E}">
        <p14:creationId xmlns:p14="http://schemas.microsoft.com/office/powerpoint/2010/main" val="3743048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49041" y="0"/>
            <a:ext cx="4229100" cy="1257299"/>
          </a:xfrm>
        </p:spPr>
        <p:txBody>
          <a:bodyPr>
            <a:normAutofit/>
          </a:bodyPr>
          <a:lstStyle/>
          <a:p>
            <a:r>
              <a:rPr lang="it-IT" sz="5400" b="1" dirty="0" smtClean="0"/>
              <a:t>Simulazione</a:t>
            </a:r>
            <a:endParaRPr lang="it-IT" sz="5400" b="1" dirty="0"/>
          </a:p>
        </p:txBody>
      </p:sp>
      <p:sp>
        <p:nvSpPr>
          <p:cNvPr id="5" name="CasellaDiTesto 4"/>
          <p:cNvSpPr txBox="1"/>
          <p:nvPr/>
        </p:nvSpPr>
        <p:spPr>
          <a:xfrm>
            <a:off x="10104121" y="6321914"/>
            <a:ext cx="1358257" cy="369332"/>
          </a:xfrm>
          <a:prstGeom prst="rect">
            <a:avLst/>
          </a:prstGeom>
          <a:noFill/>
        </p:spPr>
        <p:txBody>
          <a:bodyPr wrap="none" rtlCol="0">
            <a:spAutoFit/>
          </a:bodyPr>
          <a:lstStyle/>
          <a:p>
            <a:r>
              <a:rPr lang="it-IT" dirty="0" err="1" smtClean="0"/>
              <a:t>Grigoli</a:t>
            </a:r>
            <a:r>
              <a:rPr lang="it-IT" dirty="0" smtClean="0"/>
              <a:t> Fabio</a:t>
            </a:r>
            <a:endParaRPr lang="it-IT" dirty="0"/>
          </a:p>
        </p:txBody>
      </p:sp>
      <p:pic>
        <p:nvPicPr>
          <p:cNvPr id="7" name="Segnaposto contenut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63350" y="6155161"/>
            <a:ext cx="628650" cy="702839"/>
          </a:xfrm>
        </p:spPr>
      </p:pic>
      <p:sp>
        <p:nvSpPr>
          <p:cNvPr id="3" name="CasellaDiTesto 2"/>
          <p:cNvSpPr txBox="1"/>
          <p:nvPr/>
        </p:nvSpPr>
        <p:spPr>
          <a:xfrm>
            <a:off x="205740" y="1146518"/>
            <a:ext cx="11841480" cy="646331"/>
          </a:xfrm>
          <a:prstGeom prst="rect">
            <a:avLst/>
          </a:prstGeom>
          <a:noFill/>
        </p:spPr>
        <p:txBody>
          <a:bodyPr wrap="square" rtlCol="0">
            <a:spAutoFit/>
          </a:bodyPr>
          <a:lstStyle/>
          <a:p>
            <a:r>
              <a:rPr lang="it-IT" dirty="0" smtClean="0"/>
              <a:t>Premendo F5 o cercando la casellina RUN          si avvia la simulazione del modello. In questo esempio sono stati utilizzati i dati già predisposti all’interno del caso di studio e si ottengono i seguenti risultati :</a:t>
            </a:r>
          </a:p>
        </p:txBody>
      </p:sp>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 y="1881002"/>
            <a:ext cx="6057900" cy="4625578"/>
          </a:xfrm>
          <a:prstGeom prst="rect">
            <a:avLst/>
          </a:prstGeom>
        </p:spPr>
      </p:pic>
      <p:sp>
        <p:nvSpPr>
          <p:cNvPr id="8" name="CasellaDiTesto 7"/>
          <p:cNvSpPr txBox="1"/>
          <p:nvPr/>
        </p:nvSpPr>
        <p:spPr>
          <a:xfrm>
            <a:off x="6431280" y="3364884"/>
            <a:ext cx="5760720" cy="1754326"/>
          </a:xfrm>
          <a:prstGeom prst="rect">
            <a:avLst/>
          </a:prstGeom>
          <a:noFill/>
        </p:spPr>
        <p:txBody>
          <a:bodyPr wrap="square" rtlCol="0">
            <a:spAutoFit/>
          </a:bodyPr>
          <a:lstStyle/>
          <a:p>
            <a:r>
              <a:rPr lang="it-IT" dirty="0" smtClean="0"/>
              <a:t>Si può osservare che i salmoni allo stadio di un anno hanno picchi sfasati rispetto ai salmoni di due anni mentre le migrazioni sono oscillanti in modo abbastanza regolare insieme ai pesci pronti per riprodursi, che rimangono sempre in minor numero</a:t>
            </a:r>
          </a:p>
          <a:p>
            <a:r>
              <a:rPr lang="it-IT" dirty="0" smtClean="0"/>
              <a:t> </a:t>
            </a:r>
            <a:endParaRPr lang="it-IT" dirty="0"/>
          </a:p>
        </p:txBody>
      </p:sp>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1490" y="1210749"/>
            <a:ext cx="228600" cy="209550"/>
          </a:xfrm>
          <a:prstGeom prst="rect">
            <a:avLst/>
          </a:prstGeom>
        </p:spPr>
      </p:pic>
      <p:sp>
        <p:nvSpPr>
          <p:cNvPr id="10" name="CasellaDiTesto 9"/>
          <p:cNvSpPr txBox="1"/>
          <p:nvPr/>
        </p:nvSpPr>
        <p:spPr>
          <a:xfrm>
            <a:off x="8511132" y="2995552"/>
            <a:ext cx="1601016" cy="369332"/>
          </a:xfrm>
          <a:prstGeom prst="rect">
            <a:avLst/>
          </a:prstGeom>
          <a:noFill/>
        </p:spPr>
        <p:txBody>
          <a:bodyPr wrap="none" rtlCol="0">
            <a:spAutoFit/>
          </a:bodyPr>
          <a:lstStyle/>
          <a:p>
            <a:r>
              <a:rPr lang="it-IT" b="1" dirty="0" smtClean="0"/>
              <a:t>OSSERVAZIONI</a:t>
            </a:r>
            <a:endParaRPr lang="it-IT" b="1" dirty="0"/>
          </a:p>
        </p:txBody>
      </p:sp>
    </p:spTree>
    <p:extLst>
      <p:ext uri="{BB962C8B-B14F-4D97-AF65-F5344CB8AC3E}">
        <p14:creationId xmlns:p14="http://schemas.microsoft.com/office/powerpoint/2010/main" val="19127336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e">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E44E6A2F-09CD-4BE0-B42D-107FF03CEE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TC103457452[[fn=Celestiale]]</Template>
  <TotalTime>374</TotalTime>
  <Words>925</Words>
  <Application>Microsoft Office PowerPoint</Application>
  <PresentationFormat>Personalizzato</PresentationFormat>
  <Paragraphs>106</Paragraphs>
  <Slides>11</Slides>
  <Notes>8</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Celestiale</vt:lpstr>
      <vt:lpstr>Presentazione standard di PowerPoint</vt:lpstr>
      <vt:lpstr>Introduzione</vt:lpstr>
      <vt:lpstr>Simboli</vt:lpstr>
      <vt:lpstr>Presentazione standard di PowerPoint</vt:lpstr>
      <vt:lpstr>Presentazione standard di PowerPoint</vt:lpstr>
      <vt:lpstr>dentro al modello</vt:lpstr>
      <vt:lpstr>Presentazione standard di PowerPoint</vt:lpstr>
      <vt:lpstr>Presentazione standard di PowerPoint</vt:lpstr>
      <vt:lpstr>Simulazione</vt:lpstr>
      <vt:lpstr>Presentazione standard di PowerPoint</vt:lpstr>
      <vt:lpstr>COnclusioni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Fabio</dc:creator>
  <cp:lastModifiedBy>Giorgio Guariso</cp:lastModifiedBy>
  <cp:revision>32</cp:revision>
  <dcterms:created xsi:type="dcterms:W3CDTF">2013-11-06T12:08:45Z</dcterms:created>
  <dcterms:modified xsi:type="dcterms:W3CDTF">2014-01-24T11:19:52Z</dcterms:modified>
</cp:coreProperties>
</file>