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37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Verdana" panose="020B0604030504040204" pitchFamily="34" charset="0"/>
              </a:defRPr>
            </a:lvl1pPr>
          </a:lstStyle>
          <a:p>
            <a:endParaRPr lang="de-DE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panose="020B0604030504040204" pitchFamily="34" charset="0"/>
              </a:defRPr>
            </a:lvl1pPr>
          </a:lstStyle>
          <a:p>
            <a:endParaRPr lang="de-DE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Verdana" panose="020B0604030504040204" pitchFamily="34" charset="0"/>
              </a:defRPr>
            </a:lvl1pPr>
          </a:lstStyle>
          <a:p>
            <a:endParaRPr lang="de-DE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panose="020B0604030504040204" pitchFamily="34" charset="0"/>
              </a:defRPr>
            </a:lvl1pPr>
          </a:lstStyle>
          <a:p>
            <a:fld id="{E9C8A805-BBFA-425C-B392-F30E09ECC49E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4938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8A805-BBFA-425C-B392-F30E09ECC49E}" type="slidenum">
              <a:rPr lang="it-IT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166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8A805-BBFA-425C-B392-F30E09ECC49E}" type="slidenum">
              <a:rPr lang="it-IT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2682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8A805-BBFA-425C-B392-F30E09ECC49E}" type="slidenum">
              <a:rPr lang="it-IT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084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8A805-BBFA-425C-B392-F30E09ECC49E}" type="slidenum">
              <a:rPr lang="it-IT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409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8A805-BBFA-425C-B392-F30E09ECC49E}" type="slidenum">
              <a:rPr lang="it-IT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5951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8A805-BBFA-425C-B392-F30E09ECC49E}" type="slidenum">
              <a:rPr lang="it-IT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4771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8A805-BBFA-425C-B392-F30E09ECC49E}" type="slidenum">
              <a:rPr lang="it-IT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3125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8A805-BBFA-425C-B392-F30E09ECC49E}" type="slidenum">
              <a:rPr lang="it-IT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560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8A805-BBFA-425C-B392-F30E09ECC49E}" type="slidenum">
              <a:rPr lang="it-IT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9773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8A805-BBFA-425C-B392-F30E09ECC49E}" type="slidenum">
              <a:rPr lang="it-IT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7840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4D5F-07B5-40BC-AAD8-C2096E1E8D2E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480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3628-02CA-48DD-AE10-B0D3ECBC9855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7567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E0087-2540-4789-9759-577193DAE02D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3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583F-B17D-4D1E-AC5D-015E50FC7D38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247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B841-DD71-46BC-B4E0-A06450779413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4915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3AFF-1BDA-43A5-80A8-912B29F279B7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8753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45EC-A5D5-4BEE-908C-4530ED430A4C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6385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66F1-A193-48F4-9A6B-B4C972E0BD4B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4451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73D9-2FFD-4E13-86EB-025509BAFD76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436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ADCB-4AAB-4FBE-8728-66741445F030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359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2762-7D3F-45D2-AE67-2F36F16C3616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269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3AB78-D7F4-41CA-B437-2CCCA8E51685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99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607851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t-IT" sz="2700" u="sng">
                <a:solidFill>
                  <a:srgbClr val="000000"/>
                </a:solidFill>
                <a:latin typeface="Arial"/>
                <a:cs typeface="Arial"/>
              </a:rPr>
              <a:t>ECOSYSTEM FUNCTION MODEL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381125"/>
            <a:ext cx="7886700" cy="469028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>
                <a:solidFill>
                  <a:srgbClr val="FF0000"/>
                </a:solidFill>
                <a:latin typeface="Calibri"/>
                <a:cs typeface="Calibri"/>
              </a:rPr>
              <a:t>AUTORE:</a:t>
            </a:r>
          </a:p>
          <a:p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Modello realizzato da Hydrologic Engineering Center (HEC) della US Army </a:t>
            </a:r>
            <a:r>
              <a:rPr lang="it-IT">
                <a:solidFill>
                  <a:srgbClr val="0070C0"/>
                </a:solidFill>
                <a:latin typeface="Calibri"/>
                <a:cs typeface="Calibri"/>
              </a:rPr>
              <a:t>Corps 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of Engineers</a:t>
            </a:r>
          </a:p>
          <a:p>
            <a:pPr marL="0" indent="0">
              <a:buNone/>
            </a:pPr>
            <a:r>
              <a:rPr lang="it-IT">
                <a:solidFill>
                  <a:srgbClr val="FF0000"/>
                </a:solidFill>
                <a:latin typeface="Calibri"/>
                <a:cs typeface="Calibri"/>
              </a:rPr>
              <a:t>FINALITA':</a:t>
            </a:r>
            <a:endParaRPr lang="en-US">
              <a:solidFill>
                <a:srgbClr val="FF0000"/>
              </a:solidFill>
              <a:latin typeface="Calibri"/>
              <a:cs typeface="Calibri"/>
            </a:endParaRPr>
          </a:p>
          <a:p>
            <a:r>
              <a:rPr lang="it-IT">
                <a:solidFill>
                  <a:srgbClr val="0070C0"/>
                </a:solidFill>
                <a:latin typeface="Calibri"/>
                <a:cs typeface="Calibri"/>
              </a:rPr>
              <a:t>E' uno strumento di pianificazione che analizza la risposta degli ecosistemi ai cambiamenti del regime di flusso di un sistema idrico</a:t>
            </a:r>
          </a:p>
          <a:p>
            <a:pPr marL="0" indent="0">
              <a:buNone/>
            </a:pPr>
            <a:r>
              <a:rPr lang="it-IT">
                <a:solidFill>
                  <a:srgbClr val="FF0000"/>
                </a:solidFill>
                <a:latin typeface="Calibri"/>
                <a:cs typeface="Calibri"/>
              </a:rPr>
              <a:t>INFORMAZIONI TECNICHE:</a:t>
            </a:r>
          </a:p>
          <a:p>
            <a:r>
              <a:rPr lang="it-IT">
                <a:solidFill>
                  <a:srgbClr val="0070C0"/>
                </a:solidFill>
                <a:latin typeface="Calibri"/>
                <a:cs typeface="Calibri"/>
              </a:rPr>
              <a:t>La versione 3.0 è programmata in Visual Basic 6</a:t>
            </a:r>
          </a:p>
          <a:p>
            <a:r>
              <a:rPr lang="it-IT">
                <a:solidFill>
                  <a:srgbClr val="0070C0"/>
                </a:solidFill>
                <a:latin typeface="Calibri"/>
                <a:cs typeface="Calibri"/>
              </a:rPr>
              <a:t>Esiste un programma aggiuntivo (HEC-EFM plotter) che serve a visualizzare graficamente, esplorare ed interpretare il risultato del modello</a:t>
            </a:r>
            <a:endParaRPr lang="en-US">
              <a:solidFill>
                <a:srgbClr val="0070C0"/>
              </a:solidFill>
              <a:latin typeface="Calibri"/>
              <a:cs typeface="Calibri"/>
            </a:endParaRPr>
          </a:p>
          <a:p>
            <a:r>
              <a:rPr lang="it-IT">
                <a:solidFill>
                  <a:srgbClr val="0070C0"/>
                </a:solidFill>
                <a:latin typeface="Calibri"/>
                <a:cs typeface="Calibri"/>
              </a:rPr>
              <a:t>Supportato da Windows XP, Vista, 7 (sia 32-bit che 64-bit)</a:t>
            </a:r>
          </a:p>
          <a:p>
            <a:r>
              <a:rPr lang="it-IT">
                <a:solidFill>
                  <a:srgbClr val="0070C0"/>
                </a:solidFill>
                <a:latin typeface="Calibri"/>
                <a:cs typeface="Calibri"/>
              </a:rPr>
              <a:t>Scaricabile all'indirizzo http://www.hec.usace.army.mil/software/hec-efm/downloads.aspx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22300" y="871538"/>
            <a:ext cx="7886700" cy="4175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it-IT" sz="1463" i="1">
                <a:solidFill>
                  <a:srgbClr val="000000"/>
                </a:solidFill>
                <a:latin typeface="Arial"/>
                <a:cs typeface="Arial"/>
              </a:rPr>
              <a:t>Presentazione del modello HEC-EFM</a:t>
            </a:r>
          </a:p>
        </p:txBody>
      </p:sp>
      <p:pic>
        <p:nvPicPr>
          <p:cNvPr id="5" name="Immagine 4" descr="US Arm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5733" y="2130823"/>
            <a:ext cx="2743200" cy="39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26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363344"/>
          </a:xfrm>
        </p:spPr>
        <p:txBody>
          <a:bodyPr>
            <a:normAutofit fontScale="90000"/>
          </a:bodyPr>
          <a:lstStyle/>
          <a:p>
            <a:r>
              <a:rPr lang="it-IT" sz="2700">
                <a:solidFill>
                  <a:srgbClr val="FF0000"/>
                </a:solidFill>
              </a:rPr>
              <a:t>ASPETTI NEGATIVI DEL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898396"/>
            <a:ext cx="7886700" cy="5278567"/>
          </a:xfrm>
        </p:spPr>
        <p:txBody>
          <a:bodyPr/>
          <a:lstStyle/>
          <a:p>
            <a:r>
              <a:rPr lang="it-IT">
                <a:solidFill>
                  <a:srgbClr val="0070C0"/>
                </a:solidFill>
                <a:cs typeface="Calibri"/>
              </a:rPr>
              <a:t>la raccolta dei dati richiesti in generale non è semplice</a:t>
            </a:r>
          </a:p>
          <a:p>
            <a:r>
              <a:rPr lang="it-IT">
                <a:solidFill>
                  <a:srgbClr val="0070C0"/>
                </a:solidFill>
                <a:cs typeface="Calibri"/>
              </a:rPr>
              <a:t>la scrittura dei dati necessita del programma HEC-DSSVue (Java)</a:t>
            </a:r>
          </a:p>
        </p:txBody>
      </p:sp>
    </p:spTree>
    <p:extLst>
      <p:ext uri="{BB962C8B-B14F-4D97-AF65-F5344CB8AC3E}">
        <p14:creationId xmlns:p14="http://schemas.microsoft.com/office/powerpoint/2010/main" val="4266755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500063"/>
          </a:xfrm>
        </p:spPr>
        <p:txBody>
          <a:bodyPr>
            <a:normAutofit/>
          </a:bodyPr>
          <a:lstStyle/>
          <a:p>
            <a:r>
              <a:rPr lang="it-IT" sz="2700">
                <a:solidFill>
                  <a:srgbClr val="FF0000"/>
                </a:solidFill>
              </a:rPr>
              <a:t>DESCRIZIONE DEL PROGRAMMA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628650" y="914930"/>
            <a:ext cx="7886700" cy="52620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>
                <a:solidFill>
                  <a:srgbClr val="0070C0"/>
                </a:solidFill>
                <a:latin typeface="Calibri"/>
                <a:cs typeface="Calibri"/>
              </a:rPr>
              <a:t>Il modello esegue delle analisi sulla base delle "relazioni funzionali", cioè relazioni che collegano </a:t>
            </a:r>
            <a:r>
              <a:rPr lang="it-IT" sz="2000" i="1">
                <a:solidFill>
                  <a:srgbClr val="000000"/>
                </a:solidFill>
                <a:latin typeface="Calibri"/>
                <a:cs typeface="Calibri"/>
              </a:rPr>
              <a:t>caratteristiche idrologiche e serie temporali di dati idraulici</a:t>
            </a:r>
            <a:r>
              <a:rPr lang="it-IT" sz="2000">
                <a:solidFill>
                  <a:srgbClr val="0070C0"/>
                </a:solidFill>
                <a:latin typeface="Calibri"/>
                <a:cs typeface="Calibri"/>
              </a:rPr>
              <a:t> ad </a:t>
            </a:r>
            <a:r>
              <a:rPr lang="it-IT" sz="2000" i="1">
                <a:solidFill>
                  <a:srgbClr val="000000"/>
                </a:solidFill>
                <a:latin typeface="Calibri"/>
                <a:cs typeface="Calibri"/>
              </a:rPr>
              <a:t>elementi dell'ecosistema</a:t>
            </a:r>
            <a:r>
              <a:rPr lang="it-IT" sz="2000">
                <a:solidFill>
                  <a:srgbClr val="0070C0"/>
                </a:solidFill>
                <a:latin typeface="Calibri"/>
                <a:cs typeface="Calibri"/>
              </a:rPr>
              <a:t> attraverso la combinazione di quattro criteri di base: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>
                <a:solidFill>
                  <a:srgbClr val="0070C0"/>
                </a:solidFill>
                <a:latin typeface="Calibri"/>
                <a:cs typeface="Calibri"/>
              </a:rPr>
              <a:t>stagione in cui avviene la relazione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>
                <a:solidFill>
                  <a:srgbClr val="0070C0"/>
                </a:solidFill>
                <a:latin typeface="Calibri"/>
                <a:cs typeface="Calibri"/>
              </a:rPr>
              <a:t>durata della relazione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>
                <a:solidFill>
                  <a:srgbClr val="0070C0"/>
                </a:solidFill>
                <a:latin typeface="Calibri"/>
                <a:cs typeface="Calibri"/>
              </a:rPr>
              <a:t>tasso di variazione dei valori originali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>
                <a:solidFill>
                  <a:srgbClr val="0070C0"/>
                </a:solidFill>
                <a:latin typeface="Calibri"/>
                <a:cs typeface="Calibri"/>
              </a:rPr>
              <a:t>percentuale di superamento dei valori originali</a:t>
            </a:r>
          </a:p>
          <a:p>
            <a:pPr marL="0" indent="0" algn="just">
              <a:buNone/>
            </a:pPr>
            <a:r>
              <a:rPr lang="it-IT" sz="2000">
                <a:solidFill>
                  <a:srgbClr val="0070C0"/>
                </a:solidFill>
                <a:latin typeface="Calibri"/>
                <a:cs typeface="Calibri"/>
              </a:rPr>
              <a:t>Dopo che si sviluppano le relazioni, il modello esegue calcoli statistici per analizzare la portata e il livello del corpo idrico di ogni serie temporale per i criteri specificati, e produce un unico valore di flusso per ogni relazione funzionale.</a:t>
            </a:r>
          </a:p>
          <a:p>
            <a:pPr marL="0" indent="0" algn="just">
              <a:buNone/>
            </a:pPr>
            <a:r>
              <a:rPr lang="it-IT" sz="2000">
                <a:solidFill>
                  <a:srgbClr val="0070C0"/>
                </a:solidFill>
                <a:latin typeface="Calibri"/>
                <a:cs typeface="Calibri"/>
              </a:rPr>
              <a:t>Questo processo può essere ripetuto per regimi di flusso alternativi per confrontare diversi scenari di progetto e indicare la direzione migliore da seguire per la salute dell'ecosistema.</a:t>
            </a:r>
          </a:p>
          <a:p>
            <a:pPr marL="0" indent="0">
              <a:buNone/>
            </a:pPr>
            <a:endParaRPr lang="it-IT" sz="2000">
              <a:solidFill>
                <a:srgbClr val="0070C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2318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817563"/>
          </a:xfrm>
        </p:spPr>
        <p:txBody>
          <a:bodyPr>
            <a:normAutofit fontScale="90000"/>
          </a:bodyPr>
          <a:lstStyle/>
          <a:p>
            <a:r>
              <a:rPr lang="it-IT" sz="2700">
                <a:solidFill>
                  <a:srgbClr val="FF0000"/>
                </a:solidFill>
              </a:rPr>
              <a:t>DESCRIZIONE DEL PROGRAMMA</a:t>
            </a:r>
            <a:br>
              <a:rPr lang="it-IT" sz="2700">
                <a:solidFill>
                  <a:srgbClr val="FF0000"/>
                </a:solidFill>
              </a:rPr>
            </a:br>
            <a:r>
              <a:rPr lang="it-IT" sz="2025">
                <a:solidFill>
                  <a:srgbClr val="FF0000"/>
                </a:solidFill>
              </a:rPr>
              <a:t>DATI RICHIESTI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339321"/>
            <a:ext cx="7886700" cy="48376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>
                <a:solidFill>
                  <a:srgbClr val="0070C0"/>
                </a:solidFill>
                <a:cs typeface="Times New Roman"/>
              </a:rPr>
              <a:t>I dati richiesti dal modello sono correlati al livello di dettaglio desiderato dall'utente:</a:t>
            </a:r>
          </a:p>
          <a:p>
            <a:r>
              <a:rPr lang="it-IT" sz="2000">
                <a:solidFill>
                  <a:srgbClr val="0070C0"/>
                </a:solidFill>
                <a:cs typeface="Times New Roman"/>
              </a:rPr>
              <a:t>se si desiderano solo i risultati statistici, i dati richiesti allora sono il regime di portate da analizzare e le relazioni funzionali tra ecosistema e bacino idrico;</a:t>
            </a:r>
          </a:p>
          <a:p>
            <a:r>
              <a:rPr lang="it-IT" sz="2000">
                <a:solidFill>
                  <a:srgbClr val="0070C0"/>
                </a:solidFill>
                <a:cs typeface="Times New Roman"/>
              </a:rPr>
              <a:t>se si è interessati a visualizzare i risultati spazialmente allora i dati richiesti aumentano in modo significativo, includendo oltre ai dati precedenti anche informazioni di topografia digitale, un modello idraulico georeferenziato, e tutti gli altri dati spaziali rilevanti per le indagini sull'ecosistema.</a:t>
            </a:r>
          </a:p>
          <a:p>
            <a:pPr marL="0" indent="0" algn="just">
              <a:buNone/>
            </a:pPr>
            <a:r>
              <a:rPr lang="it-IT" sz="2000">
                <a:solidFill>
                  <a:srgbClr val="0070C0"/>
                </a:solidFill>
                <a:latin typeface="Calibri"/>
                <a:cs typeface="Calibri"/>
              </a:rPr>
              <a:t>L'interfaccia principale del programma è costituita da una barra del titolo, una serie di menu, quattro schede (Properties, Relationships, Tables, and Combo Relationships), una barra dei messaggi, e un pulsante Recalculate.</a:t>
            </a:r>
          </a:p>
          <a:p>
            <a:pPr marL="0" indent="0">
              <a:buNone/>
            </a:pPr>
            <a:endParaRPr lang="it-IT" sz="2000">
              <a:solidFill>
                <a:srgbClr val="0070C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it-IT" sz="2000">
              <a:solidFill>
                <a:srgbClr val="0070C0"/>
              </a:solidFill>
              <a:latin typeface="Calibri"/>
              <a:cs typeface="Calibri"/>
            </a:endParaRPr>
          </a:p>
        </p:txBody>
      </p:sp>
      <p:pic>
        <p:nvPicPr>
          <p:cNvPr id="4" name="Immagine 3" descr="HEC-EFM-Properties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5763" y="5636155"/>
            <a:ext cx="5834778" cy="51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309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2731" y="440322"/>
            <a:ext cx="5451475" cy="743111"/>
          </a:xfrm>
        </p:spPr>
        <p:txBody>
          <a:bodyPr/>
          <a:lstStyle/>
          <a:p>
            <a:r>
              <a:rPr lang="it-IT" sz="2700">
                <a:solidFill>
                  <a:srgbClr val="FF0000"/>
                </a:solidFill>
              </a:rPr>
              <a:t>DESCRIZIONE DEL PROGRAMMA</a:t>
            </a:r>
            <a:br>
              <a:rPr lang="it-IT" sz="2700">
                <a:solidFill>
                  <a:srgbClr val="FF0000"/>
                </a:solidFill>
              </a:rPr>
            </a:br>
            <a:r>
              <a:rPr lang="it-IT" sz="2025">
                <a:solidFill>
                  <a:srgbClr val="FF0000"/>
                </a:solidFill>
              </a:rPr>
              <a:t>SCHEDA </a:t>
            </a:r>
            <a:r>
              <a:rPr lang="it-IT" sz="2025" i="1">
                <a:solidFill>
                  <a:srgbClr val="FF0000"/>
                </a:solidFill>
              </a:rPr>
              <a:t>PROPERTIES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type="body" sz="half" idx="2"/>
          </p:nvPr>
        </p:nvSpPr>
        <p:spPr>
          <a:xfrm>
            <a:off x="525269" y="1252473"/>
            <a:ext cx="3630612" cy="5245715"/>
          </a:xfrm>
        </p:spPr>
        <p:txBody>
          <a:bodyPr/>
          <a:lstStyle/>
          <a:p>
            <a:pPr marL="0" indent="0">
              <a:buNone/>
            </a:pPr>
            <a:r>
              <a:rPr lang="it-IT" sz="2000">
                <a:solidFill>
                  <a:srgbClr val="0070C0"/>
                </a:solidFill>
                <a:latin typeface="Calibri"/>
                <a:cs typeface="Calibri"/>
              </a:rPr>
              <a:t>La scheda Properties contiene le informazioni rilevanti per il modello nel suo complesso ed è divisa in due riquadri: 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>
                <a:solidFill>
                  <a:srgbClr val="000000"/>
                </a:solidFill>
                <a:latin typeface="Calibri"/>
                <a:cs typeface="Calibri"/>
              </a:rPr>
              <a:t>Model information</a:t>
            </a:r>
            <a:r>
              <a:rPr lang="it-IT" sz="2000">
                <a:solidFill>
                  <a:srgbClr val="0070C0"/>
                </a:solidFill>
                <a:latin typeface="Calibri"/>
                <a:cs typeface="Calibri"/>
              </a:rPr>
              <a:t> in cui si possono inserire le informazioni riguardanti titolo, autore, posizione e descrizione del progetto;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>
                <a:solidFill>
                  <a:srgbClr val="000000"/>
                </a:solidFill>
                <a:latin typeface="Calibri"/>
                <a:cs typeface="Calibri"/>
              </a:rPr>
              <a:t>Flow regimes</a:t>
            </a:r>
            <a:r>
              <a:rPr lang="it-IT" sz="2000">
                <a:solidFill>
                  <a:srgbClr val="0070C0"/>
                </a:solidFill>
                <a:latin typeface="Calibri"/>
                <a:cs typeface="Calibri"/>
              </a:rPr>
              <a:t> in cui si immettono le informazioni sui regimi di flusso da analizzare e il periodo di tempo da esaminare.</a:t>
            </a:r>
          </a:p>
          <a:p>
            <a:pPr marL="0" indent="0">
              <a:buNone/>
            </a:pPr>
            <a:r>
              <a:rPr lang="it-IT" sz="1125">
                <a:latin typeface="Calibri"/>
                <a:cs typeface="Calibri"/>
              </a:rPr>
              <a:t>In genere, un regime di flusso è composto da serie temporali di dati di portata media giornaliera e altezza media giornaliera. Il modello HEC-EFM accetta dati di input da diversi formati di testo e da HEC Data Storage System (HEC-DSS), che è il database utilizzato da modelli HEC per lo stoccaggio di serie temporali e di altri dati.</a:t>
            </a:r>
          </a:p>
        </p:txBody>
      </p:sp>
      <p:pic>
        <p:nvPicPr>
          <p:cNvPr id="14" name="Segnaposto immagine 13" descr="HEC-EFM-Properties.pn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3889" b="3889"/>
          <a:stretch>
            <a:fillRect/>
          </a:stretch>
        </p:blipFill>
        <p:spPr>
          <a:xfrm>
            <a:off x="4122738" y="1405294"/>
            <a:ext cx="4782353" cy="4839607"/>
          </a:xfrm>
        </p:spPr>
      </p:pic>
    </p:spTree>
    <p:extLst>
      <p:ext uri="{BB962C8B-B14F-4D97-AF65-F5344CB8AC3E}">
        <p14:creationId xmlns:p14="http://schemas.microsoft.com/office/powerpoint/2010/main" val="4211184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5248" y="317985"/>
            <a:ext cx="5626100" cy="777195"/>
          </a:xfrm>
        </p:spPr>
        <p:txBody>
          <a:bodyPr/>
          <a:lstStyle/>
          <a:p>
            <a:r>
              <a:rPr lang="it-IT" sz="2700">
                <a:solidFill>
                  <a:srgbClr val="FF0000"/>
                </a:solidFill>
              </a:rPr>
              <a:t>DESCRIZIONE DEL PROGRAMMA</a:t>
            </a:r>
            <a:br>
              <a:rPr lang="it-IT" sz="2700">
                <a:solidFill>
                  <a:srgbClr val="FF0000"/>
                </a:solidFill>
              </a:rPr>
            </a:br>
            <a:r>
              <a:rPr lang="it-IT" sz="2025">
                <a:solidFill>
                  <a:srgbClr val="FF0000"/>
                </a:solidFill>
              </a:rPr>
              <a:t>SCHEDA </a:t>
            </a:r>
            <a:r>
              <a:rPr lang="it-IT" sz="2025" i="1">
                <a:solidFill>
                  <a:srgbClr val="FF0000"/>
                </a:solidFill>
              </a:rPr>
              <a:t>RELATIONSHIPS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77720" y="1199794"/>
            <a:ext cx="3929063" cy="5210434"/>
          </a:xfrm>
        </p:spPr>
        <p:txBody>
          <a:bodyPr>
            <a:normAutofit/>
          </a:bodyPr>
          <a:lstStyle/>
          <a:p>
            <a:pPr algn="just"/>
            <a:r>
              <a:rPr lang="it-IT">
                <a:solidFill>
                  <a:srgbClr val="0070C0"/>
                </a:solidFill>
                <a:cs typeface="Calibri"/>
              </a:rPr>
              <a:t>La scheda Relationships contiene tutte le rappresentazioni statistiche dei legami tra l'idrologia ed l'ecologia. I dati da inserire nella scheda sono suddivisi in quattro riquadri: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>
                <a:solidFill>
                  <a:srgbClr val="000000"/>
                </a:solidFill>
                <a:cs typeface="Calibri"/>
              </a:rPr>
              <a:t>Statistical queries</a:t>
            </a:r>
            <a:r>
              <a:rPr lang="it-IT">
                <a:solidFill>
                  <a:srgbClr val="0070C0"/>
                </a:solidFill>
                <a:cs typeface="Calibri"/>
              </a:rPr>
              <a:t> (criteri in termini di stagione, durata,  tasso di cambio, e percentuale di superamento che definiscono l'analisi statistica da eseguire per ogni relazione)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>
                <a:solidFill>
                  <a:srgbClr val="000000"/>
                </a:solidFill>
                <a:cs typeface="Calibri"/>
              </a:rPr>
              <a:t>Geographical queries</a:t>
            </a:r>
            <a:r>
              <a:rPr lang="it-IT">
                <a:solidFill>
                  <a:srgbClr val="0070C0"/>
                </a:solidFill>
                <a:cs typeface="Calibri"/>
              </a:rPr>
              <a:t> (criteri che definiscono le relazioni dal punto di vista spaziale)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>
                <a:solidFill>
                  <a:srgbClr val="000000"/>
                </a:solidFill>
                <a:cs typeface="Calibri"/>
              </a:rPr>
              <a:t>Other queries</a:t>
            </a:r>
            <a:r>
              <a:rPr lang="it-IT">
                <a:solidFill>
                  <a:srgbClr val="0070C0"/>
                </a:solidFill>
                <a:cs typeface="Calibri"/>
              </a:rPr>
              <a:t> (l'unica richiesta non standard disponibile è la ricerca inversa che calcola il tempo in cui viene raggiunta un fissato flusso)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>
                <a:solidFill>
                  <a:srgbClr val="000000"/>
                </a:solidFill>
                <a:cs typeface="Calibri"/>
              </a:rPr>
              <a:t>Options</a:t>
            </a:r>
            <a:r>
              <a:rPr lang="it-IT">
                <a:solidFill>
                  <a:srgbClr val="0070C0"/>
                </a:solidFill>
                <a:cs typeface="Calibri"/>
              </a:rPr>
              <a:t> (per ogni relazione è possibile esportare le matrici di calcolo, confrontare il cambiamento dell'ecosistema e pesarne l'importanza)</a:t>
            </a:r>
          </a:p>
        </p:txBody>
      </p:sp>
      <p:pic>
        <p:nvPicPr>
          <p:cNvPr id="9" name="Segnaposto immagine 8" descr="HEC-EFM-Relationships.pn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2655" b="2655"/>
          <a:stretch>
            <a:fillRect/>
          </a:stretch>
        </p:blipFill>
        <p:spPr>
          <a:xfrm>
            <a:off x="4696019" y="1492639"/>
            <a:ext cx="4269759" cy="4599057"/>
          </a:xfrm>
        </p:spPr>
      </p:pic>
    </p:spTree>
    <p:extLst>
      <p:ext uri="{BB962C8B-B14F-4D97-AF65-F5344CB8AC3E}">
        <p14:creationId xmlns:p14="http://schemas.microsoft.com/office/powerpoint/2010/main" val="1293899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6256337" cy="778263"/>
          </a:xfrm>
        </p:spPr>
        <p:txBody>
          <a:bodyPr/>
          <a:lstStyle/>
          <a:p>
            <a:r>
              <a:rPr lang="it-IT" sz="2700">
                <a:solidFill>
                  <a:srgbClr val="FF0000"/>
                </a:solidFill>
              </a:rPr>
              <a:t>DESCRIZIONE DEL PROGRAMMA</a:t>
            </a:r>
            <a:br>
              <a:rPr lang="it-IT" sz="2700">
                <a:solidFill>
                  <a:srgbClr val="FF0000"/>
                </a:solidFill>
              </a:rPr>
            </a:br>
            <a:r>
              <a:rPr lang="it-IT" sz="2025">
                <a:solidFill>
                  <a:srgbClr val="FF0000"/>
                </a:solidFill>
              </a:rPr>
              <a:t>SCHEDA </a:t>
            </a:r>
            <a:r>
              <a:rPr lang="it-IT" sz="2025" i="1">
                <a:solidFill>
                  <a:srgbClr val="FF0000"/>
                </a:solidFill>
              </a:rPr>
              <a:t>TABLES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47700" y="1199956"/>
            <a:ext cx="7847013" cy="1659164"/>
          </a:xfrm>
        </p:spPr>
        <p:txBody>
          <a:bodyPr>
            <a:normAutofit fontScale="92500" lnSpcReduction="10000"/>
          </a:bodyPr>
          <a:lstStyle/>
          <a:p>
            <a:r>
              <a:rPr lang="it-IT" sz="2700">
                <a:solidFill>
                  <a:srgbClr val="0070C0"/>
                </a:solidFill>
                <a:cs typeface="Calibri"/>
              </a:rPr>
              <a:t>La scheda Tables rappresenta in tabelle i risultati statistici, abbinando i regimi di flusso alle relazioni. E' anche il luogo dove gli utenti possono</a:t>
            </a:r>
            <a:r>
              <a:rPr lang="it-IT" sz="2700">
                <a:cs typeface="Calibri"/>
              </a:rPr>
              <a:t> </a:t>
            </a:r>
            <a:r>
              <a:rPr lang="it-IT" sz="2700">
                <a:solidFill>
                  <a:srgbClr val="0070C0"/>
                </a:solidFill>
                <a:cs typeface="Calibri"/>
              </a:rPr>
              <a:t>visualizzare i report di progetto e file di output. Le tabelle possono essere stampate o copiate in altre applicazioni. </a:t>
            </a:r>
          </a:p>
        </p:txBody>
      </p:sp>
      <p:pic>
        <p:nvPicPr>
          <p:cNvPr id="7" name="Segnaposto immagine 6" descr="HEC-EFM-Tables.pn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11609" b="11609"/>
          <a:stretch>
            <a:fillRect/>
          </a:stretch>
        </p:blipFill>
        <p:spPr>
          <a:xfrm>
            <a:off x="685703" y="2806863"/>
            <a:ext cx="7778750" cy="3141662"/>
          </a:xfrm>
        </p:spPr>
      </p:pic>
    </p:spTree>
    <p:extLst>
      <p:ext uri="{BB962C8B-B14F-4D97-AF65-F5344CB8AC3E}">
        <p14:creationId xmlns:p14="http://schemas.microsoft.com/office/powerpoint/2010/main" val="3567765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6326187" cy="707961"/>
          </a:xfrm>
        </p:spPr>
        <p:txBody>
          <a:bodyPr/>
          <a:lstStyle/>
          <a:p>
            <a:r>
              <a:rPr lang="it-IT" sz="2700">
                <a:solidFill>
                  <a:srgbClr val="FF0000"/>
                </a:solidFill>
              </a:rPr>
              <a:t>DESCRIZIONE DEL PROGRAMMA</a:t>
            </a:r>
            <a:br>
              <a:rPr lang="it-IT" sz="2700">
                <a:solidFill>
                  <a:srgbClr val="FF0000"/>
                </a:solidFill>
              </a:rPr>
            </a:br>
            <a:r>
              <a:rPr lang="it-IT" sz="2025">
                <a:solidFill>
                  <a:srgbClr val="FF0000"/>
                </a:solidFill>
              </a:rPr>
              <a:t>SCHEDA </a:t>
            </a:r>
            <a:r>
              <a:rPr lang="it-IT" sz="2025" i="1">
                <a:solidFill>
                  <a:srgbClr val="FF0000"/>
                </a:solidFill>
              </a:rPr>
              <a:t>COMBO RELATIONSHIPS</a:t>
            </a:r>
          </a:p>
        </p:txBody>
      </p:sp>
      <p:pic>
        <p:nvPicPr>
          <p:cNvPr id="5" name="Segnaposto immagine 4" descr="HEC-EFM-Combo.pn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4764" b="4764"/>
          <a:stretch>
            <a:fillRect/>
          </a:stretch>
        </p:blipFill>
        <p:spPr>
          <a:xfrm>
            <a:off x="738058" y="2684754"/>
            <a:ext cx="7708900" cy="3333750"/>
          </a:xfrm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47700" y="1217613"/>
            <a:ext cx="7848600" cy="1449776"/>
          </a:xfrm>
        </p:spPr>
        <p:txBody>
          <a:bodyPr/>
          <a:lstStyle/>
          <a:p>
            <a:r>
              <a:rPr lang="it-IT" sz="2700">
                <a:solidFill>
                  <a:srgbClr val="0070C0"/>
                </a:solidFill>
                <a:cs typeface="Calibri"/>
              </a:rPr>
              <a:t>La scheda Combo relationship è utilizzata per mostrare come due o più relazioni individuali interagiscono tra di loro formando un unico sistema</a:t>
            </a:r>
          </a:p>
        </p:txBody>
      </p:sp>
    </p:spTree>
    <p:extLst>
      <p:ext uri="{BB962C8B-B14F-4D97-AF65-F5344CB8AC3E}">
        <p14:creationId xmlns:p14="http://schemas.microsoft.com/office/powerpoint/2010/main" val="3013463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573283"/>
          </a:xfrm>
        </p:spPr>
        <p:txBody>
          <a:bodyPr/>
          <a:lstStyle/>
          <a:p>
            <a:r>
              <a:rPr lang="it-IT" sz="2700">
                <a:solidFill>
                  <a:srgbClr val="FF0000"/>
                </a:solidFill>
              </a:rPr>
              <a:t>DESCRIZIONE DEL PROGRAMMA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968375"/>
            <a:ext cx="7886700" cy="5208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>
                <a:solidFill>
                  <a:srgbClr val="0070C0"/>
                </a:solidFill>
                <a:cs typeface="Calibri"/>
              </a:rPr>
              <a:t>Le immagini presenti nelle precedenti slide di descrizione si riferiscono al progetto dimostrativo "Rolling River" contenuto nel programma.</a:t>
            </a:r>
            <a:br>
              <a:rPr lang="it-IT" sz="2000">
                <a:solidFill>
                  <a:srgbClr val="0070C0"/>
                </a:solidFill>
                <a:cs typeface="Calibri"/>
              </a:rPr>
            </a:br>
            <a:r>
              <a:rPr lang="it-IT" sz="2000">
                <a:solidFill>
                  <a:srgbClr val="0070C0"/>
                </a:solidFill>
                <a:cs typeface="Calibri"/>
              </a:rPr>
              <a:t>In questo progetto l'obiettivo è quello di valutare il miglior regime di flusso che il fiume dovrebbe avere sia nel caso naturale sia nel caso di costruzione di una diga.</a:t>
            </a:r>
          </a:p>
          <a:p>
            <a:pPr marL="0" indent="0">
              <a:buNone/>
            </a:pPr>
            <a:r>
              <a:rPr lang="it-IT" sz="2000">
                <a:solidFill>
                  <a:srgbClr val="0070C0"/>
                </a:solidFill>
                <a:cs typeface="Calibri"/>
              </a:rPr>
              <a:t>I parametri ecosistemici tenuti in considerazione sono: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>
                <a:solidFill>
                  <a:srgbClr val="0070C0"/>
                </a:solidFill>
                <a:cs typeface="Calibri"/>
              </a:rPr>
              <a:t>habitat riproduttivo del ciprinide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>
                <a:solidFill>
                  <a:srgbClr val="0070C0"/>
                </a:solidFill>
                <a:cs typeface="Calibri"/>
              </a:rPr>
              <a:t>habitat invernale del persico trota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>
                <a:solidFill>
                  <a:srgbClr val="0070C0"/>
                </a:solidFill>
                <a:cs typeface="Calibri"/>
              </a:rPr>
              <a:t>biodiversità dei macroinvertebrati bentonici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>
                <a:solidFill>
                  <a:srgbClr val="0070C0"/>
                </a:solidFill>
                <a:cs typeface="Calibri"/>
              </a:rPr>
              <a:t>salute complessiva del bacino idrico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>
                <a:solidFill>
                  <a:srgbClr val="0070C0"/>
                </a:solidFill>
                <a:cs typeface="Calibri"/>
              </a:rPr>
              <a:t>foreste della riva</a:t>
            </a:r>
          </a:p>
          <a:p>
            <a:pPr marL="0" indent="0">
              <a:buNone/>
            </a:pPr>
            <a:r>
              <a:rPr lang="it-IT" sz="2000">
                <a:solidFill>
                  <a:srgbClr val="0070C0"/>
                </a:solidFill>
                <a:cs typeface="Calibri"/>
              </a:rPr>
              <a:t>I risultati finali mostrano che con la costruzione della diga si avrebbe un miglioramento degli habitat del ciprinide e del persico trota e della salute complessiva del bacino, ma un peggioramento della biodiversità dei macroinvertebrati e delle foreste della riva</a:t>
            </a:r>
          </a:p>
        </p:txBody>
      </p:sp>
    </p:spTree>
    <p:extLst>
      <p:ext uri="{BB962C8B-B14F-4D97-AF65-F5344CB8AC3E}">
        <p14:creationId xmlns:p14="http://schemas.microsoft.com/office/powerpoint/2010/main" val="3751816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520798"/>
          </a:xfrm>
        </p:spPr>
        <p:txBody>
          <a:bodyPr/>
          <a:lstStyle/>
          <a:p>
            <a:r>
              <a:rPr lang="it-IT" sz="2700">
                <a:solidFill>
                  <a:srgbClr val="FF0000"/>
                </a:solidFill>
              </a:rPr>
              <a:t>ASPETTI POSITIVI DEL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915891"/>
            <a:ext cx="7886700" cy="5261072"/>
          </a:xfrm>
        </p:spPr>
        <p:txBody>
          <a:bodyPr/>
          <a:lstStyle/>
          <a:p>
            <a:r>
              <a:rPr lang="it-IT">
                <a:solidFill>
                  <a:srgbClr val="0070C0"/>
                </a:solidFill>
                <a:cs typeface="Calibri"/>
              </a:rPr>
              <a:t>schermate semplici e intuitive</a:t>
            </a:r>
          </a:p>
          <a:p>
            <a:r>
              <a:rPr lang="it-IT">
                <a:solidFill>
                  <a:srgbClr val="0070C0"/>
                </a:solidFill>
                <a:cs typeface="Calibri"/>
              </a:rPr>
              <a:t>possibilità di testare una grande quantità di relazioni e di flussi</a:t>
            </a:r>
          </a:p>
          <a:p>
            <a:r>
              <a:rPr lang="it-IT">
                <a:solidFill>
                  <a:srgbClr val="0070C0"/>
                </a:solidFill>
                <a:cs typeface="Calibri"/>
              </a:rPr>
              <a:t>semplicità di interpretazione dei risultati</a:t>
            </a:r>
          </a:p>
          <a:p>
            <a:r>
              <a:rPr lang="it-IT">
                <a:solidFill>
                  <a:srgbClr val="0070C0"/>
                </a:solidFill>
                <a:cs typeface="Calibri"/>
              </a:rPr>
              <a:t>possibilità di integrare i risultati con altri software HEC (EFMPlotter, RAS, GIS)</a:t>
            </a:r>
          </a:p>
          <a:p>
            <a:r>
              <a:rPr lang="it-IT">
                <a:solidFill>
                  <a:srgbClr val="0070C0"/>
                </a:solidFill>
                <a:cs typeface="Calibri"/>
              </a:rPr>
              <a:t>buona approssimazione delle caratteristiche di ecosistemi e corpi idrici</a:t>
            </a:r>
          </a:p>
        </p:txBody>
      </p:sp>
    </p:spTree>
    <p:extLst>
      <p:ext uri="{BB962C8B-B14F-4D97-AF65-F5344CB8AC3E}">
        <p14:creationId xmlns:p14="http://schemas.microsoft.com/office/powerpoint/2010/main" val="286526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59</TotalTime>
  <Words>347</Words>
  <Application>Microsoft Office PowerPoint</Application>
  <PresentationFormat>Presentazione su schermo (4:3)</PresentationFormat>
  <Paragraphs>57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ECOSYSTEM FUNCTION MODEL</vt:lpstr>
      <vt:lpstr>DESCRIZIONE DEL PROGRAMMA</vt:lpstr>
      <vt:lpstr>DESCRIZIONE DEL PROGRAMMA DATI RICHIESTI</vt:lpstr>
      <vt:lpstr>DESCRIZIONE DEL PROGRAMMA SCHEDA PROPERTIES</vt:lpstr>
      <vt:lpstr>DESCRIZIONE DEL PROGRAMMA SCHEDA RELATIONSHIPS</vt:lpstr>
      <vt:lpstr>DESCRIZIONE DEL PROGRAMMA SCHEDA TABLES</vt:lpstr>
      <vt:lpstr>DESCRIZIONE DEL PROGRAMMA SCHEDA COMBO RELATIONSHIPS</vt:lpstr>
      <vt:lpstr>DESCRIZIONE DEL PROGRAMMA</vt:lpstr>
      <vt:lpstr>ASPETTI POSITIVI DEL MODELLO</vt:lpstr>
      <vt:lpstr>ASPETTI NEGATIVI DEL MODELLO</vt:lpstr>
    </vt:vector>
  </TitlesOfParts>
  <Company>Principale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RAPPORTI ESILARANTI</dc:title>
  <dc:subject>www.carloneworld.it</dc:subject>
  <dc:description>www.carloneworld.it</dc:description>
  <cp:lastModifiedBy>Mike</cp:lastModifiedBy>
  <cp:revision>28</cp:revision>
  <cp:lastPrinted>1601-01-01T00:00:00Z</cp:lastPrinted>
  <dcterms:created xsi:type="dcterms:W3CDTF">2006-09-16T18:51:14Z</dcterms:created>
  <dcterms:modified xsi:type="dcterms:W3CDTF">2013-06-15T10:57:31Z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