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57"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989"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stile</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16" name="Segnaposto numero diapositiva 15"/>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7" name="Segnaposto piè di pagina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stile</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15" name="Segnaposto numero diapositiva 14"/>
          <p:cNvSpPr>
            <a:spLocks noGrp="1"/>
          </p:cNvSpPr>
          <p:nvPr>
            <p:ph type="sldNum" sz="quarter" idx="15"/>
          </p:nvPr>
        </p:nvSpPr>
        <p:spPr/>
        <p:txBody>
          <a:bodyPr/>
          <a:lstStyle>
            <a:lvl1pPr algn="ctr">
              <a:defRPr/>
            </a:lvl1pPr>
          </a:lstStyle>
          <a:p>
            <a:pPr eaLnBrk="1" latinLnBrk="0" hangingPunct="1"/>
            <a:fld id="{D2E57653-3E58-4892-A7ED-712530ACC680}" type="slidenum">
              <a:rPr kumimoji="0" lang="en-US" smtClean="0"/>
              <a:pPr eaLnBrk="1" latinLnBrk="0" hangingPunct="1"/>
              <a:t>‹N›</a:t>
            </a:fld>
            <a:endParaRPr kumimoji="0" lang="en-US"/>
          </a:p>
        </p:txBody>
      </p:sp>
      <p:sp>
        <p:nvSpPr>
          <p:cNvPr id="16" name="Segnaposto piè di pagina 15"/>
          <p:cNvSpPr>
            <a:spLocks noGrp="1"/>
          </p:cNvSpPr>
          <p:nvPr>
            <p:ph type="ftr" sz="quarter" idx="16"/>
          </p:nvPr>
        </p:nvSpPr>
        <p:spPr/>
        <p:txBody>
          <a:bodyPr/>
          <a:lstStyle/>
          <a:p>
            <a:endParaRPr kumimoji="0" lang="en-US"/>
          </a:p>
        </p:txBody>
      </p:sp>
      <p:sp>
        <p:nvSpPr>
          <p:cNvPr id="17" name="Titolo 16"/>
          <p:cNvSpPr>
            <a:spLocks noGrp="1"/>
          </p:cNvSpPr>
          <p:nvPr>
            <p:ph type="title"/>
          </p:nvPr>
        </p:nvSpPr>
        <p:spPr/>
        <p:txBody>
          <a:bodyPr rtlCol="0" anchor="b" anchorCtr="0"/>
          <a:lstStyle/>
          <a:p>
            <a:r>
              <a:rPr kumimoji="0" lang="it-IT" smtClean="0"/>
              <a:t>Fare clic per modificare stile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stile</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gli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8" name="Segnaposto piè di pagina 7"/>
          <p:cNvSpPr>
            <a:spLocks noGrp="1"/>
          </p:cNvSpPr>
          <p:nvPr>
            <p:ph type="ftr" sz="quarter" idx="11"/>
          </p:nvPr>
        </p:nvSpPr>
        <p:spPr/>
        <p:txBody>
          <a:bodyPr/>
          <a:lstStyle/>
          <a:p>
            <a:endParaRPr kumimoji="0" lang="en-US"/>
          </a:p>
        </p:txBody>
      </p:sp>
      <p:sp>
        <p:nvSpPr>
          <p:cNvPr id="7" name="Segnaposto data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stile</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gli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2" name="Titolo 1"/>
          <p:cNvSpPr>
            <a:spLocks noGrp="1"/>
          </p:cNvSpPr>
          <p:nvPr>
            <p:ph type="title"/>
          </p:nvPr>
        </p:nvSpPr>
        <p:spPr/>
        <p:txBody>
          <a:bodyPr/>
          <a:lstStyle/>
          <a:p>
            <a:r>
              <a:rPr kumimoji="0" lang="it-IT" smtClean="0"/>
              <a:t>Fare clic per modificare stile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gli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8" name="Segnaposto data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9" name="Segnaposto numero diapositiva 8"/>
          <p:cNvSpPr>
            <a:spLocks noGrp="1"/>
          </p:cNvSpPr>
          <p:nvPr>
            <p:ph type="sldNum" sz="quarter" idx="15"/>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stile</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Trascinare l'immagine su un segnaposto o fare clic sull'icona per aggiungerla</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gli stili del testo dello schema</a:t>
            </a:r>
          </a:p>
        </p:txBody>
      </p:sp>
      <p:sp>
        <p:nvSpPr>
          <p:cNvPr id="8" name="Segnaposto data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9/15/2015</a:t>
            </a:fld>
            <a:endParaRPr lang="en-US"/>
          </a:p>
        </p:txBody>
      </p:sp>
      <p:sp>
        <p:nvSpPr>
          <p:cNvPr id="9" name="Segnaposto numero diapositiva 8"/>
          <p:cNvSpPr>
            <a:spLocks noGrp="1"/>
          </p:cNvSpPr>
          <p:nvPr>
            <p:ph type="sldNum" sz="quarter" idx="11"/>
          </p:nvPr>
        </p:nvSpPr>
        <p:spPr/>
        <p:txBody>
          <a:bodyPr/>
          <a:lstStyle/>
          <a:p>
            <a:pPr eaLnBrk="1" latinLnBrk="0" hangingPunct="1"/>
            <a:fld id="{D2E57653-3E58-4892-A7ED-712530ACC680}" type="slidenum">
              <a:rPr kumimoji="0" lang="en-US" smtClean="0"/>
              <a:pPr eaLnBrk="1" latinLnBrk="0" hangingPunct="1"/>
              <a:t>‹N›</a:t>
            </a:fld>
            <a:endParaRPr kumimoji="0" lang="en-US"/>
          </a:p>
        </p:txBody>
      </p:sp>
      <p:sp>
        <p:nvSpPr>
          <p:cNvPr id="10" name="Segnaposto piè di pagina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9/15/2015</a:t>
            </a:fld>
            <a:endParaRPr lang="en-US"/>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eaLnBrk="1" latinLnBrk="0" hangingPunct="1"/>
            <a:fld id="{D2E57653-3E58-4892-A7ED-712530ACC680}" type="slidenum">
              <a:rPr kumimoji="0" lang="en-US" smtClean="0"/>
              <a:pPr eaLnBrk="1" latinLnBrk="0" hangingPunct="1"/>
              <a:t>‹N›</a:t>
            </a:fld>
            <a:endParaRPr kumimoji="0" lang="en-US"/>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stile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ec.usace.army.mil/software/hec-fda/documentation/CPD-72_V1.4.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ec.usace.army.mil/software/hec-fda/downloads.aspx" TargetMode="External"/><Relationship Id="rId2" Type="http://schemas.openxmlformats.org/officeDocument/2006/relationships/hyperlink" Target="http://www.hec.usace.army.mil/software/hec-f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IT" dirty="0" smtClean="0"/>
              <a:t>Software aggiornato nel </a:t>
            </a:r>
            <a:r>
              <a:rPr lang="it-IT" dirty="0"/>
              <a:t>2014 dalla U.S. </a:t>
            </a:r>
            <a:r>
              <a:rPr lang="it-IT" dirty="0" err="1"/>
              <a:t>Army</a:t>
            </a:r>
            <a:r>
              <a:rPr lang="it-IT" dirty="0"/>
              <a:t> </a:t>
            </a:r>
            <a:r>
              <a:rPr lang="it-IT" dirty="0" err="1"/>
              <a:t>Corps</a:t>
            </a:r>
            <a:r>
              <a:rPr lang="it-IT" dirty="0"/>
              <a:t> of </a:t>
            </a:r>
            <a:r>
              <a:rPr lang="it-IT" dirty="0" err="1"/>
              <a:t>Engineers</a:t>
            </a:r>
            <a:r>
              <a:rPr lang="it-IT" dirty="0"/>
              <a:t>’  </a:t>
            </a:r>
          </a:p>
        </p:txBody>
      </p:sp>
      <p:sp>
        <p:nvSpPr>
          <p:cNvPr id="3" name="Titolo 2"/>
          <p:cNvSpPr>
            <a:spLocks noGrp="1"/>
          </p:cNvSpPr>
          <p:nvPr>
            <p:ph type="ctrTitle"/>
          </p:nvPr>
        </p:nvSpPr>
        <p:spPr/>
        <p:txBody>
          <a:bodyPr/>
          <a:lstStyle/>
          <a:p>
            <a:r>
              <a:rPr lang="it-IT" dirty="0" smtClean="0"/>
              <a:t>HEC-FDA 1.4</a:t>
            </a:r>
            <a:endParaRPr lang="it-IT" dirty="0"/>
          </a:p>
        </p:txBody>
      </p:sp>
      <p:pic>
        <p:nvPicPr>
          <p:cNvPr id="4" name="Immagine 3"/>
          <p:cNvPicPr>
            <a:picLocks noChangeAspect="1"/>
          </p:cNvPicPr>
          <p:nvPr/>
        </p:nvPicPr>
        <p:blipFill>
          <a:blip r:embed="rId2"/>
          <a:stretch>
            <a:fillRect/>
          </a:stretch>
        </p:blipFill>
        <p:spPr>
          <a:xfrm>
            <a:off x="6395357" y="597848"/>
            <a:ext cx="1691556" cy="2215133"/>
          </a:xfrm>
          <a:prstGeom prst="rect">
            <a:avLst/>
          </a:prstGeom>
        </p:spPr>
      </p:pic>
    </p:spTree>
    <p:extLst>
      <p:ext uri="{BB962C8B-B14F-4D97-AF65-F5344CB8AC3E}">
        <p14:creationId xmlns:p14="http://schemas.microsoft.com/office/powerpoint/2010/main" val="262212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r>
              <a:rPr lang="it-IT" dirty="0" smtClean="0"/>
              <a:t>Il programma non è sicuramente semplicissimo da poter utilizzare, vista la quantità delle informazioni che bisogna ottenere prima di poter far funzionare il programma; </a:t>
            </a:r>
          </a:p>
          <a:p>
            <a:r>
              <a:rPr lang="it-IT" dirty="0" smtClean="0"/>
              <a:t>È molto utile nella visione di progetti futuri ed è molto utile quando idrologi e economisti lavorano insieme;</a:t>
            </a:r>
          </a:p>
          <a:p>
            <a:r>
              <a:rPr lang="it-IT" dirty="0" smtClean="0"/>
              <a:t>Il manuale per l’utilizzo è disponibile al link, in inglese:</a:t>
            </a:r>
          </a:p>
          <a:p>
            <a:pPr marL="0" indent="0">
              <a:buNone/>
            </a:pPr>
            <a:r>
              <a:rPr lang="it-IT" dirty="0">
                <a:hlinkClick r:id="rId2"/>
              </a:rPr>
              <a:t>http://www.hec.usace.army.mil/software/hec-fda/documentation/CPD-72_V1.4.</a:t>
            </a:r>
            <a:r>
              <a:rPr lang="it-IT" dirty="0" smtClean="0">
                <a:hlinkClick r:id="rId2"/>
              </a:rPr>
              <a:t>pdf</a:t>
            </a:r>
            <a:endParaRPr lang="it-IT" dirty="0" smtClean="0"/>
          </a:p>
          <a:p>
            <a:pPr marL="0" indent="0">
              <a:buNone/>
            </a:pPr>
            <a:endParaRPr lang="it-IT" dirty="0"/>
          </a:p>
          <a:p>
            <a:endParaRPr lang="it-IT" dirty="0" smtClean="0"/>
          </a:p>
          <a:p>
            <a:pPr marL="0" indent="0">
              <a:buNone/>
            </a:pPr>
            <a:endParaRPr lang="it-IT" dirty="0"/>
          </a:p>
        </p:txBody>
      </p:sp>
      <p:sp>
        <p:nvSpPr>
          <p:cNvPr id="3" name="Titolo 2"/>
          <p:cNvSpPr>
            <a:spLocks noGrp="1"/>
          </p:cNvSpPr>
          <p:nvPr>
            <p:ph type="title"/>
          </p:nvPr>
        </p:nvSpPr>
        <p:spPr/>
        <p:txBody>
          <a:bodyPr/>
          <a:lstStyle/>
          <a:p>
            <a:r>
              <a:rPr lang="it-IT" dirty="0" smtClean="0"/>
              <a:t>Semplicità e utilità</a:t>
            </a:r>
            <a:endParaRPr lang="it-IT" dirty="0"/>
          </a:p>
        </p:txBody>
      </p:sp>
    </p:spTree>
    <p:extLst>
      <p:ext uri="{BB962C8B-B14F-4D97-AF65-F5344CB8AC3E}">
        <p14:creationId xmlns:p14="http://schemas.microsoft.com/office/powerpoint/2010/main" val="424328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a:bodyPr>
          <a:lstStyle/>
          <a:p>
            <a:r>
              <a:rPr lang="it-IT" dirty="0" smtClean="0"/>
              <a:t>Il </a:t>
            </a:r>
            <a:r>
              <a:rPr lang="it-IT" dirty="0"/>
              <a:t>software: 1) richiede, per l’analisi, informazioni idrogeologiche ed economiche;</a:t>
            </a:r>
          </a:p>
          <a:p>
            <a:pPr marL="0" indent="0">
              <a:buNone/>
            </a:pPr>
            <a:r>
              <a:rPr lang="it-IT" dirty="0"/>
              <a:t>2)Da gli strumenti per visualizzare dati e soluzioni;</a:t>
            </a:r>
          </a:p>
          <a:p>
            <a:pPr marL="0" indent="0">
              <a:buNone/>
            </a:pPr>
            <a:r>
              <a:rPr lang="it-IT" dirty="0"/>
              <a:t>3) Valuta i danni che si spettano e gli equivalenti;</a:t>
            </a:r>
          </a:p>
          <a:p>
            <a:pPr marL="0" indent="0">
              <a:buNone/>
            </a:pPr>
            <a:r>
              <a:rPr lang="it-IT" dirty="0"/>
              <a:t>4) Calcola una fascia di affidabilità per la quale si presentano i danni calcolati, sia per difetto che per eccesso;</a:t>
            </a:r>
          </a:p>
          <a:p>
            <a:pPr marL="0" indent="0">
              <a:buNone/>
            </a:pPr>
            <a:r>
              <a:rPr lang="it-IT" dirty="0"/>
              <a:t>5) Implementa le procedure di analisi del </a:t>
            </a:r>
            <a:r>
              <a:rPr lang="it-IT" dirty="0" smtClean="0"/>
              <a:t>rischio;</a:t>
            </a:r>
          </a:p>
          <a:p>
            <a:r>
              <a:rPr lang="it-IT" dirty="0" smtClean="0"/>
              <a:t>Il programma ha la capacità di analizzare la situazione anche durante la fase di costruzione di un dato progetto, per cui bisogna inserire tutte le informazioni di svolgimento ed evoluzione attesi con le loro probabilità.</a:t>
            </a:r>
            <a:endParaRPr lang="it-IT" dirty="0"/>
          </a:p>
          <a:p>
            <a:endParaRPr lang="it-IT" dirty="0"/>
          </a:p>
        </p:txBody>
      </p:sp>
      <p:sp>
        <p:nvSpPr>
          <p:cNvPr id="3" name="Titolo 2"/>
          <p:cNvSpPr>
            <a:spLocks noGrp="1"/>
          </p:cNvSpPr>
          <p:nvPr>
            <p:ph type="title"/>
          </p:nvPr>
        </p:nvSpPr>
        <p:spPr/>
        <p:txBody>
          <a:bodyPr/>
          <a:lstStyle/>
          <a:p>
            <a:r>
              <a:rPr lang="it-IT" dirty="0" smtClean="0"/>
              <a:t>Funzionamento</a:t>
            </a:r>
            <a:endParaRPr lang="it-IT" dirty="0"/>
          </a:p>
        </p:txBody>
      </p:sp>
    </p:spTree>
    <p:extLst>
      <p:ext uri="{BB962C8B-B14F-4D97-AF65-F5344CB8AC3E}">
        <p14:creationId xmlns:p14="http://schemas.microsoft.com/office/powerpoint/2010/main" val="234562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3999"/>
            <a:ext cx="8417504" cy="5195353"/>
          </a:xfrm>
        </p:spPr>
        <p:txBody>
          <a:bodyPr>
            <a:normAutofit fontScale="77500" lnSpcReduction="20000"/>
          </a:bodyPr>
          <a:lstStyle/>
          <a:p>
            <a:r>
              <a:rPr lang="it-IT" dirty="0"/>
              <a:t>Serve per analizzare per via ingegneristica ed economica la formulazione e valutazione di un piano di gestione per il rischio alluvioni; cioè gestisce il rischio di alluvione presente in una data zona</a:t>
            </a:r>
            <a:r>
              <a:rPr lang="it-IT" dirty="0" smtClean="0"/>
              <a:t>.</a:t>
            </a:r>
          </a:p>
          <a:p>
            <a:r>
              <a:rPr lang="it-IT" dirty="0" smtClean="0"/>
              <a:t>Serve soprattutto per identificare quale sia il miglior piano di gestione per la zona studiata per limitare i danni.</a:t>
            </a:r>
          </a:p>
          <a:p>
            <a:r>
              <a:rPr lang="it-IT" dirty="0" smtClean="0"/>
              <a:t>In esso si possono studiare diverse pianificazioni, contemporaneamente, per vedere quale funziona meglio per la situazione studiata;</a:t>
            </a:r>
          </a:p>
          <a:p>
            <a:r>
              <a:rPr lang="it-IT" dirty="0" smtClean="0"/>
              <a:t>Fa lavorare assieme la branca ingegneristica con quella economica.</a:t>
            </a:r>
          </a:p>
          <a:p>
            <a:endParaRPr lang="it-IT" dirty="0"/>
          </a:p>
          <a:p>
            <a:endParaRPr lang="it-IT" dirty="0" smtClean="0"/>
          </a:p>
          <a:p>
            <a:endParaRPr lang="it-IT" dirty="0"/>
          </a:p>
          <a:p>
            <a:pPr marL="0" indent="0">
              <a:buNone/>
            </a:pPr>
            <a:r>
              <a:rPr lang="it-IT" dirty="0" smtClean="0"/>
              <a:t>Esempio di risultato ottenuto per i </a:t>
            </a:r>
          </a:p>
          <a:p>
            <a:pPr marL="0" indent="0">
              <a:buNone/>
            </a:pPr>
            <a:r>
              <a:rPr lang="it-IT" dirty="0" smtClean="0"/>
              <a:t>Danni attesi in una zona per ogni tipologia</a:t>
            </a:r>
          </a:p>
          <a:p>
            <a:pPr marL="0" indent="0">
              <a:buNone/>
            </a:pPr>
            <a:r>
              <a:rPr lang="it-IT" dirty="0" smtClean="0"/>
              <a:t>di costruzione</a:t>
            </a:r>
          </a:p>
          <a:p>
            <a:endParaRPr lang="it-IT" dirty="0"/>
          </a:p>
          <a:p>
            <a:endParaRPr lang="it-IT" dirty="0" smtClean="0"/>
          </a:p>
          <a:p>
            <a:endParaRPr lang="it-IT" dirty="0"/>
          </a:p>
          <a:p>
            <a:endParaRPr lang="it-IT" dirty="0"/>
          </a:p>
        </p:txBody>
      </p:sp>
      <p:sp>
        <p:nvSpPr>
          <p:cNvPr id="3" name="Titolo 2"/>
          <p:cNvSpPr>
            <a:spLocks noGrp="1"/>
          </p:cNvSpPr>
          <p:nvPr>
            <p:ph type="title"/>
          </p:nvPr>
        </p:nvSpPr>
        <p:spPr/>
        <p:txBody>
          <a:bodyPr/>
          <a:lstStyle/>
          <a:p>
            <a:r>
              <a:rPr lang="it-IT" dirty="0" smtClean="0"/>
              <a:t>Scopo e finalità</a:t>
            </a:r>
            <a:endParaRPr lang="it-IT" dirty="0"/>
          </a:p>
        </p:txBody>
      </p:sp>
      <p:pic>
        <p:nvPicPr>
          <p:cNvPr id="4" name="Immagine 3" descr="Figure_055_Duck_Creek_Exceedance_Probabilit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2962" y="3882113"/>
            <a:ext cx="3353838" cy="2656789"/>
          </a:xfrm>
          <a:prstGeom prst="rect">
            <a:avLst/>
          </a:prstGeom>
        </p:spPr>
      </p:pic>
    </p:spTree>
    <p:extLst>
      <p:ext uri="{BB962C8B-B14F-4D97-AF65-F5344CB8AC3E}">
        <p14:creationId xmlns:p14="http://schemas.microsoft.com/office/powerpoint/2010/main" val="28291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smtClean="0"/>
              <a:t>Installato da U.S. </a:t>
            </a:r>
            <a:r>
              <a:rPr lang="it-IT" dirty="0" err="1" smtClean="0"/>
              <a:t>Army</a:t>
            </a:r>
            <a:r>
              <a:rPr lang="it-IT" dirty="0" smtClean="0"/>
              <a:t> </a:t>
            </a:r>
            <a:r>
              <a:rPr lang="it-IT" dirty="0" err="1" smtClean="0"/>
              <a:t>Corps</a:t>
            </a:r>
            <a:r>
              <a:rPr lang="it-IT" dirty="0" smtClean="0"/>
              <a:t> of </a:t>
            </a:r>
            <a:r>
              <a:rPr lang="it-IT" dirty="0" err="1" smtClean="0"/>
              <a:t>Engineers</a:t>
            </a:r>
            <a:r>
              <a:rPr lang="it-IT" dirty="0" smtClean="0"/>
              <a:t>’ </a:t>
            </a:r>
            <a:r>
              <a:rPr lang="it-IT" dirty="0" err="1" smtClean="0"/>
              <a:t>Hydrologic</a:t>
            </a:r>
            <a:r>
              <a:rPr lang="it-IT" dirty="0" smtClean="0"/>
              <a:t> </a:t>
            </a:r>
            <a:r>
              <a:rPr lang="it-IT" dirty="0" err="1" smtClean="0"/>
              <a:t>Engineering</a:t>
            </a:r>
            <a:r>
              <a:rPr lang="it-IT" dirty="0" smtClean="0"/>
              <a:t> Center (HEC)</a:t>
            </a:r>
            <a:endParaRPr lang="it-IT" dirty="0"/>
          </a:p>
          <a:p>
            <a:r>
              <a:rPr lang="it-IT" dirty="0" smtClean="0"/>
              <a:t>Il software si può trovare al link:</a:t>
            </a:r>
          </a:p>
          <a:p>
            <a:pPr marL="0" indent="0">
              <a:buNone/>
            </a:pPr>
            <a:r>
              <a:rPr lang="it-IT" dirty="0">
                <a:hlinkClick r:id="rId2"/>
              </a:rPr>
              <a:t>http://www.hec.usace.army.mil/software/hec-fda</a:t>
            </a:r>
            <a:r>
              <a:rPr lang="it-IT" dirty="0" smtClean="0">
                <a:hlinkClick r:id="rId2"/>
              </a:rPr>
              <a:t>/</a:t>
            </a:r>
            <a:endParaRPr lang="it-IT" dirty="0" smtClean="0"/>
          </a:p>
          <a:p>
            <a:pPr marL="0" indent="0">
              <a:buNone/>
            </a:pPr>
            <a:r>
              <a:rPr lang="it-IT" dirty="0" smtClean="0"/>
              <a:t>E il download si può effettuare da:</a:t>
            </a:r>
          </a:p>
          <a:p>
            <a:pPr marL="0" indent="0">
              <a:buNone/>
            </a:pPr>
            <a:r>
              <a:rPr lang="it-IT" dirty="0">
                <a:hlinkClick r:id="rId3"/>
              </a:rPr>
              <a:t>http://www.hec.usace.army.mil/software/hec-fda/</a:t>
            </a:r>
            <a:r>
              <a:rPr lang="it-IT" dirty="0" smtClean="0">
                <a:hlinkClick r:id="rId3"/>
              </a:rPr>
              <a:t>downloads.aspx</a:t>
            </a:r>
            <a:endParaRPr lang="it-IT" dirty="0" smtClean="0"/>
          </a:p>
          <a:p>
            <a:pPr marL="0" indent="0">
              <a:buNone/>
            </a:pPr>
            <a:endParaRPr lang="it-IT" dirty="0" smtClean="0"/>
          </a:p>
        </p:txBody>
      </p:sp>
      <p:sp>
        <p:nvSpPr>
          <p:cNvPr id="3" name="Titolo 2"/>
          <p:cNvSpPr>
            <a:spLocks noGrp="1"/>
          </p:cNvSpPr>
          <p:nvPr>
            <p:ph type="title"/>
          </p:nvPr>
        </p:nvSpPr>
        <p:spPr/>
        <p:txBody>
          <a:bodyPr/>
          <a:lstStyle/>
          <a:p>
            <a:r>
              <a:rPr lang="it-IT" dirty="0" smtClean="0"/>
              <a:t>Ente/autore sito</a:t>
            </a:r>
            <a:endParaRPr lang="it-IT" dirty="0"/>
          </a:p>
        </p:txBody>
      </p:sp>
    </p:spTree>
    <p:extLst>
      <p:ext uri="{BB962C8B-B14F-4D97-AF65-F5344CB8AC3E}">
        <p14:creationId xmlns:p14="http://schemas.microsoft.com/office/powerpoint/2010/main" val="8177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smtClean="0"/>
              <a:t>I primi dati richiesti sono: numero e nome dei bacini idrici presenti nella zona studiata, la “pericolosità” di ognuno di questi corpi, la situazione da studiare (se con interventi o meno) e l’intervallo di tempo su cui si effettua lo studio. Il tutto si trova nella sezione </a:t>
            </a:r>
            <a:r>
              <a:rPr lang="it-IT" dirty="0" err="1" smtClean="0"/>
              <a:t>configure</a:t>
            </a:r>
            <a:r>
              <a:rPr lang="it-IT" dirty="0"/>
              <a:t> </a:t>
            </a:r>
            <a:r>
              <a:rPr lang="it-IT" dirty="0" smtClean="0"/>
              <a:t>del menu principale</a:t>
            </a:r>
          </a:p>
          <a:p>
            <a:endParaRPr lang="it-IT" dirty="0"/>
          </a:p>
          <a:p>
            <a:endParaRPr lang="it-IT" dirty="0" smtClean="0"/>
          </a:p>
          <a:p>
            <a:endParaRPr lang="it-IT" dirty="0"/>
          </a:p>
          <a:p>
            <a:endParaRPr lang="it-IT" dirty="0" smtClean="0"/>
          </a:p>
          <a:p>
            <a:pPr marL="0" indent="0">
              <a:buNone/>
            </a:pPr>
            <a:endParaRPr lang="it-IT" dirty="0"/>
          </a:p>
          <a:p>
            <a:endParaRPr lang="it-IT" dirty="0" smtClean="0"/>
          </a:p>
        </p:txBody>
      </p:sp>
      <p:sp>
        <p:nvSpPr>
          <p:cNvPr id="3" name="Titolo 2"/>
          <p:cNvSpPr>
            <a:spLocks noGrp="1"/>
          </p:cNvSpPr>
          <p:nvPr>
            <p:ph type="title"/>
          </p:nvPr>
        </p:nvSpPr>
        <p:spPr/>
        <p:txBody>
          <a:bodyPr>
            <a:normAutofit/>
          </a:bodyPr>
          <a:lstStyle/>
          <a:p>
            <a:r>
              <a:rPr lang="it-IT" dirty="0" smtClean="0"/>
              <a:t>Dati richiesti per il funzionamento</a:t>
            </a:r>
            <a:endParaRPr lang="it-IT" dirty="0"/>
          </a:p>
        </p:txBody>
      </p:sp>
      <p:pic>
        <p:nvPicPr>
          <p:cNvPr id="5" name="Immagine 4"/>
          <p:cNvPicPr>
            <a:picLocks noChangeAspect="1"/>
          </p:cNvPicPr>
          <p:nvPr/>
        </p:nvPicPr>
        <p:blipFill>
          <a:blip r:embed="rId2"/>
          <a:stretch>
            <a:fillRect/>
          </a:stretch>
        </p:blipFill>
        <p:spPr>
          <a:xfrm>
            <a:off x="3131310" y="4051299"/>
            <a:ext cx="3100303" cy="1687943"/>
          </a:xfrm>
          <a:prstGeom prst="rect">
            <a:avLst/>
          </a:prstGeom>
        </p:spPr>
      </p:pic>
    </p:spTree>
    <p:extLst>
      <p:ext uri="{BB962C8B-B14F-4D97-AF65-F5344CB8AC3E}">
        <p14:creationId xmlns:p14="http://schemas.microsoft.com/office/powerpoint/2010/main" val="426941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35602" y="291498"/>
            <a:ext cx="8229600" cy="5850193"/>
          </a:xfrm>
        </p:spPr>
        <p:txBody>
          <a:bodyPr>
            <a:normAutofit/>
          </a:bodyPr>
          <a:lstStyle/>
          <a:p>
            <a:r>
              <a:rPr lang="it-IT" dirty="0" smtClean="0"/>
              <a:t>Poi vengono richiesti i dati idrogeologici</a:t>
            </a:r>
          </a:p>
          <a:p>
            <a:endParaRPr lang="it-IT" dirty="0"/>
          </a:p>
          <a:p>
            <a:endParaRPr lang="it-IT" dirty="0" smtClean="0"/>
          </a:p>
          <a:p>
            <a:pPr marL="0" indent="0">
              <a:buNone/>
            </a:pPr>
            <a:endParaRPr lang="it-IT" dirty="0" smtClean="0"/>
          </a:p>
          <a:p>
            <a:pPr marL="0" indent="0">
              <a:buNone/>
            </a:pPr>
            <a:r>
              <a:rPr lang="it-IT" dirty="0" smtClean="0"/>
              <a:t>Normalmente in questa sezione si immettono 8 possibili profili di superficie, con la loro corrispondente probabilità, per ogni ruscello e si mettono in relazione con i vari livelli di danno già posti prima nella descrizione.  Poi si possono introdurre altre informazioni sulla probabilità di superare il valore massimo di piena, oppure della capacità di regolazione dell’acqua, oppure sugli argini del bacino.</a:t>
            </a:r>
          </a:p>
        </p:txBody>
      </p:sp>
      <p:pic>
        <p:nvPicPr>
          <p:cNvPr id="7" name="Immagine 6"/>
          <p:cNvPicPr>
            <a:picLocks noChangeAspect="1"/>
          </p:cNvPicPr>
          <p:nvPr/>
        </p:nvPicPr>
        <p:blipFill>
          <a:blip r:embed="rId2"/>
          <a:stretch>
            <a:fillRect/>
          </a:stretch>
        </p:blipFill>
        <p:spPr>
          <a:xfrm>
            <a:off x="2224801" y="781843"/>
            <a:ext cx="4004893" cy="1440496"/>
          </a:xfrm>
          <a:prstGeom prst="rect">
            <a:avLst/>
          </a:prstGeom>
        </p:spPr>
      </p:pic>
    </p:spTree>
    <p:extLst>
      <p:ext uri="{BB962C8B-B14F-4D97-AF65-F5344CB8AC3E}">
        <p14:creationId xmlns:p14="http://schemas.microsoft.com/office/powerpoint/2010/main" val="225170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399"/>
            <a:ext cx="8229600" cy="6502653"/>
          </a:xfrm>
        </p:spPr>
        <p:txBody>
          <a:bodyPr>
            <a:normAutofit fontScale="77500" lnSpcReduction="20000"/>
          </a:bodyPr>
          <a:lstStyle/>
          <a:p>
            <a:r>
              <a:rPr lang="it-IT" dirty="0" smtClean="0"/>
              <a:t>L’ultima fase è quella di introdurre i possibili danni economici che si possono presentare per colpa di un’alluvione. Importante in questo passaggio è quello di raggruppare costruzioni e/o altre strutture in categorie simili per descrivere il loro danno (es. residenziale, industriale, zona aperta, zona pubblica..)</a:t>
            </a:r>
          </a:p>
          <a:p>
            <a:endParaRPr lang="it-IT" dirty="0"/>
          </a:p>
          <a:p>
            <a:pPr marL="0" indent="0">
              <a:buNone/>
            </a:pPr>
            <a:endParaRPr lang="it-IT" dirty="0" smtClean="0"/>
          </a:p>
          <a:p>
            <a:endParaRPr lang="it-IT" dirty="0"/>
          </a:p>
          <a:p>
            <a:endParaRPr lang="it-IT" dirty="0" smtClean="0"/>
          </a:p>
          <a:p>
            <a:pPr marL="0" indent="0">
              <a:buNone/>
            </a:pPr>
            <a:r>
              <a:rPr lang="it-IT" dirty="0" smtClean="0"/>
              <a:t>Introducendo anche il valore del danno apportato per colpa dell’alluvione.  Per ogni tipologia di luogo bisogna poi specificare il suo tipo di occupazione sul terreno (se ha una cantina, un monolocale, ha il basamento rialzato) e poi metterlo in relazione con la percentuale di danni che può presentare ogni tipologia di edificio per ogni tipo di alluvione</a:t>
            </a:r>
          </a:p>
          <a:p>
            <a:pPr marL="0" indent="0">
              <a:buNone/>
            </a:pPr>
            <a:r>
              <a:rPr lang="it-IT" dirty="0" smtClean="0"/>
              <a:t>Nel programma è attivo in default il modulo senza progetto mentre se si vuole operare con la costruzione di un nuovo edificio bisogna introdurre un nuovo </a:t>
            </a:r>
            <a:r>
              <a:rPr lang="it-IT" dirty="0" err="1" smtClean="0"/>
              <a:t>structure</a:t>
            </a:r>
            <a:r>
              <a:rPr lang="it-IT" dirty="0" smtClean="0"/>
              <a:t> </a:t>
            </a:r>
            <a:r>
              <a:rPr lang="it-IT" dirty="0" err="1" smtClean="0"/>
              <a:t>module</a:t>
            </a:r>
            <a:r>
              <a:rPr lang="it-IT" dirty="0" smtClean="0"/>
              <a:t> dalla tendina </a:t>
            </a:r>
            <a:r>
              <a:rPr lang="it-IT" dirty="0" err="1" smtClean="0"/>
              <a:t>economics</a:t>
            </a:r>
            <a:r>
              <a:rPr lang="it-IT" dirty="0" smtClean="0"/>
              <a:t>.</a:t>
            </a:r>
          </a:p>
          <a:p>
            <a:pPr marL="0" indent="0">
              <a:buNone/>
            </a:pPr>
            <a:r>
              <a:rPr lang="it-IT" dirty="0" smtClean="0"/>
              <a:t>Infine il tutto, della parte economica si conclude creando degli agglomerati di stesse strutture dicendo quanto distano dal bacino idrico con tutte le loro caratteristiche di danno e di tipologia di case e/o edifici; questo è possibile nella sezione </a:t>
            </a:r>
            <a:r>
              <a:rPr lang="it-IT" dirty="0" err="1" smtClean="0"/>
              <a:t>Structure</a:t>
            </a:r>
            <a:r>
              <a:rPr lang="it-IT" dirty="0" smtClean="0"/>
              <a:t> Inventory</a:t>
            </a:r>
          </a:p>
          <a:p>
            <a:pPr marL="0" indent="0">
              <a:buNone/>
            </a:pPr>
            <a:endParaRPr lang="it-IT" dirty="0" smtClean="0"/>
          </a:p>
        </p:txBody>
      </p:sp>
      <p:sp>
        <p:nvSpPr>
          <p:cNvPr id="3" name="Titolo 2"/>
          <p:cNvSpPr>
            <a:spLocks noGrp="1"/>
          </p:cNvSpPr>
          <p:nvPr>
            <p:ph type="title"/>
          </p:nvPr>
        </p:nvSpPr>
        <p:spPr/>
        <p:txBody>
          <a:bodyPr/>
          <a:lstStyle/>
          <a:p>
            <a:r>
              <a:rPr lang="it-IT" dirty="0" smtClean="0"/>
              <a:t> </a:t>
            </a:r>
            <a:endParaRPr lang="it-IT" dirty="0"/>
          </a:p>
        </p:txBody>
      </p:sp>
      <p:pic>
        <p:nvPicPr>
          <p:cNvPr id="4" name="Immagine 3"/>
          <p:cNvPicPr>
            <a:picLocks noChangeAspect="1"/>
          </p:cNvPicPr>
          <p:nvPr/>
        </p:nvPicPr>
        <p:blipFill>
          <a:blip r:embed="rId2"/>
          <a:stretch>
            <a:fillRect/>
          </a:stretch>
        </p:blipFill>
        <p:spPr>
          <a:xfrm>
            <a:off x="2540224" y="1516276"/>
            <a:ext cx="3095922" cy="1152176"/>
          </a:xfrm>
          <a:prstGeom prst="rect">
            <a:avLst/>
          </a:prstGeom>
        </p:spPr>
      </p:pic>
    </p:spTree>
    <p:extLst>
      <p:ext uri="{BB962C8B-B14F-4D97-AF65-F5344CB8AC3E}">
        <p14:creationId xmlns:p14="http://schemas.microsoft.com/office/powerpoint/2010/main" val="14295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7625" y="152400"/>
            <a:ext cx="8349175" cy="6518728"/>
          </a:xfrm>
        </p:spPr>
        <p:txBody>
          <a:bodyPr>
            <a:normAutofit lnSpcReduction="10000"/>
          </a:bodyPr>
          <a:lstStyle/>
          <a:p>
            <a:r>
              <a:rPr lang="it-IT" dirty="0" smtClean="0"/>
              <a:t>Nella tendina Evaluation si può infine vedere il risultato dello studio effettuato per le due tipologie di analisi e vedere i risultati questo ovviamente dopo aver controllato di aver immesso tutte le informazioni basiche per poter far funzionare il programma.</a:t>
            </a:r>
          </a:p>
          <a:p>
            <a:endParaRPr lang="it-IT" dirty="0"/>
          </a:p>
          <a:p>
            <a:pPr marL="0" indent="0">
              <a:buNone/>
            </a:pPr>
            <a:r>
              <a:rPr lang="it-IT" sz="1100" dirty="0" smtClean="0"/>
              <a:t>Tabella che si trova nella tendina </a:t>
            </a:r>
            <a:r>
              <a:rPr lang="it-IT" sz="1100" dirty="0" err="1" smtClean="0"/>
              <a:t>evaluation</a:t>
            </a:r>
            <a:r>
              <a:rPr lang="it-IT" sz="1100" dirty="0" smtClean="0"/>
              <a:t> sotto l’opzione </a:t>
            </a:r>
            <a:r>
              <a:rPr lang="it-IT" sz="1100" dirty="0" err="1" smtClean="0"/>
              <a:t>results</a:t>
            </a:r>
            <a:r>
              <a:rPr lang="it-IT" sz="1100" dirty="0" smtClean="0"/>
              <a:t> e che bisogna</a:t>
            </a:r>
          </a:p>
          <a:p>
            <a:pPr marL="0" indent="0">
              <a:buNone/>
            </a:pPr>
            <a:r>
              <a:rPr lang="it-IT" sz="1100" dirty="0" smtClean="0"/>
              <a:t>Compilare per poter vedere l’analisi fatta dal programma</a:t>
            </a:r>
          </a:p>
          <a:p>
            <a:pPr marL="0" indent="0">
              <a:buNone/>
            </a:pPr>
            <a:endParaRPr lang="it-IT" sz="1100" dirty="0"/>
          </a:p>
          <a:p>
            <a:pPr marL="0" indent="0">
              <a:buNone/>
            </a:pPr>
            <a:endParaRPr lang="it-IT" sz="1100" dirty="0" smtClean="0"/>
          </a:p>
          <a:p>
            <a:pPr marL="0" indent="0">
              <a:buNone/>
            </a:pPr>
            <a:endParaRPr lang="it-IT" sz="1100" dirty="0"/>
          </a:p>
          <a:p>
            <a:pPr marL="0" indent="0">
              <a:buNone/>
            </a:pPr>
            <a:endParaRPr lang="it-IT" sz="1100" dirty="0" smtClean="0"/>
          </a:p>
          <a:p>
            <a:pPr marL="0" indent="0">
              <a:buNone/>
            </a:pPr>
            <a:endParaRPr lang="it-IT" sz="1100" dirty="0"/>
          </a:p>
          <a:p>
            <a:pPr marL="0" indent="0">
              <a:buNone/>
            </a:pPr>
            <a:endParaRPr lang="it-IT" sz="1100" dirty="0" smtClean="0"/>
          </a:p>
          <a:p>
            <a:pPr marL="0" indent="0">
              <a:buNone/>
            </a:pPr>
            <a:r>
              <a:rPr lang="it-IT" sz="2400" dirty="0" smtClean="0"/>
              <a:t>Compilando questa tabella si riescono a vedere i risultati in diversi modi e applicando diverse tipologie di calcolo.</a:t>
            </a:r>
          </a:p>
          <a:p>
            <a:pPr marL="0" indent="0">
              <a:buNone/>
            </a:pPr>
            <a:r>
              <a:rPr lang="it-IT" sz="2400" dirty="0" smtClean="0"/>
              <a:t>È possibile avere il calcolo di altri risultati per calcolare i danni “precisi” annuali e l’efficacia del progetto. </a:t>
            </a:r>
          </a:p>
          <a:p>
            <a:pPr marL="0" indent="0">
              <a:buNone/>
            </a:pPr>
            <a:r>
              <a:rPr lang="it-IT" sz="2400" dirty="0" smtClean="0"/>
              <a:t>Tutti i risultati vengono riportati in tabelle e si possono trasferire su un formato report.</a:t>
            </a:r>
            <a:endParaRPr lang="it-IT" sz="2400" dirty="0"/>
          </a:p>
          <a:p>
            <a:pPr marL="0" indent="0">
              <a:buNone/>
            </a:pPr>
            <a:endParaRPr lang="it-IT" dirty="0" smtClean="0"/>
          </a:p>
        </p:txBody>
      </p:sp>
      <p:sp>
        <p:nvSpPr>
          <p:cNvPr id="3" name="Titolo 2"/>
          <p:cNvSpPr>
            <a:spLocks noGrp="1"/>
          </p:cNvSpPr>
          <p:nvPr>
            <p:ph type="title"/>
          </p:nvPr>
        </p:nvSpPr>
        <p:spPr>
          <a:xfrm flipH="1">
            <a:off x="8686799" y="1237776"/>
            <a:ext cx="45719" cy="133824"/>
          </a:xfrm>
        </p:spPr>
        <p:txBody>
          <a:bodyPr>
            <a:normAutofit fontScale="90000"/>
          </a:bodyPr>
          <a:lstStyle/>
          <a:p>
            <a:endParaRPr lang="it-IT" dirty="0"/>
          </a:p>
        </p:txBody>
      </p:sp>
      <p:pic>
        <p:nvPicPr>
          <p:cNvPr id="4" name="Immagine 3"/>
          <p:cNvPicPr>
            <a:picLocks noChangeAspect="1"/>
          </p:cNvPicPr>
          <p:nvPr/>
        </p:nvPicPr>
        <p:blipFill>
          <a:blip r:embed="rId2"/>
          <a:stretch>
            <a:fillRect/>
          </a:stretch>
        </p:blipFill>
        <p:spPr>
          <a:xfrm>
            <a:off x="5638800" y="1945761"/>
            <a:ext cx="2799245" cy="2356031"/>
          </a:xfrm>
          <a:prstGeom prst="rect">
            <a:avLst/>
          </a:prstGeom>
        </p:spPr>
      </p:pic>
    </p:spTree>
    <p:extLst>
      <p:ext uri="{BB962C8B-B14F-4D97-AF65-F5344CB8AC3E}">
        <p14:creationId xmlns:p14="http://schemas.microsoft.com/office/powerpoint/2010/main" val="233593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Il programma lavora su Windows 7, sia 32-bit che 64-bit;</a:t>
            </a:r>
          </a:p>
          <a:p>
            <a:r>
              <a:rPr lang="it-IT" dirty="0" smtClean="0"/>
              <a:t>Il software non è disponibile in nessuna versione, anche precedente, per altri software al di fuori di Windows;</a:t>
            </a:r>
          </a:p>
          <a:p>
            <a:r>
              <a:rPr lang="it-IT" dirty="0" smtClean="0"/>
              <a:t>Oltre alla versione 1.4 sono presenti la versione 1.2.5 e la 1.2.4, sempre per Windows.</a:t>
            </a:r>
          </a:p>
          <a:p>
            <a:endParaRPr lang="it-IT" dirty="0"/>
          </a:p>
          <a:p>
            <a:endParaRPr lang="it-IT" dirty="0" smtClean="0"/>
          </a:p>
          <a:p>
            <a:endParaRPr lang="it-IT" dirty="0"/>
          </a:p>
        </p:txBody>
      </p:sp>
      <p:sp>
        <p:nvSpPr>
          <p:cNvPr id="3" name="Titolo 2"/>
          <p:cNvSpPr>
            <a:spLocks noGrp="1"/>
          </p:cNvSpPr>
          <p:nvPr>
            <p:ph type="title"/>
          </p:nvPr>
        </p:nvSpPr>
        <p:spPr/>
        <p:txBody>
          <a:bodyPr/>
          <a:lstStyle/>
          <a:p>
            <a:r>
              <a:rPr lang="it-IT" dirty="0" smtClean="0"/>
              <a:t>Hardware e software richiesti</a:t>
            </a:r>
            <a:endParaRPr lang="it-IT" dirty="0"/>
          </a:p>
        </p:txBody>
      </p:sp>
    </p:spTree>
    <p:extLst>
      <p:ext uri="{BB962C8B-B14F-4D97-AF65-F5344CB8AC3E}">
        <p14:creationId xmlns:p14="http://schemas.microsoft.com/office/powerpoint/2010/main" val="3005648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Carta.thmx</Template>
  <TotalTime>223</TotalTime>
  <Words>826</Words>
  <Application>Microsoft Office PowerPoint</Application>
  <PresentationFormat>Presentazione su schermo (4:3)</PresentationFormat>
  <Paragraphs>72</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Carta</vt:lpstr>
      <vt:lpstr>HEC-FDA 1.4</vt:lpstr>
      <vt:lpstr>Funzionamento</vt:lpstr>
      <vt:lpstr>Scopo e finalità</vt:lpstr>
      <vt:lpstr>Ente/autore sito</vt:lpstr>
      <vt:lpstr>Dati richiesti per il funzionamento</vt:lpstr>
      <vt:lpstr>Presentazione standard di PowerPoint</vt:lpstr>
      <vt:lpstr> </vt:lpstr>
      <vt:lpstr>Presentazione standard di PowerPoint</vt:lpstr>
      <vt:lpstr>Hardware e software richiesti</vt:lpstr>
      <vt:lpstr>Semplicità e utilità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HEC-FAD</dc:title>
  <dc:creator>Emilia Rizzi</dc:creator>
  <cp:lastModifiedBy>Giorgio Guariso</cp:lastModifiedBy>
  <cp:revision>23</cp:revision>
  <dcterms:created xsi:type="dcterms:W3CDTF">2015-09-11T13:23:25Z</dcterms:created>
  <dcterms:modified xsi:type="dcterms:W3CDTF">2015-09-15T12:35:15Z</dcterms:modified>
</cp:coreProperties>
</file>