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7B77F-8197-4296-AE17-3A43BE68877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F70EA-D16A-4A1F-8B52-245C557AF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A2EE-D7F2-4FD3-BBF0-874B08C0572E}" type="datetimeFigureOut">
              <a:rPr lang="it-IT" smtClean="0"/>
              <a:pPr/>
              <a:t>20/09/2010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3AD8-53E7-4F83-80A0-F7F9436E88F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0"/>
            <a:ext cx="7990656" cy="1827635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latin typeface="Matisse ITC" pitchFamily="82" charset="0"/>
              </a:rPr>
              <a:t>HEC-HMS</a:t>
            </a:r>
            <a:endParaRPr lang="it-IT" sz="6000" b="1" dirty="0">
              <a:latin typeface="Matisse ITC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1628800"/>
            <a:ext cx="4312568" cy="4176464"/>
          </a:xfrm>
        </p:spPr>
        <p:txBody>
          <a:bodyPr>
            <a:noAutofit/>
          </a:bodyPr>
          <a:lstStyle/>
          <a:p>
            <a:pPr algn="l"/>
            <a:r>
              <a:rPr lang="it-IT" sz="1700" dirty="0" smtClean="0">
                <a:solidFill>
                  <a:schemeClr val="tx1"/>
                </a:solidFill>
              </a:rPr>
              <a:t>Il software HEC-HMS è il sistema d’analisi dei fiumi dell’</a:t>
            </a:r>
            <a:r>
              <a:rPr lang="it-IT" sz="1700" dirty="0" err="1" smtClean="0">
                <a:solidFill>
                  <a:schemeClr val="tx1"/>
                </a:solidFill>
              </a:rPr>
              <a:t>Hydrologic</a:t>
            </a:r>
            <a:r>
              <a:rPr lang="it-IT" sz="1700" dirty="0" smtClean="0">
                <a:solidFill>
                  <a:schemeClr val="tx1"/>
                </a:solidFill>
              </a:rPr>
              <a:t> </a:t>
            </a:r>
            <a:r>
              <a:rPr lang="it-IT" sz="1700" dirty="0" err="1" smtClean="0">
                <a:solidFill>
                  <a:schemeClr val="tx1"/>
                </a:solidFill>
              </a:rPr>
              <a:t>Engineering</a:t>
            </a:r>
            <a:r>
              <a:rPr lang="it-IT" sz="1700" dirty="0" smtClean="0">
                <a:solidFill>
                  <a:schemeClr val="tx1"/>
                </a:solidFill>
              </a:rPr>
              <a:t> Center (HEC), del Corpo degli Ingegneri dell’Esercito degli Stati Uniti d’America. E’ stato progettato per simulare i processi di precipitazione e di deflussi di bacini idrografici ed è applicabile in una vasta gamma di aree geografiche.</a:t>
            </a:r>
          </a:p>
          <a:p>
            <a:pPr algn="l"/>
            <a:r>
              <a:rPr lang="it-IT" sz="1700" dirty="0" smtClean="0">
                <a:solidFill>
                  <a:schemeClr val="tx1"/>
                </a:solidFill>
              </a:rPr>
              <a:t>HEC-HMS, infatti, consente la modellazione idrologica di un bacino, mediante la definizione degli elementi concettuali che lo rappresentano e dei processi fisici che avvengono in essi.</a:t>
            </a:r>
            <a:endParaRPr lang="it-IT" sz="1700" dirty="0">
              <a:solidFill>
                <a:schemeClr val="tx1"/>
              </a:solidFill>
            </a:endParaRPr>
          </a:p>
        </p:txBody>
      </p:sp>
      <p:pic>
        <p:nvPicPr>
          <p:cNvPr id="4" name="Immagine 3" descr="imagesCAVCPD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736" y="1700808"/>
            <a:ext cx="3474352" cy="297393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 flipH="1">
            <a:off x="395536" y="4869160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smtClean="0"/>
              <a:t>Il modello è un comodo strumento per analizzare le reti di canali naturali ed artificiali, delle quali calcola i profili del pelo libero basandosi su di un’analisi a moto permanente o moto vario monodimensionale. Il programma è in grado di effettuare l’analisi di più profili contemporaneamente, prevedendo la possibilità di inserire punti singolari (ponti, sottopassi, ecc.) e di far variare i livelli di portata. E’ possibile, inoltre, un loro confronto per sovrapposizione(es. stato attuale e modificato).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4680520"/>
          </a:xfrm>
        </p:spPr>
        <p:txBody>
          <a:bodyPr>
            <a:normAutofit fontScale="90000"/>
          </a:bodyPr>
          <a:lstStyle/>
          <a:p>
            <a:pPr algn="l"/>
            <a:r>
              <a:rPr lang="it-IT" sz="1900" dirty="0" smtClean="0">
                <a:latin typeface="+mn-lt"/>
              </a:rPr>
              <a:t>HEC-HMS è progettato per simulare i processi relativi alla trasformazione afflussi – deflussi di sistemi idrografici con struttura ad albero. </a:t>
            </a:r>
            <a:r>
              <a:rPr lang="it-IT" sz="1900" cap="all" dirty="0" smtClean="0">
                <a:latin typeface="+mn-lt"/>
              </a:rPr>
              <a:t>è </a:t>
            </a:r>
            <a:r>
              <a:rPr lang="it-IT" sz="1900" dirty="0" smtClean="0">
                <a:latin typeface="+mn-lt"/>
              </a:rPr>
              <a:t>stato creato per essere applicabile in un ampio campo di problemi idrologici: </a:t>
            </a:r>
            <a:br>
              <a:rPr lang="it-IT" sz="1900" dirty="0" smtClean="0">
                <a:latin typeface="+mn-lt"/>
              </a:rPr>
            </a:br>
            <a:r>
              <a:rPr lang="it-IT" sz="1900" dirty="0" smtClean="0">
                <a:latin typeface="+mn-lt"/>
              </a:rPr>
              <a:t>-studio dei deflussi in grandi bacini idrografici</a:t>
            </a:r>
            <a:br>
              <a:rPr lang="it-IT" sz="1900" dirty="0" smtClean="0">
                <a:latin typeface="+mn-lt"/>
              </a:rPr>
            </a:br>
            <a:r>
              <a:rPr lang="it-IT" sz="1900" dirty="0" smtClean="0">
                <a:latin typeface="+mn-lt"/>
              </a:rPr>
              <a:t>-analisi dei deflussi di piena</a:t>
            </a:r>
            <a:br>
              <a:rPr lang="it-IT" sz="1900" dirty="0" smtClean="0">
                <a:latin typeface="+mn-lt"/>
              </a:rPr>
            </a:br>
            <a:r>
              <a:rPr lang="it-IT" sz="1900" dirty="0" smtClean="0">
                <a:latin typeface="+mn-lt"/>
              </a:rPr>
              <a:t>-analisi dei deflussi provenienti da piccoli bacini urbani o rurali</a:t>
            </a:r>
            <a:br>
              <a:rPr lang="it-IT" sz="1900" dirty="0" smtClean="0">
                <a:latin typeface="+mn-lt"/>
              </a:rPr>
            </a:br>
            <a:r>
              <a:rPr lang="it-IT" sz="1900" dirty="0"/>
              <a:t> -disponibilità </a:t>
            </a:r>
            <a:r>
              <a:rPr lang="it-IT" sz="1900" dirty="0" smtClean="0"/>
              <a:t>risorse idriche </a:t>
            </a:r>
            <a:r>
              <a:rPr lang="it-IT" sz="1900" dirty="0"/>
              <a:t>di regioni geografiche</a:t>
            </a:r>
            <a:br>
              <a:rPr lang="it-IT" sz="1900" dirty="0"/>
            </a:br>
            <a:r>
              <a:rPr lang="it-IT" sz="1900" dirty="0"/>
              <a:t>-studio dei sistemi di drenaggio </a:t>
            </a:r>
            <a:r>
              <a:rPr lang="it-IT" sz="1900" dirty="0" smtClean="0"/>
              <a:t>urbani</a:t>
            </a:r>
            <a:br>
              <a:rPr lang="it-IT" sz="1900" dirty="0" smtClean="0"/>
            </a:br>
            <a:r>
              <a:rPr lang="it-IT" sz="1900" dirty="0" smtClean="0"/>
              <a:t>- riduzione dei danni dovuti alle piene fluviali </a:t>
            </a:r>
            <a:r>
              <a:rPr lang="it-IT" sz="1900" dirty="0"/>
              <a:t/>
            </a:r>
            <a:br>
              <a:rPr lang="it-IT" sz="1900" dirty="0"/>
            </a:br>
            <a:r>
              <a:rPr lang="it-IT" sz="1900" dirty="0"/>
              <a:t>-previsione dei </a:t>
            </a:r>
            <a:r>
              <a:rPr lang="it-IT" sz="1900" dirty="0" smtClean="0"/>
              <a:t>deflussi</a:t>
            </a:r>
            <a:r>
              <a:rPr lang="it-IT" sz="1900" dirty="0"/>
              <a:t/>
            </a:r>
            <a:br>
              <a:rPr lang="it-IT" sz="1900" dirty="0"/>
            </a:br>
            <a:r>
              <a:rPr lang="it-IT" sz="1900" dirty="0"/>
              <a:t>-regolazione di sistemi idraulici </a:t>
            </a:r>
            <a:r>
              <a:rPr lang="it-IT" sz="1900" dirty="0" smtClean="0">
                <a:latin typeface="+mn-lt"/>
              </a:rPr>
              <a:t/>
            </a:r>
            <a:br>
              <a:rPr lang="it-IT" sz="1900" dirty="0" smtClean="0">
                <a:latin typeface="+mn-lt"/>
              </a:rPr>
            </a:br>
            <a:r>
              <a:rPr lang="it-IT" sz="1900" dirty="0" smtClean="0">
                <a:latin typeface="+mn-lt"/>
              </a:rPr>
              <a:t/>
            </a:r>
            <a:br>
              <a:rPr lang="it-IT" sz="1900" dirty="0" smtClean="0">
                <a:latin typeface="+mn-lt"/>
              </a:rPr>
            </a:br>
            <a:r>
              <a:rPr lang="it-IT" sz="1900" dirty="0" smtClean="0">
                <a:latin typeface="+mn-lt"/>
              </a:rPr>
              <a:t> 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 </a:t>
            </a:r>
            <a:br>
              <a:rPr lang="it-IT" sz="2400" dirty="0" smtClean="0"/>
            </a:br>
            <a:endParaRPr lang="it-IT" sz="2200" dirty="0"/>
          </a:p>
        </p:txBody>
      </p:sp>
      <p:pic>
        <p:nvPicPr>
          <p:cNvPr id="3" name="Immagine 2" descr="Immag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21476"/>
            <a:ext cx="5005738" cy="330101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156176" y="2348880"/>
            <a:ext cx="24624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Rappresentazione grafica della</a:t>
            </a:r>
          </a:p>
          <a:p>
            <a:r>
              <a:rPr lang="it-IT" sz="1400" b="1" dirty="0" smtClean="0"/>
              <a:t>Valle Castro con i suoi sistemi </a:t>
            </a:r>
          </a:p>
          <a:p>
            <a:r>
              <a:rPr lang="it-IT" sz="1400" b="1" dirty="0" smtClean="0"/>
              <a:t>idrografici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3087737"/>
            <a:ext cx="295232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smtClean="0"/>
              <a:t>Il punto di partenza è la costruzione di un modello del bacino oppure l’utilizzo di uno presente in rete e facilmente scaricabile. All’interno di questo modello, il bacino viene rappresentato mediante la scomposizione in elementi idrologici distinti e posti in relazione tra loro:atmosfera, superficie, sottosuolo, alveo, sottobacini, giunzioni, sorgenti, pozzi etc.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metod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298751" cy="529944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3968" y="476672"/>
            <a:ext cx="432048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smtClean="0"/>
              <a:t>Le principali componenti disponibili per schematizzare il comportamento del bacino idrografico sono: </a:t>
            </a:r>
          </a:p>
          <a:p>
            <a:r>
              <a:rPr lang="it-IT" sz="1700" dirty="0" smtClean="0"/>
              <a:t>- calcolo della pioggia efficace; </a:t>
            </a:r>
          </a:p>
          <a:p>
            <a:r>
              <a:rPr lang="it-IT" sz="1700" dirty="0" smtClean="0"/>
              <a:t>- trasformazione afflussi-deflussi; </a:t>
            </a:r>
          </a:p>
          <a:p>
            <a:pPr>
              <a:buFontTx/>
              <a:buChar char="-"/>
            </a:pPr>
            <a:r>
              <a:rPr lang="it-IT" sz="1700" dirty="0" smtClean="0"/>
              <a:t>propagazione della piena. </a:t>
            </a:r>
          </a:p>
          <a:p>
            <a:pPr>
              <a:buFontTx/>
              <a:buChar char="-"/>
            </a:pPr>
            <a:endParaRPr lang="it-IT" sz="1700" dirty="0" smtClean="0"/>
          </a:p>
          <a:p>
            <a:r>
              <a:rPr lang="it-IT" sz="1700" dirty="0" smtClean="0"/>
              <a:t>Per il calcolo della pioggia efficace sono disponibili vari metodi che permettono di simulare le perdite dovute all'infiltrazione e/o evaporazione come per esempio la perdita iniziale e costante.</a:t>
            </a:r>
          </a:p>
          <a:p>
            <a:r>
              <a:rPr lang="it-IT" sz="1700" dirty="0" smtClean="0"/>
              <a:t>Allo stesso modo sono disponibili vari metodi da utilizzare per trasformazione afflussi-deflussi tra i quali quello di Clark.</a:t>
            </a:r>
          </a:p>
          <a:p>
            <a:r>
              <a:rPr lang="it-IT" sz="1700" dirty="0" smtClean="0"/>
              <a:t>All’interno di HEC-HMS, infine, sono presenti vari modelli di calcolo per simulare la propagazione dell’onda di piena lungo tronchi di fiumi, sia di forma semplice che complessa.</a:t>
            </a:r>
          </a:p>
          <a:p>
            <a:r>
              <a:rPr lang="it-IT" sz="1700" dirty="0" smtClean="0"/>
              <a:t>Il metodo utilizzato per la simulazione può essere scelto liberamente dall’utente.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5877272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In figura sono evidenziati i vari metodi di simulazione, in particolare “</a:t>
            </a:r>
            <a:r>
              <a:rPr lang="it-IT" sz="1400" b="1" dirty="0" err="1" smtClean="0"/>
              <a:t>Inizial</a:t>
            </a:r>
            <a:r>
              <a:rPr lang="it-IT" sz="1400" b="1" dirty="0" smtClean="0"/>
              <a:t> and </a:t>
            </a:r>
            <a:r>
              <a:rPr lang="it-IT" sz="1400" b="1" dirty="0" err="1" smtClean="0"/>
              <a:t>Costant</a:t>
            </a:r>
            <a:r>
              <a:rPr lang="it-IT" sz="1400" b="1" dirty="0" smtClean="0"/>
              <a:t>”</a:t>
            </a:r>
            <a:endParaRPr lang="it-I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87649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dirty="0" smtClean="0"/>
              <a:t>Per eseguire una simulazione idrologica il software richiede la specificazione di tre insiemi di dati:</a:t>
            </a:r>
          </a:p>
          <a:p>
            <a:pPr lvl="0"/>
            <a:r>
              <a:rPr lang="it-IT" sz="1700" dirty="0"/>
              <a:t> </a:t>
            </a:r>
            <a:r>
              <a:rPr lang="it-IT" sz="1700" dirty="0" smtClean="0"/>
              <a:t>-  </a:t>
            </a:r>
            <a:r>
              <a:rPr lang="it-IT" sz="1700" i="1" u="sng" dirty="0" err="1" smtClean="0"/>
              <a:t>Basin</a:t>
            </a:r>
            <a:r>
              <a:rPr lang="it-IT" sz="1700" i="1" u="sng" dirty="0" smtClean="0"/>
              <a:t> </a:t>
            </a:r>
            <a:r>
              <a:rPr lang="it-IT" sz="1700" i="1" u="sng" dirty="0" err="1" smtClean="0"/>
              <a:t>Model</a:t>
            </a:r>
            <a:r>
              <a:rPr lang="it-IT" sz="1700" dirty="0" smtClean="0"/>
              <a:t>: rappresentazione fisica delle caratteristiche del bacino idrografico</a:t>
            </a:r>
          </a:p>
          <a:p>
            <a:pPr lvl="0"/>
            <a:r>
              <a:rPr lang="it-IT" sz="1700" dirty="0"/>
              <a:t> </a:t>
            </a:r>
            <a:r>
              <a:rPr lang="it-IT" sz="1700" dirty="0" smtClean="0"/>
              <a:t>- </a:t>
            </a:r>
            <a:r>
              <a:rPr lang="it-IT" sz="1700" i="1" u="sng" dirty="0" err="1" smtClean="0"/>
              <a:t>Meteorologic</a:t>
            </a:r>
            <a:r>
              <a:rPr lang="it-IT" sz="1700" i="1" u="sng" dirty="0" smtClean="0"/>
              <a:t> </a:t>
            </a:r>
            <a:r>
              <a:rPr lang="it-IT" sz="1700" i="1" u="sng" dirty="0" err="1" smtClean="0"/>
              <a:t>Model</a:t>
            </a:r>
            <a:r>
              <a:rPr lang="it-IT" sz="1700" dirty="0" smtClean="0"/>
              <a:t>: dati meteorologici relativi alle precipitazioni e all’evapotraspirazione</a:t>
            </a:r>
          </a:p>
          <a:p>
            <a:pPr lvl="0"/>
            <a:r>
              <a:rPr lang="it-IT" sz="1700" dirty="0"/>
              <a:t> </a:t>
            </a:r>
            <a:r>
              <a:rPr lang="it-IT" sz="1700" dirty="0" smtClean="0"/>
              <a:t>- </a:t>
            </a:r>
            <a:r>
              <a:rPr lang="it-IT" sz="1700" i="1" u="sng" dirty="0" err="1" smtClean="0"/>
              <a:t>Control</a:t>
            </a:r>
            <a:r>
              <a:rPr lang="it-IT" sz="1700" i="1" u="sng" dirty="0" smtClean="0"/>
              <a:t> </a:t>
            </a:r>
            <a:r>
              <a:rPr lang="it-IT" sz="1700" i="1" u="sng" dirty="0" err="1" smtClean="0"/>
              <a:t>Specifications</a:t>
            </a:r>
            <a:r>
              <a:rPr lang="it-IT" sz="1700" i="1" u="sng" dirty="0" smtClean="0"/>
              <a:t>, </a:t>
            </a:r>
            <a:r>
              <a:rPr lang="it-IT" sz="1700" u="sng" dirty="0" err="1" smtClean="0"/>
              <a:t>Time-Series</a:t>
            </a:r>
            <a:r>
              <a:rPr lang="it-IT" sz="1700" u="sng" dirty="0" smtClean="0"/>
              <a:t> Data, </a:t>
            </a:r>
            <a:r>
              <a:rPr lang="it-IT" sz="1700" u="sng" dirty="0" err="1" smtClean="0"/>
              <a:t>Paried</a:t>
            </a:r>
            <a:r>
              <a:rPr lang="it-IT" sz="1700" u="sng" dirty="0" smtClean="0"/>
              <a:t> Data </a:t>
            </a:r>
            <a:r>
              <a:rPr lang="it-IT" sz="1700" dirty="0" smtClean="0"/>
              <a:t>: informazioni temporali </a:t>
            </a:r>
          </a:p>
          <a:p>
            <a:pPr lvl="0"/>
            <a:r>
              <a:rPr lang="it-IT" sz="1700" dirty="0"/>
              <a:t> </a:t>
            </a:r>
            <a:r>
              <a:rPr lang="it-IT" sz="1700" dirty="0" smtClean="0"/>
              <a:t>                                                                                                  necessarie per la simulazione</a:t>
            </a:r>
          </a:p>
          <a:p>
            <a:pPr lvl="0"/>
            <a:r>
              <a:rPr lang="it-IT" sz="1700" dirty="0"/>
              <a:t> </a:t>
            </a:r>
            <a:endParaRPr lang="it-IT" sz="1700" dirty="0" smtClean="0"/>
          </a:p>
          <a:p>
            <a:endParaRPr lang="it-IT" dirty="0" smtClean="0"/>
          </a:p>
        </p:txBody>
      </p:sp>
      <p:pic>
        <p:nvPicPr>
          <p:cNvPr id="4" name="Immagine 3" descr="Immagin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2132856"/>
            <a:ext cx="3461549" cy="194421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427984" y="2132856"/>
            <a:ext cx="4278351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dirty="0" smtClean="0"/>
              <a:t>Il componente “</a:t>
            </a:r>
            <a:r>
              <a:rPr lang="it-IT" sz="1700" dirty="0" err="1" smtClean="0"/>
              <a:t>Basin</a:t>
            </a:r>
            <a:r>
              <a:rPr lang="it-IT" sz="1700" dirty="0" smtClean="0"/>
              <a:t> </a:t>
            </a:r>
            <a:r>
              <a:rPr lang="it-IT" sz="1700" dirty="0" err="1" smtClean="0"/>
              <a:t>Model</a:t>
            </a:r>
            <a:r>
              <a:rPr lang="it-IT" sz="1700" dirty="0" smtClean="0"/>
              <a:t>” permette</a:t>
            </a:r>
          </a:p>
          <a:p>
            <a:r>
              <a:rPr lang="it-IT" sz="1700" dirty="0" smtClean="0"/>
              <a:t>di specificare elementi idrologici (come</a:t>
            </a:r>
          </a:p>
          <a:p>
            <a:r>
              <a:rPr lang="it-IT" sz="1700" dirty="0" err="1" smtClean="0"/>
              <a:t>Subassin</a:t>
            </a:r>
            <a:r>
              <a:rPr lang="it-IT" sz="1700" dirty="0" smtClean="0"/>
              <a:t>, </a:t>
            </a:r>
            <a:r>
              <a:rPr lang="it-IT" sz="1700" dirty="0" err="1" smtClean="0"/>
              <a:t>Reach</a:t>
            </a:r>
            <a:r>
              <a:rPr lang="it-IT" sz="1700" dirty="0" smtClean="0"/>
              <a:t>, </a:t>
            </a:r>
            <a:r>
              <a:rPr lang="it-IT" sz="1700" dirty="0" err="1" smtClean="0"/>
              <a:t>Reservior</a:t>
            </a:r>
            <a:r>
              <a:rPr lang="it-IT" sz="1700" dirty="0" smtClean="0"/>
              <a:t>, </a:t>
            </a:r>
            <a:r>
              <a:rPr lang="it-IT" sz="1700" dirty="0" err="1" smtClean="0"/>
              <a:t>Junction</a:t>
            </a:r>
            <a:r>
              <a:rPr lang="it-IT" sz="1700" dirty="0" smtClean="0"/>
              <a:t>, </a:t>
            </a:r>
          </a:p>
          <a:p>
            <a:r>
              <a:rPr lang="it-IT" sz="1700" dirty="0" err="1" smtClean="0"/>
              <a:t>Diversion</a:t>
            </a:r>
            <a:r>
              <a:rPr lang="it-IT" sz="1700" dirty="0" smtClean="0"/>
              <a:t>, Source, </a:t>
            </a:r>
            <a:r>
              <a:rPr lang="it-IT" sz="1700" dirty="0" err="1" smtClean="0"/>
              <a:t>Sink</a:t>
            </a:r>
            <a:r>
              <a:rPr lang="it-IT" sz="1700" dirty="0" smtClean="0"/>
              <a:t>, ognuno dei quali</a:t>
            </a:r>
          </a:p>
          <a:p>
            <a:r>
              <a:rPr lang="it-IT" sz="1700" dirty="0" smtClean="0"/>
              <a:t>è identificato attraverso un comodo simbolo),</a:t>
            </a:r>
          </a:p>
          <a:p>
            <a:r>
              <a:rPr lang="it-IT" sz="1700" dirty="0" smtClean="0"/>
              <a:t>metodi di calcolo delle perdite di bacino,</a:t>
            </a:r>
          </a:p>
          <a:p>
            <a:r>
              <a:rPr lang="it-IT" sz="1700" dirty="0" smtClean="0"/>
              <a:t>metodi di calcolo della trasformazione </a:t>
            </a:r>
          </a:p>
          <a:p>
            <a:r>
              <a:rPr lang="it-IT" sz="1700" dirty="0" smtClean="0"/>
              <a:t>afflussi-deflussi, e infine metodi di deflusso </a:t>
            </a:r>
          </a:p>
          <a:p>
            <a:r>
              <a:rPr lang="it-IT" sz="1700" dirty="0" smtClean="0"/>
              <a:t>dei corsi d’acqua (descritti precedentemente).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4941168"/>
            <a:ext cx="7853047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dirty="0" smtClean="0"/>
              <a:t>Il set di dati “</a:t>
            </a:r>
            <a:r>
              <a:rPr lang="it-IT" sz="1700" dirty="0" err="1" smtClean="0"/>
              <a:t>Meteorologic</a:t>
            </a:r>
            <a:r>
              <a:rPr lang="it-IT" sz="1700" dirty="0" smtClean="0"/>
              <a:t> </a:t>
            </a:r>
            <a:r>
              <a:rPr lang="it-IT" sz="1700" dirty="0" err="1" smtClean="0"/>
              <a:t>Model</a:t>
            </a:r>
            <a:r>
              <a:rPr lang="it-IT" sz="1700" dirty="0" smtClean="0"/>
              <a:t>” contiene l’insieme di informazioni richieste per la </a:t>
            </a:r>
          </a:p>
          <a:p>
            <a:r>
              <a:rPr lang="it-IT" sz="1700" dirty="0" smtClean="0"/>
              <a:t>definizione di precipitazioni storiche o ipotetiche, che devono essere usate assieme ad </a:t>
            </a:r>
          </a:p>
          <a:p>
            <a:r>
              <a:rPr lang="it-IT" sz="1700" dirty="0" smtClean="0"/>
              <a:t>un modello di bacino (“</a:t>
            </a:r>
            <a:r>
              <a:rPr lang="it-IT" sz="1700" dirty="0" err="1" smtClean="0"/>
              <a:t>Basin</a:t>
            </a:r>
            <a:r>
              <a:rPr lang="it-IT" sz="1700" dirty="0" smtClean="0"/>
              <a:t> </a:t>
            </a:r>
            <a:r>
              <a:rPr lang="it-IT" sz="1700" dirty="0" err="1" smtClean="0"/>
              <a:t>Model</a:t>
            </a:r>
            <a:r>
              <a:rPr lang="it-IT" sz="1700" dirty="0" smtClean="0"/>
              <a:t>”).</a:t>
            </a:r>
          </a:p>
          <a:p>
            <a:r>
              <a:rPr lang="it-IT" sz="1700" dirty="0" smtClean="0"/>
              <a:t>Infine il componente “</a:t>
            </a:r>
            <a:r>
              <a:rPr lang="it-IT" sz="1700" dirty="0" err="1" smtClean="0"/>
              <a:t>Control</a:t>
            </a:r>
            <a:r>
              <a:rPr lang="it-IT" sz="1700" dirty="0" smtClean="0"/>
              <a:t> </a:t>
            </a:r>
            <a:r>
              <a:rPr lang="it-IT" sz="1700" dirty="0" err="1" smtClean="0"/>
              <a:t>Specifications</a:t>
            </a:r>
            <a:r>
              <a:rPr lang="it-IT" sz="1700" dirty="0" smtClean="0"/>
              <a:t>” comprende i dati di inizio e fine di una </a:t>
            </a:r>
          </a:p>
          <a:p>
            <a:r>
              <a:rPr lang="it-IT" sz="1700" dirty="0" smtClean="0"/>
              <a:t>simulazione idrologica, e l’intervallo temporale da utilizzare nei calcoli.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692696"/>
            <a:ext cx="82046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dirty="0" smtClean="0"/>
              <a:t>Dopo aver inserito i dati temporali  necessari, è possibile finalmente simulare il modello,</a:t>
            </a:r>
          </a:p>
          <a:p>
            <a:r>
              <a:rPr lang="it-IT" sz="1700" dirty="0" smtClean="0"/>
              <a:t>cliccando su “</a:t>
            </a:r>
            <a:r>
              <a:rPr lang="it-IT" sz="1700" dirty="0" err="1" smtClean="0"/>
              <a:t>compute</a:t>
            </a:r>
            <a:r>
              <a:rPr lang="it-IT" sz="1700" dirty="0" smtClean="0"/>
              <a:t> </a:t>
            </a:r>
            <a:r>
              <a:rPr lang="it-IT" sz="1700" dirty="0" err="1" smtClean="0"/>
              <a:t>run</a:t>
            </a:r>
            <a:r>
              <a:rPr lang="it-IT" sz="1700" dirty="0" smtClean="0"/>
              <a:t>” e scegliendo se fare una simulazione della situazione corrente</a:t>
            </a:r>
          </a:p>
          <a:p>
            <a:r>
              <a:rPr lang="it-IT" sz="1700" dirty="0" smtClean="0"/>
              <a:t>o futura. I risultati di una simulazione idrologica possono essere visualizzati e stampati </a:t>
            </a:r>
          </a:p>
          <a:p>
            <a:r>
              <a:rPr lang="it-IT" sz="1700" dirty="0" smtClean="0"/>
              <a:t>sotto forma di tabella o graficamente. Per ogni elemento idrologico è possibile visualizzare </a:t>
            </a:r>
          </a:p>
          <a:p>
            <a:r>
              <a:rPr lang="it-IT" sz="1700" dirty="0" smtClean="0"/>
              <a:t>un determinato grafico, e facendo variare i parametri, è inoltre possibile fare una </a:t>
            </a:r>
            <a:r>
              <a:rPr lang="it-IT" sz="1700" dirty="0" err="1" smtClean="0"/>
              <a:t>compa-</a:t>
            </a:r>
            <a:endParaRPr lang="it-IT" sz="1700" dirty="0" smtClean="0"/>
          </a:p>
          <a:p>
            <a:r>
              <a:rPr lang="it-IT" sz="1700" dirty="0" smtClean="0"/>
              <a:t>razione dei risultati.</a:t>
            </a:r>
          </a:p>
          <a:p>
            <a:endParaRPr lang="it-IT" dirty="0"/>
          </a:p>
        </p:txBody>
      </p:sp>
      <p:pic>
        <p:nvPicPr>
          <p:cNvPr id="4" name="Immagine 3" descr="comparazi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475888"/>
            <a:ext cx="5927736" cy="3329376"/>
          </a:xfrm>
          <a:prstGeom prst="rect">
            <a:avLst/>
          </a:prstGeom>
        </p:spPr>
      </p:pic>
      <p:pic>
        <p:nvPicPr>
          <p:cNvPr id="5" name="Immagine 4" descr="risultat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92896"/>
            <a:ext cx="717951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869160"/>
            <a:ext cx="4822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Qui è possibile vedere i risultati sotto forma grafica e tabulare.</a:t>
            </a:r>
            <a:endParaRPr lang="it-IT" sz="1400" b="1" dirty="0"/>
          </a:p>
        </p:txBody>
      </p:sp>
      <p:pic>
        <p:nvPicPr>
          <p:cNvPr id="5" name="Immagine 4" descr="grafi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7804129" cy="4383272"/>
          </a:xfrm>
          <a:prstGeom prst="rect">
            <a:avLst/>
          </a:prstGeom>
        </p:spPr>
      </p:pic>
      <p:pic>
        <p:nvPicPr>
          <p:cNvPr id="6" name="Immagine 5" descr="tabel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4664"/>
            <a:ext cx="7802064" cy="451548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0" y="5229200"/>
            <a:ext cx="8604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indent="-323850" latinLnBrk="1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1700" dirty="0" smtClean="0"/>
              <a:t>       Il software è </a:t>
            </a:r>
            <a:r>
              <a:rPr lang="en-GB" sz="1700" dirty="0" err="1" smtClean="0"/>
              <a:t>stato</a:t>
            </a:r>
            <a:r>
              <a:rPr lang="en-GB" sz="1700" dirty="0" smtClean="0"/>
              <a:t> </a:t>
            </a:r>
            <a:r>
              <a:rPr lang="en-GB" sz="1700" dirty="0" err="1" smtClean="0"/>
              <a:t>scaricato</a:t>
            </a:r>
            <a:r>
              <a:rPr lang="en-GB" sz="1700" dirty="0" smtClean="0"/>
              <a:t> </a:t>
            </a:r>
            <a:r>
              <a:rPr lang="en-GB" sz="1700" dirty="0" err="1" smtClean="0"/>
              <a:t>dal</a:t>
            </a:r>
            <a:r>
              <a:rPr lang="en-GB" sz="1700" dirty="0" smtClean="0"/>
              <a:t> </a:t>
            </a:r>
            <a:r>
              <a:rPr lang="en-GB" sz="1700" dirty="0" err="1" smtClean="0"/>
              <a:t>sito</a:t>
            </a:r>
            <a:r>
              <a:rPr lang="en-GB" sz="1700" dirty="0" smtClean="0"/>
              <a:t> </a:t>
            </a:r>
            <a:r>
              <a:rPr lang="en-GB" sz="1700" dirty="0" err="1" smtClean="0"/>
              <a:t>della</a:t>
            </a:r>
            <a:r>
              <a:rPr lang="en-GB" sz="1700" dirty="0" smtClean="0"/>
              <a:t> Environmental Protection Agency www.epa.gov. </a:t>
            </a:r>
            <a:r>
              <a:rPr lang="en-GB" sz="1700" dirty="0" err="1" smtClean="0"/>
              <a:t>Compatibilmente</a:t>
            </a:r>
            <a:r>
              <a:rPr lang="en-GB" sz="1700" dirty="0" smtClean="0"/>
              <a:t> con un </a:t>
            </a:r>
            <a:r>
              <a:rPr lang="en-GB" sz="1700" dirty="0" err="1" smtClean="0"/>
              <a:t>sistema</a:t>
            </a:r>
            <a:r>
              <a:rPr lang="en-GB" sz="1700" dirty="0" smtClean="0"/>
              <a:t> </a:t>
            </a:r>
            <a:r>
              <a:rPr lang="en-GB" sz="1700" dirty="0" err="1" smtClean="0"/>
              <a:t>operativo</a:t>
            </a:r>
            <a:r>
              <a:rPr lang="en-GB" sz="1700" dirty="0" smtClean="0"/>
              <a:t> Win XP, HEC-HMS  </a:t>
            </a:r>
            <a:r>
              <a:rPr lang="en-GB" sz="1700" dirty="0" err="1" smtClean="0"/>
              <a:t>risulta</a:t>
            </a:r>
            <a:r>
              <a:rPr lang="en-GB" sz="1700" dirty="0" smtClean="0"/>
              <a:t> </a:t>
            </a:r>
            <a:r>
              <a:rPr lang="en-GB" sz="1700" dirty="0" err="1" smtClean="0"/>
              <a:t>molto</a:t>
            </a:r>
            <a:r>
              <a:rPr lang="en-GB" sz="1700" dirty="0" smtClean="0"/>
              <a:t> </a:t>
            </a:r>
            <a:r>
              <a:rPr lang="en-GB" sz="1700" dirty="0" err="1" smtClean="0"/>
              <a:t>semplice</a:t>
            </a:r>
            <a:r>
              <a:rPr lang="en-GB" sz="1700" dirty="0" smtClean="0"/>
              <a:t> </a:t>
            </a:r>
            <a:r>
              <a:rPr lang="en-GB" sz="1700" dirty="0" err="1" smtClean="0"/>
              <a:t>da</a:t>
            </a:r>
            <a:r>
              <a:rPr lang="en-GB" sz="1700" dirty="0" smtClean="0"/>
              <a:t> </a:t>
            </a:r>
            <a:r>
              <a:rPr lang="en-GB" sz="1700" dirty="0" err="1" smtClean="0"/>
              <a:t>utilizzare</a:t>
            </a:r>
            <a:r>
              <a:rPr lang="en-GB" sz="1700" dirty="0" smtClean="0"/>
              <a:t>, e grazie ad </a:t>
            </a:r>
            <a:r>
              <a:rPr lang="en-GB" sz="1700" dirty="0" err="1" smtClean="0"/>
              <a:t>un'accurata</a:t>
            </a:r>
            <a:r>
              <a:rPr lang="en-GB" sz="1700" dirty="0" smtClean="0"/>
              <a:t> </a:t>
            </a:r>
            <a:r>
              <a:rPr lang="en-GB" sz="1700" dirty="0" err="1" smtClean="0"/>
              <a:t>rete</a:t>
            </a:r>
            <a:r>
              <a:rPr lang="en-GB" sz="1700" dirty="0" smtClean="0"/>
              <a:t> </a:t>
            </a:r>
            <a:r>
              <a:rPr lang="en-GB" sz="1700" dirty="0" err="1" smtClean="0"/>
              <a:t>di</a:t>
            </a:r>
            <a:r>
              <a:rPr lang="en-GB" sz="1700" dirty="0" smtClean="0"/>
              <a:t> </a:t>
            </a:r>
            <a:r>
              <a:rPr lang="en-GB" sz="1700" dirty="0" err="1" smtClean="0"/>
              <a:t>misurazioni</a:t>
            </a:r>
            <a:r>
              <a:rPr lang="en-GB" sz="1700" dirty="0" smtClean="0"/>
              <a:t> </a:t>
            </a:r>
            <a:r>
              <a:rPr lang="en-GB" sz="1700" dirty="0" err="1" smtClean="0"/>
              <a:t>di</a:t>
            </a:r>
            <a:r>
              <a:rPr lang="en-GB" sz="1700" dirty="0" smtClean="0"/>
              <a:t> </a:t>
            </a:r>
            <a:r>
              <a:rPr lang="en-GB" sz="1700" dirty="0" err="1" smtClean="0"/>
              <a:t>sostegno</a:t>
            </a:r>
            <a:r>
              <a:rPr lang="en-GB" sz="1700" dirty="0" smtClean="0"/>
              <a:t> </a:t>
            </a:r>
            <a:r>
              <a:rPr lang="en-GB" sz="1700" dirty="0" err="1" smtClean="0"/>
              <a:t>consente</a:t>
            </a:r>
            <a:r>
              <a:rPr lang="en-GB" sz="1700" dirty="0" smtClean="0"/>
              <a:t> </a:t>
            </a:r>
            <a:r>
              <a:rPr lang="en-GB" sz="1700" dirty="0" err="1" smtClean="0"/>
              <a:t>di</a:t>
            </a:r>
            <a:r>
              <a:rPr lang="en-GB" sz="1700" dirty="0" smtClean="0"/>
              <a:t> </a:t>
            </a:r>
            <a:r>
              <a:rPr lang="en-GB" sz="1700" dirty="0" err="1" smtClean="0"/>
              <a:t>conoscere</a:t>
            </a:r>
            <a:r>
              <a:rPr lang="en-GB" sz="1700" dirty="0" smtClean="0"/>
              <a:t> e </a:t>
            </a:r>
            <a:r>
              <a:rPr lang="en-GB" sz="1700" dirty="0" err="1" smtClean="0"/>
              <a:t>gestire</a:t>
            </a:r>
            <a:r>
              <a:rPr lang="en-GB" sz="1700" dirty="0" smtClean="0"/>
              <a:t> con </a:t>
            </a:r>
            <a:r>
              <a:rPr lang="en-GB" sz="1700" dirty="0" err="1" smtClean="0"/>
              <a:t>una</a:t>
            </a:r>
            <a:r>
              <a:rPr lang="en-GB" sz="1700" dirty="0" smtClean="0"/>
              <a:t> </a:t>
            </a:r>
            <a:r>
              <a:rPr lang="en-GB" sz="1700" dirty="0" err="1" smtClean="0"/>
              <a:t>certa</a:t>
            </a:r>
            <a:r>
              <a:rPr lang="en-GB" sz="1700" dirty="0" smtClean="0"/>
              <a:t> </a:t>
            </a:r>
            <a:r>
              <a:rPr lang="en-GB" sz="1700" dirty="0" err="1" smtClean="0"/>
              <a:t>manovrabilità</a:t>
            </a:r>
            <a:r>
              <a:rPr lang="en-GB" sz="1700" dirty="0" smtClean="0"/>
              <a:t> le </a:t>
            </a:r>
            <a:r>
              <a:rPr lang="en-GB" sz="1700" dirty="0" err="1" smtClean="0"/>
              <a:t>acque</a:t>
            </a:r>
            <a:r>
              <a:rPr lang="en-GB" sz="1700" dirty="0" smtClean="0"/>
              <a:t> </a:t>
            </a:r>
            <a:r>
              <a:rPr lang="en-GB" sz="1700" dirty="0" err="1" smtClean="0"/>
              <a:t>interessate</a:t>
            </a:r>
            <a:r>
              <a:rPr lang="en-GB" sz="1700" dirty="0" smtClean="0"/>
              <a:t> </a:t>
            </a:r>
            <a:r>
              <a:rPr lang="en-GB" sz="1700" dirty="0" err="1" smtClean="0"/>
              <a:t>dallo</a:t>
            </a:r>
            <a:r>
              <a:rPr lang="en-GB" sz="1700" dirty="0" smtClean="0"/>
              <a:t> studio. </a:t>
            </a:r>
            <a:r>
              <a:rPr lang="it-IT" sz="1700" dirty="0" smtClean="0"/>
              <a:t>Tutte le componenti sono accessibili tramite un interfaccia grafica molto funzionale.</a:t>
            </a:r>
            <a:endParaRPr lang="it-IT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19872" y="69269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HEC-GeoHMS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340768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err="1" smtClean="0"/>
              <a:t>HEC-GeoHMS</a:t>
            </a:r>
            <a:r>
              <a:rPr lang="it-IT" sz="1700" dirty="0" smtClean="0"/>
              <a:t> è un modulo prodotto sempre dalla HEC come estensione del software </a:t>
            </a:r>
            <a:r>
              <a:rPr lang="it-IT" sz="1700" dirty="0" err="1" smtClean="0"/>
              <a:t>ArcView</a:t>
            </a:r>
            <a:r>
              <a:rPr lang="it-IT" sz="1700" dirty="0" smtClean="0"/>
              <a:t> della </a:t>
            </a:r>
            <a:r>
              <a:rPr lang="it-IT" sz="1700" dirty="0" err="1" smtClean="0"/>
              <a:t>Esri</a:t>
            </a:r>
            <a:r>
              <a:rPr lang="it-IT" sz="1700" dirty="0" smtClean="0"/>
              <a:t>. Tale espansione mette in collegamento direttamente il software HEC-HMS con i dati territoriali (carta tecnica, uso del suolo, geologia, ecc.) al fine di estrarne i dati necessari per la modellazione idrologica all’interno di HEC-HMS, quali le caratteristiche dimensionali, morfologiche e di uso del suolo dei bacini e le caratteristiche dimensionali di altri elementi idrologici quali tronchi e sezioni idrografiche.</a:t>
            </a:r>
            <a:endParaRPr lang="it-IT" sz="1700" dirty="0"/>
          </a:p>
        </p:txBody>
      </p:sp>
      <p:pic>
        <p:nvPicPr>
          <p:cNvPr id="4" name="Immagine 3" descr="web_geohms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068960"/>
            <a:ext cx="4608512" cy="333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620688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err="1" smtClean="0"/>
              <a:t>HEC-GeoHMS</a:t>
            </a:r>
            <a:r>
              <a:rPr lang="it-IT" sz="1700" dirty="0" smtClean="0"/>
              <a:t> calcola diverse caratteristiche topografiche di flussi e bacini. Le caratteristiche fisiche del flusso (ad esempio, la lunghezza, l’altezza a monte e a valle, la pendenza, l’aera e le caratteristiche del baricentro) sono estratte dai dati del terreno e vengono archiviate in tabelle.</a:t>
            </a:r>
            <a:endParaRPr lang="it-IT" sz="1700" dirty="0"/>
          </a:p>
        </p:txBody>
      </p:sp>
      <p:pic>
        <p:nvPicPr>
          <p:cNvPr id="4" name="Immagine 3" descr="geoh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10144048" cy="569751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1560" y="5589240"/>
            <a:ext cx="75608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 err="1" smtClean="0"/>
              <a:t>GeoHMS</a:t>
            </a:r>
            <a:r>
              <a:rPr lang="it-IT" sz="1700" dirty="0" smtClean="0"/>
              <a:t> è disponibile per i sistemi operativi Windows 95/98/NT.  E’ un software utile e semplice da utilizzare e fornisce dati utili per il programma HEC-HMS.</a:t>
            </a:r>
            <a:endParaRPr lang="it-IT" sz="17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2060848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Nella figura è rappresentato il più lungo percorso di flusso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6550223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r</a:t>
            </a:r>
            <a:r>
              <a:rPr lang="it-IT" sz="1400" b="1" dirty="0" smtClean="0"/>
              <a:t>ealizzato da Federico Di Bella</a:t>
            </a:r>
            <a:endParaRPr lang="it-I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913</Words>
  <Application>Microsoft Office PowerPoint</Application>
  <PresentationFormat>Presentazione su schermo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HEC-HMS</vt:lpstr>
      <vt:lpstr>HEC-HMS è progettato per simulare i processi relativi alla trasformazione afflussi – deflussi di sistemi idrografici con struttura ad albero. è stato creato per essere applicabile in un ampio campo di problemi idrologici:  -studio dei deflussi in grandi bacini idrografici -analisi dei deflussi di piena -analisi dei deflussi provenienti da piccoli bacini urbani o rurali  -disponibilità risorse idriche di regioni geografiche -studio dei sistemi di drenaggio urbani - riduzione dei danni dovuti alle piene fluviali  -previsione dei deflussi -regolazione di sistemi idraulici        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HEC-HMS</dc:title>
  <dc:creator>Fede</dc:creator>
  <cp:lastModifiedBy>Fede</cp:lastModifiedBy>
  <cp:revision>33</cp:revision>
  <dcterms:created xsi:type="dcterms:W3CDTF">2010-09-16T15:55:46Z</dcterms:created>
  <dcterms:modified xsi:type="dcterms:W3CDTF">2010-09-20T18:43:48Z</dcterms:modified>
</cp:coreProperties>
</file>