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61" d="100"/>
          <a:sy n="61" d="100"/>
        </p:scale>
        <p:origin x="-586" y="-3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3/15/2018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3/15/2018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3/15/2018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hyperlink" Target="http://www.hec.usace.army.mil/software/hec-lifesim/downloads.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F3342-C31C-49FB-BE4E-9978FBFA088E}"/>
              </a:ext>
            </a:extLst>
          </p:cNvPr>
          <p:cNvSpPr>
            <a:spLocks noGrp="1"/>
          </p:cNvSpPr>
          <p:nvPr>
            <p:ph type="ctrTitle"/>
          </p:nvPr>
        </p:nvSpPr>
        <p:spPr/>
        <p:txBody>
          <a:bodyPr/>
          <a:lstStyle/>
          <a:p>
            <a:r>
              <a:rPr lang="it-IT" dirty="0"/>
              <a:t>AMPLIAMENTO SITO MODELLISTICA</a:t>
            </a:r>
          </a:p>
        </p:txBody>
      </p:sp>
      <p:sp>
        <p:nvSpPr>
          <p:cNvPr id="3" name="Subtitle 2">
            <a:extLst>
              <a:ext uri="{FF2B5EF4-FFF2-40B4-BE49-F238E27FC236}">
                <a16:creationId xmlns:a16="http://schemas.microsoft.com/office/drawing/2014/main" xmlns="" id="{AE3BBA8E-7E48-42FB-B9D5-13A4FF912E24}"/>
              </a:ext>
            </a:extLst>
          </p:cNvPr>
          <p:cNvSpPr>
            <a:spLocks noGrp="1"/>
          </p:cNvSpPr>
          <p:nvPr>
            <p:ph type="subTitle" idx="1"/>
          </p:nvPr>
        </p:nvSpPr>
        <p:spPr>
          <a:xfrm>
            <a:off x="2680163" y="4199040"/>
            <a:ext cx="6831673" cy="1086237"/>
          </a:xfrm>
        </p:spPr>
        <p:txBody>
          <a:bodyPr>
            <a:normAutofit fontScale="92500" lnSpcReduction="10000"/>
          </a:bodyPr>
          <a:lstStyle/>
          <a:p>
            <a:r>
              <a:rPr lang="it-IT" sz="6600" i="1" dirty="0">
                <a:effectLst>
                  <a:outerShdw blurRad="38100" dist="38100" dir="2700000" algn="tl">
                    <a:srgbClr val="000000">
                      <a:alpha val="43137"/>
                    </a:srgbClr>
                  </a:outerShdw>
                </a:effectLst>
              </a:rPr>
              <a:t>HEC-LifeSim</a:t>
            </a:r>
            <a:endParaRPr lang="it-IT" sz="3200"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B7AFBE32-33CF-4066-B551-962C7A4720C7}"/>
              </a:ext>
            </a:extLst>
          </p:cNvPr>
          <p:cNvPicPr>
            <a:picLocks noChangeAspect="1"/>
          </p:cNvPicPr>
          <p:nvPr/>
        </p:nvPicPr>
        <p:blipFill>
          <a:blip r:embed="rId2"/>
          <a:stretch>
            <a:fillRect/>
          </a:stretch>
        </p:blipFill>
        <p:spPr>
          <a:xfrm>
            <a:off x="7771240" y="0"/>
            <a:ext cx="3658056" cy="1658867"/>
          </a:xfrm>
          <a:prstGeom prst="rect">
            <a:avLst/>
          </a:prstGeom>
        </p:spPr>
      </p:pic>
      <p:pic>
        <p:nvPicPr>
          <p:cNvPr id="5" name="Picture 4">
            <a:extLst>
              <a:ext uri="{FF2B5EF4-FFF2-40B4-BE49-F238E27FC236}">
                <a16:creationId xmlns:a16="http://schemas.microsoft.com/office/drawing/2014/main" xmlns="" id="{070F8053-40C4-469F-BC02-C8B027E604AE}"/>
              </a:ext>
            </a:extLst>
          </p:cNvPr>
          <p:cNvPicPr>
            <a:picLocks noChangeAspect="1"/>
          </p:cNvPicPr>
          <p:nvPr/>
        </p:nvPicPr>
        <p:blipFill>
          <a:blip r:embed="rId3"/>
          <a:stretch>
            <a:fillRect/>
          </a:stretch>
        </p:blipFill>
        <p:spPr>
          <a:xfrm>
            <a:off x="743470" y="5157629"/>
            <a:ext cx="3003143" cy="1700371"/>
          </a:xfrm>
          <a:prstGeom prst="rect">
            <a:avLst/>
          </a:prstGeom>
        </p:spPr>
      </p:pic>
    </p:spTree>
    <p:extLst>
      <p:ext uri="{BB962C8B-B14F-4D97-AF65-F5344CB8AC3E}">
        <p14:creationId xmlns:p14="http://schemas.microsoft.com/office/powerpoint/2010/main" val="137123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77658B-9B34-42AE-A932-9D79658B3554}"/>
              </a:ext>
            </a:extLst>
          </p:cNvPr>
          <p:cNvPicPr>
            <a:picLocks noChangeAspect="1"/>
          </p:cNvPicPr>
          <p:nvPr/>
        </p:nvPicPr>
        <p:blipFill>
          <a:blip r:embed="rId2"/>
          <a:stretch>
            <a:fillRect/>
          </a:stretch>
        </p:blipFill>
        <p:spPr>
          <a:xfrm>
            <a:off x="1459635" y="816060"/>
            <a:ext cx="3159036" cy="2400161"/>
          </a:xfrm>
          <a:prstGeom prst="rect">
            <a:avLst/>
          </a:prstGeom>
        </p:spPr>
      </p:pic>
      <p:sp>
        <p:nvSpPr>
          <p:cNvPr id="3" name="TextBox 2">
            <a:extLst>
              <a:ext uri="{FF2B5EF4-FFF2-40B4-BE49-F238E27FC236}">
                <a16:creationId xmlns:a16="http://schemas.microsoft.com/office/drawing/2014/main" xmlns="" id="{E3F9B6D6-70ED-47E5-8DFB-A2E6E0A2118C}"/>
              </a:ext>
            </a:extLst>
          </p:cNvPr>
          <p:cNvSpPr txBox="1"/>
          <p:nvPr/>
        </p:nvSpPr>
        <p:spPr>
          <a:xfrm>
            <a:off x="4706386" y="252250"/>
            <a:ext cx="3632087" cy="584775"/>
          </a:xfrm>
          <a:prstGeom prst="rect">
            <a:avLst/>
          </a:prstGeom>
          <a:noFill/>
        </p:spPr>
        <p:txBody>
          <a:bodyPr wrap="square" rtlCol="0">
            <a:spAutoFit/>
          </a:bodyPr>
          <a:lstStyle/>
          <a:p>
            <a:pPr algn="ctr"/>
            <a:r>
              <a:rPr lang="it-IT" sz="3200" dirty="0">
                <a:solidFill>
                  <a:srgbClr val="FF0000"/>
                </a:solidFill>
              </a:rPr>
              <a:t>Risultati</a:t>
            </a:r>
          </a:p>
        </p:txBody>
      </p:sp>
      <p:sp>
        <p:nvSpPr>
          <p:cNvPr id="4" name="TextBox 3">
            <a:extLst>
              <a:ext uri="{FF2B5EF4-FFF2-40B4-BE49-F238E27FC236}">
                <a16:creationId xmlns:a16="http://schemas.microsoft.com/office/drawing/2014/main" xmlns="" id="{5D5C0E7B-DFFA-4D59-88E5-975AA47E6AEF}"/>
              </a:ext>
            </a:extLst>
          </p:cNvPr>
          <p:cNvSpPr txBox="1"/>
          <p:nvPr/>
        </p:nvSpPr>
        <p:spPr>
          <a:xfrm>
            <a:off x="1337058" y="3210911"/>
            <a:ext cx="4023218" cy="646331"/>
          </a:xfrm>
          <a:prstGeom prst="rect">
            <a:avLst/>
          </a:prstGeom>
          <a:noFill/>
        </p:spPr>
        <p:txBody>
          <a:bodyPr wrap="square" rtlCol="0">
            <a:spAutoFit/>
          </a:bodyPr>
          <a:lstStyle/>
          <a:p>
            <a:r>
              <a:rPr lang="it-IT" dirty="0"/>
              <a:t>Alternativa terremoti, risultati della simulazione per iterazione</a:t>
            </a:r>
          </a:p>
        </p:txBody>
      </p:sp>
      <p:pic>
        <p:nvPicPr>
          <p:cNvPr id="5" name="Picture 4">
            <a:extLst>
              <a:ext uri="{FF2B5EF4-FFF2-40B4-BE49-F238E27FC236}">
                <a16:creationId xmlns:a16="http://schemas.microsoft.com/office/drawing/2014/main" xmlns="" id="{79E86950-79E9-4FDF-9C4E-CF9DBA9E374C}"/>
              </a:ext>
            </a:extLst>
          </p:cNvPr>
          <p:cNvPicPr>
            <a:picLocks noChangeAspect="1"/>
          </p:cNvPicPr>
          <p:nvPr/>
        </p:nvPicPr>
        <p:blipFill>
          <a:blip r:embed="rId3"/>
          <a:stretch>
            <a:fillRect/>
          </a:stretch>
        </p:blipFill>
        <p:spPr>
          <a:xfrm>
            <a:off x="8256641" y="837025"/>
            <a:ext cx="3202603" cy="2400161"/>
          </a:xfrm>
          <a:prstGeom prst="rect">
            <a:avLst/>
          </a:prstGeom>
        </p:spPr>
      </p:pic>
      <p:sp>
        <p:nvSpPr>
          <p:cNvPr id="6" name="TextBox 5">
            <a:extLst>
              <a:ext uri="{FF2B5EF4-FFF2-40B4-BE49-F238E27FC236}">
                <a16:creationId xmlns:a16="http://schemas.microsoft.com/office/drawing/2014/main" xmlns="" id="{03F1837D-F9DD-4D22-8A69-5710D815B59F}"/>
              </a:ext>
            </a:extLst>
          </p:cNvPr>
          <p:cNvSpPr txBox="1"/>
          <p:nvPr/>
        </p:nvSpPr>
        <p:spPr>
          <a:xfrm>
            <a:off x="8081211" y="3237186"/>
            <a:ext cx="4023218" cy="369332"/>
          </a:xfrm>
          <a:prstGeom prst="rect">
            <a:avLst/>
          </a:prstGeom>
          <a:noFill/>
        </p:spPr>
        <p:txBody>
          <a:bodyPr wrap="square" rtlCol="0">
            <a:spAutoFit/>
          </a:bodyPr>
          <a:lstStyle/>
          <a:p>
            <a:r>
              <a:rPr lang="it-IT" dirty="0"/>
              <a:t>Istogramma dei tempi di evacuazione</a:t>
            </a:r>
          </a:p>
        </p:txBody>
      </p:sp>
      <p:pic>
        <p:nvPicPr>
          <p:cNvPr id="7" name="Picture 6">
            <a:extLst>
              <a:ext uri="{FF2B5EF4-FFF2-40B4-BE49-F238E27FC236}">
                <a16:creationId xmlns:a16="http://schemas.microsoft.com/office/drawing/2014/main" xmlns="" id="{BA085746-DE53-4C27-8FC9-80C6FC99FDF9}"/>
              </a:ext>
            </a:extLst>
          </p:cNvPr>
          <p:cNvPicPr>
            <a:picLocks noChangeAspect="1"/>
          </p:cNvPicPr>
          <p:nvPr/>
        </p:nvPicPr>
        <p:blipFill>
          <a:blip r:embed="rId4"/>
          <a:stretch>
            <a:fillRect/>
          </a:stretch>
        </p:blipFill>
        <p:spPr>
          <a:xfrm>
            <a:off x="4519532" y="3737936"/>
            <a:ext cx="4624387" cy="3041682"/>
          </a:xfrm>
          <a:prstGeom prst="rect">
            <a:avLst/>
          </a:prstGeom>
        </p:spPr>
      </p:pic>
      <p:sp>
        <p:nvSpPr>
          <p:cNvPr id="8" name="TextBox 7">
            <a:extLst>
              <a:ext uri="{FF2B5EF4-FFF2-40B4-BE49-F238E27FC236}">
                <a16:creationId xmlns:a16="http://schemas.microsoft.com/office/drawing/2014/main" xmlns="" id="{6477FE22-C30C-4C7E-A0AE-002A97438F21}"/>
              </a:ext>
            </a:extLst>
          </p:cNvPr>
          <p:cNvSpPr txBox="1"/>
          <p:nvPr/>
        </p:nvSpPr>
        <p:spPr>
          <a:xfrm>
            <a:off x="9273092" y="5637347"/>
            <a:ext cx="2186152" cy="923330"/>
          </a:xfrm>
          <a:prstGeom prst="rect">
            <a:avLst/>
          </a:prstGeom>
          <a:noFill/>
        </p:spPr>
        <p:txBody>
          <a:bodyPr wrap="square" rtlCol="0">
            <a:spAutoFit/>
          </a:bodyPr>
          <a:lstStyle/>
          <a:p>
            <a:r>
              <a:rPr lang="it-IT" dirty="0"/>
              <a:t>Animazione di evacuazione e animazione idraulica</a:t>
            </a:r>
          </a:p>
        </p:txBody>
      </p:sp>
    </p:spTree>
    <p:extLst>
      <p:ext uri="{BB962C8B-B14F-4D97-AF65-F5344CB8AC3E}">
        <p14:creationId xmlns:p14="http://schemas.microsoft.com/office/powerpoint/2010/main" val="152598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CD5E8E-32DE-4656-872B-F13819FA8049}"/>
              </a:ext>
            </a:extLst>
          </p:cNvPr>
          <p:cNvSpPr txBox="1"/>
          <p:nvPr/>
        </p:nvSpPr>
        <p:spPr>
          <a:xfrm>
            <a:off x="1043873" y="274290"/>
            <a:ext cx="10988984" cy="6309420"/>
          </a:xfrm>
          <a:prstGeom prst="rect">
            <a:avLst/>
          </a:prstGeom>
          <a:noFill/>
        </p:spPr>
        <p:txBody>
          <a:bodyPr wrap="square" rtlCol="0">
            <a:spAutoFit/>
          </a:bodyPr>
          <a:lstStyle/>
          <a:p>
            <a:pPr algn="ctr"/>
            <a:r>
              <a:rPr lang="it-IT" sz="3200" dirty="0">
                <a:solidFill>
                  <a:srgbClr val="FF0000"/>
                </a:solidFill>
              </a:rPr>
              <a:t>Informazioni</a:t>
            </a:r>
          </a:p>
          <a:p>
            <a:r>
              <a:rPr lang="it-IT" sz="2200" dirty="0"/>
              <a:t>HEC-LifeSim è stato sviluppato per l'US Army Corps of Engineers (USACE). </a:t>
            </a:r>
          </a:p>
          <a:p>
            <a:r>
              <a:rPr lang="it-IT" sz="2200" dirty="0"/>
              <a:t>Nella pagina Web del Hydrologic Engineering Center (HEC) è possibile trovare il software di valutazione della perdita di vita e danni diretti, HEC-LifeSim.</a:t>
            </a:r>
          </a:p>
          <a:p>
            <a:r>
              <a:rPr lang="it-IT" sz="2200" dirty="0"/>
              <a:t>HEC-LifeSim è un sistema di simulazione basato su agenti per la stima della perdita di vita con l'intento fondamentale di simulare la ridistribuzione della popolazione durante l'evacuazione.</a:t>
            </a:r>
          </a:p>
          <a:p>
            <a:r>
              <a:rPr lang="it-IT" sz="2200" dirty="0"/>
              <a:t>La perdita di vita e i danni economici sono quindi determinati dal pericolo (ad es. </a:t>
            </a:r>
            <a:r>
              <a:rPr lang="it-IT" sz="2200"/>
              <a:t>allagamento</a:t>
            </a:r>
            <a:r>
              <a:rPr lang="it-IT" sz="2200" dirty="0"/>
              <a:t>).</a:t>
            </a:r>
          </a:p>
          <a:p>
            <a:r>
              <a:rPr lang="it-IT" sz="2200" dirty="0"/>
              <a:t>L'uso non è limitato e, quindi, le persone al di fuori del Corpo degli Ingegneri possono utilizzare il programma gratuitamente. </a:t>
            </a:r>
          </a:p>
          <a:p>
            <a:endParaRPr lang="it-IT" sz="2200" dirty="0"/>
          </a:p>
          <a:p>
            <a:pPr marL="285750" indent="-285750">
              <a:buFont typeface="Arial" panose="020B0604020202020204" pitchFamily="34" charset="0"/>
              <a:buChar char="•"/>
            </a:pPr>
            <a:r>
              <a:rPr lang="it-IT" sz="2200" dirty="0"/>
              <a:t>Programma scaricabile dal sito: </a:t>
            </a:r>
            <a:r>
              <a:rPr lang="it-IT" sz="2200" dirty="0">
                <a:hlinkClick r:id="rId2"/>
              </a:rPr>
              <a:t>http://www.hec.usace.army.mil/software/hec-lifesim/downloads.aspx</a:t>
            </a:r>
            <a:r>
              <a:rPr lang="it-IT" sz="2200" dirty="0"/>
              <a:t>;</a:t>
            </a:r>
          </a:p>
          <a:p>
            <a:pPr marL="285750" indent="-285750">
              <a:buFont typeface="Arial" panose="020B0604020202020204" pitchFamily="34" charset="0"/>
              <a:buChar char="•"/>
            </a:pPr>
            <a:r>
              <a:rPr lang="it-IT" sz="2200" dirty="0"/>
              <a:t>Sistemi operativi supportati: Windows 7, Windows 8 e Windows 10 (sia 32 sia 64 bit);</a:t>
            </a:r>
          </a:p>
          <a:p>
            <a:pPr marL="285750" indent="-285750">
              <a:buFont typeface="Arial" panose="020B0604020202020204" pitchFamily="34" charset="0"/>
              <a:buChar char="•"/>
            </a:pPr>
            <a:r>
              <a:rPr lang="it-IT" sz="2200" dirty="0"/>
              <a:t>Versione 1.0.</a:t>
            </a:r>
          </a:p>
          <a:p>
            <a:pPr marL="285750" indent="-285750">
              <a:buFont typeface="Arial" panose="020B0604020202020204" pitchFamily="34" charset="0"/>
              <a:buChar char="•"/>
            </a:pPr>
            <a:r>
              <a:rPr lang="it-IT" sz="2200" dirty="0"/>
              <a:t>A disposizione: manuale dell’utente HEC-LifeSim e alcuni dataset di esempio.</a:t>
            </a:r>
          </a:p>
          <a:p>
            <a:endParaRPr lang="it-IT" sz="2000" dirty="0"/>
          </a:p>
        </p:txBody>
      </p:sp>
    </p:spTree>
    <p:extLst>
      <p:ext uri="{BB962C8B-B14F-4D97-AF65-F5344CB8AC3E}">
        <p14:creationId xmlns:p14="http://schemas.microsoft.com/office/powerpoint/2010/main" val="111784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1B7C0B-F86C-48CF-BB3D-CC2FBABEBE10}"/>
              </a:ext>
            </a:extLst>
          </p:cNvPr>
          <p:cNvSpPr txBox="1"/>
          <p:nvPr/>
        </p:nvSpPr>
        <p:spPr>
          <a:xfrm>
            <a:off x="1116701" y="388418"/>
            <a:ext cx="10859511" cy="6678751"/>
          </a:xfrm>
          <a:prstGeom prst="rect">
            <a:avLst/>
          </a:prstGeom>
          <a:noFill/>
        </p:spPr>
        <p:txBody>
          <a:bodyPr wrap="square" rtlCol="0">
            <a:spAutoFit/>
          </a:bodyPr>
          <a:lstStyle/>
          <a:p>
            <a:pPr algn="ctr"/>
            <a:r>
              <a:rPr lang="it-IT" sz="3200" dirty="0">
                <a:solidFill>
                  <a:srgbClr val="FF0000"/>
                </a:solidFill>
              </a:rPr>
              <a:t>Caratteristiche</a:t>
            </a:r>
          </a:p>
          <a:p>
            <a:r>
              <a:rPr lang="it-IT" dirty="0"/>
              <a:t>HEC-LifeSim è progettato per simulare l'intero processo di avvertimento ed evacuazione per stimare la potenziale perdita di vita e danni economici diretti derivanti da inondazioni catastrofiche.</a:t>
            </a:r>
          </a:p>
          <a:p>
            <a:r>
              <a:rPr lang="it-IT" dirty="0"/>
              <a:t>Le principali funzionalità sono:</a:t>
            </a:r>
          </a:p>
          <a:p>
            <a:pPr marL="285750" indent="-285750">
              <a:buFont typeface="Arial" panose="020B0604020202020204" pitchFamily="34" charset="0"/>
              <a:buChar char="•"/>
            </a:pPr>
            <a:r>
              <a:rPr lang="it-IT" b="1" dirty="0">
                <a:solidFill>
                  <a:schemeClr val="accent4">
                    <a:lumMod val="75000"/>
                  </a:schemeClr>
                </a:solidFill>
              </a:rPr>
              <a:t>Interfaccia grafica utente</a:t>
            </a:r>
          </a:p>
          <a:p>
            <a:r>
              <a:rPr lang="it-IT" dirty="0"/>
              <a:t>L'utente interagisce con HEC-LifeSim tramite un'interfaccia utente grafica (GUI). L'obiettivo principale del design dell'interfaccia è quello di rendere più semplice l'utilizzo del software, mantenendo comunque un alto livello di efficienza per l'utente. L'interfaccia prevede le seguenti funzioni:</a:t>
            </a:r>
          </a:p>
          <a:p>
            <a:pPr marL="342900" indent="-342900">
              <a:buFont typeface="+mj-lt"/>
              <a:buAutoNum type="arabicPeriod"/>
            </a:pPr>
            <a:r>
              <a:rPr lang="it-IT" dirty="0"/>
              <a:t>Gestione dei file;</a:t>
            </a:r>
          </a:p>
          <a:p>
            <a:pPr marL="342900" indent="-342900">
              <a:buFont typeface="+mj-lt"/>
              <a:buAutoNum type="arabicPeriod"/>
            </a:pPr>
            <a:r>
              <a:rPr lang="it-IT" dirty="0"/>
              <a:t>Inserimento e modifica dei dati;</a:t>
            </a:r>
          </a:p>
          <a:p>
            <a:pPr marL="342900" indent="-342900">
              <a:buFont typeface="+mj-lt"/>
              <a:buAutoNum type="arabicPeriod"/>
            </a:pPr>
            <a:r>
              <a:rPr lang="it-IT" dirty="0"/>
              <a:t>Perdita di vita e analisi dei danni diretti;</a:t>
            </a:r>
          </a:p>
          <a:p>
            <a:pPr marL="342900" indent="-342900">
              <a:buFont typeface="+mj-lt"/>
              <a:buAutoNum type="arabicPeriod"/>
            </a:pPr>
            <a:r>
              <a:rPr lang="it-IT" dirty="0"/>
              <a:t>Tabulazioni e visualizzazioni grafiche di dati di input e di output;</a:t>
            </a:r>
          </a:p>
          <a:p>
            <a:pPr marL="342900" indent="-342900">
              <a:buFont typeface="+mj-lt"/>
              <a:buAutoNum type="arabicPeriod"/>
            </a:pPr>
            <a:r>
              <a:rPr lang="it-IT" dirty="0"/>
              <a:t>Mappatura GIS e animazioni dei risultati;</a:t>
            </a:r>
          </a:p>
          <a:p>
            <a:pPr marL="342900" indent="-342900">
              <a:buFont typeface="+mj-lt"/>
              <a:buAutoNum type="arabicPeriod"/>
            </a:pPr>
            <a:r>
              <a:rPr lang="it-IT" dirty="0"/>
              <a:t>Servizi di segnalazione;</a:t>
            </a:r>
          </a:p>
          <a:p>
            <a:pPr marL="285750" indent="-285750">
              <a:buFont typeface="Arial" panose="020B0604020202020204" pitchFamily="34" charset="0"/>
              <a:buChar char="•"/>
            </a:pPr>
            <a:r>
              <a:rPr lang="it-IT" b="1" dirty="0">
                <a:solidFill>
                  <a:schemeClr val="accent4">
                    <a:lumMod val="75000"/>
                  </a:schemeClr>
                </a:solidFill>
              </a:rPr>
              <a:t>Modellazione basata su agenti</a:t>
            </a:r>
          </a:p>
          <a:p>
            <a:r>
              <a:rPr lang="it-IT" dirty="0"/>
              <a:t>HEC-LifeSim utilizza un approccio basato su agenti per tracciare gli individui durante il processo di avviso ed evacuazione. Durante l'evacuazione, gli agenti interagiscono con le strade, gli altri veicoli e il pericolo di entrare. Dopo aver simulato il processo di avviso ed evacuazione, HEC-LifeSim calcola la mortalità per le persone esposte e i danni diretti dovuti al pericolo. Tracciando le persone e i loro movimenti, HEC-LifeSim può aiutare a identificare dove le persone sono più a rischio di perdere la vita, sia che si tratti di strade o di strutture. Ora possiamo individuare le posizioni di maggior potenziale perdita di vita, che è utile quando si sviluppano formulazioni di progetti alternativi.</a:t>
            </a:r>
          </a:p>
          <a:p>
            <a:endParaRPr lang="it-IT" dirty="0"/>
          </a:p>
        </p:txBody>
      </p:sp>
    </p:spTree>
    <p:extLst>
      <p:ext uri="{BB962C8B-B14F-4D97-AF65-F5344CB8AC3E}">
        <p14:creationId xmlns:p14="http://schemas.microsoft.com/office/powerpoint/2010/main" val="186623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D663F9-CF50-468F-B23D-083B02E5568D}"/>
              </a:ext>
            </a:extLst>
          </p:cNvPr>
          <p:cNvSpPr txBox="1"/>
          <p:nvPr/>
        </p:nvSpPr>
        <p:spPr>
          <a:xfrm>
            <a:off x="1043796" y="232912"/>
            <a:ext cx="10990053" cy="6832640"/>
          </a:xfrm>
          <a:prstGeom prst="rect">
            <a:avLst/>
          </a:prstGeom>
          <a:noFill/>
        </p:spPr>
        <p:txBody>
          <a:bodyPr wrap="square" rtlCol="0">
            <a:spAutoFit/>
          </a:bodyPr>
          <a:lstStyle/>
          <a:p>
            <a:pPr marL="285750" indent="-285750">
              <a:buFont typeface="Arial" panose="020B0604020202020204" pitchFamily="34" charset="0"/>
              <a:buChar char="•"/>
            </a:pPr>
            <a:r>
              <a:rPr lang="it-IT" sz="1750" b="1" dirty="0">
                <a:solidFill>
                  <a:schemeClr val="accent4">
                    <a:lumMod val="75000"/>
                  </a:schemeClr>
                </a:solidFill>
              </a:rPr>
              <a:t>Simulazione di evacuazione</a:t>
            </a:r>
          </a:p>
          <a:p>
            <a:r>
              <a:rPr lang="it-IT" sz="1750" dirty="0"/>
              <a:t>Tre modalità di evacuazione sono incluse in HEC-LifeSim: auto, veicoli sportivi (SUV) e pedoni.</a:t>
            </a:r>
          </a:p>
          <a:p>
            <a:r>
              <a:rPr lang="it-IT" sz="1750" dirty="0"/>
              <a:t>Per definire i percorsi che le persone utilizzano per evacuare, viene fornita una rete stradale in cui ogni segmento della rete contiene informazioni quali la categoria stradale, la direzione, lo spostamento al suolo (per i ponti) e l'interconnettività. La rete stradale può essere importata da uno shapefile GIS esistente o da OpenStreetMap. OpenStreetMap è un progetto collaborativo per creare una mappa modificabile gratuita del mondo.</a:t>
            </a:r>
          </a:p>
          <a:p>
            <a:r>
              <a:rPr lang="it-IT" sz="1750" dirty="0"/>
              <a:t>Durante ogni fase temporale nell'intervallo definito dall'utente Δt, i gruppi di evacuazione si spostano fino a quando il modello lo consente fino a quando non viene raggiunto un punto di destinazione. Se si incontra una strada allagata, viene determinata una nuova rotta, a meno che non si trovino su una strada a senso unico senza curve (ad esempio una rampa autostradale). Il gruppo di popolazione tiene quindi in memoria la strada allagata in modo che non tenti di evacuare nuovamente attraverso la strada. Se non è possibile trovare una nuova rotta, il gruppo di popolazione è considerato incagliato.</a:t>
            </a:r>
          </a:p>
          <a:p>
            <a:pPr marL="285750" indent="-285750">
              <a:buFont typeface="Arial" panose="020B0604020202020204" pitchFamily="34" charset="0"/>
              <a:buChar char="•"/>
            </a:pPr>
            <a:r>
              <a:rPr lang="it-IT" sz="1750" b="1" dirty="0">
                <a:solidFill>
                  <a:schemeClr val="accent4">
                    <a:lumMod val="75000"/>
                  </a:schemeClr>
                </a:solidFill>
              </a:rPr>
              <a:t>Simulazione Monte Carlo</a:t>
            </a:r>
          </a:p>
          <a:p>
            <a:r>
              <a:rPr lang="it-IT" sz="1750" dirty="0"/>
              <a:t>HEC-LifeSim applica sia la variabilità naturale che l'incertezza della conoscenza attraverso analisi Monte Carlo. Ogni iterazione in una simulazione rappresenta uno scenario che potrebbe verificarsi a causa dell'incertezza dei dati nel modello. I risultati dell'analisi forniscono una distribuzione delle conseguenze stimate da un dato pericolo.</a:t>
            </a:r>
          </a:p>
          <a:p>
            <a:pPr marL="285750" indent="-285750">
              <a:buFont typeface="Arial" panose="020B0604020202020204" pitchFamily="34" charset="0"/>
              <a:buChar char="•"/>
            </a:pPr>
            <a:r>
              <a:rPr lang="it-IT" sz="1750" b="1" dirty="0">
                <a:solidFill>
                  <a:schemeClr val="accent4">
                    <a:lumMod val="75000"/>
                  </a:schemeClr>
                </a:solidFill>
              </a:rPr>
              <a:t>Grafica e report</a:t>
            </a:r>
          </a:p>
          <a:p>
            <a:r>
              <a:rPr lang="it-IT" sz="1750" dirty="0"/>
              <a:t>Per gestire sia l'incertezza che i calcoli basati su agenti, sono disponibili robusti rapporti sui risultati tramite grafici, tabelle, animazioni e livelli di dati GIS. L'output può essere visualizzato come grafici a riquadri che riassumono i risultati su tutte le iterazioni della simulazione di Monte Carlo. I risultati per iterazione possono essere visualizzati mediante il numero di iterazione o vari parametri campionati per aiutare a determinare quali sono i risultati dei parametri incerti più sensibili. Informazioni dettagliate possono essere generate per singole iterazioni che possono essere utilizzate per animare il processo di evacuazione e visualizzare vari diagrammi, tabelle e livelli GIS per singole iterazioni.</a:t>
            </a:r>
          </a:p>
          <a:p>
            <a:endParaRPr lang="it-IT" dirty="0"/>
          </a:p>
        </p:txBody>
      </p:sp>
    </p:spTree>
    <p:extLst>
      <p:ext uri="{BB962C8B-B14F-4D97-AF65-F5344CB8AC3E}">
        <p14:creationId xmlns:p14="http://schemas.microsoft.com/office/powerpoint/2010/main" val="26701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F6822AB-328C-4EAB-99EE-45BA98781370}"/>
              </a:ext>
            </a:extLst>
          </p:cNvPr>
          <p:cNvSpPr txBox="1"/>
          <p:nvPr/>
        </p:nvSpPr>
        <p:spPr>
          <a:xfrm>
            <a:off x="1190445" y="336430"/>
            <a:ext cx="10670876" cy="3631763"/>
          </a:xfrm>
          <a:prstGeom prst="rect">
            <a:avLst/>
          </a:prstGeom>
          <a:noFill/>
        </p:spPr>
        <p:txBody>
          <a:bodyPr wrap="square" rtlCol="0">
            <a:spAutoFit/>
          </a:bodyPr>
          <a:lstStyle/>
          <a:p>
            <a:pPr algn="ctr"/>
            <a:r>
              <a:rPr lang="it-IT" sz="3200" dirty="0">
                <a:solidFill>
                  <a:srgbClr val="FF0000"/>
                </a:solidFill>
              </a:rPr>
              <a:t>Come funziona</a:t>
            </a:r>
          </a:p>
          <a:p>
            <a:r>
              <a:rPr lang="it-IT" dirty="0"/>
              <a:t>Per il progetto di esempio, una diga e un serbatoio immaginari sono stati creati in HEC-RAS allo scopo di simulare un fallimento catastrofico della diga.</a:t>
            </a:r>
          </a:p>
          <a:p>
            <a:pPr marL="342900" indent="-342900">
              <a:buAutoNum type="arabicPeriod"/>
            </a:pPr>
            <a:r>
              <a:rPr lang="it-IT" b="1" dirty="0">
                <a:solidFill>
                  <a:schemeClr val="accent4">
                    <a:lumMod val="75000"/>
                  </a:schemeClr>
                </a:solidFill>
              </a:rPr>
              <a:t>Main window </a:t>
            </a:r>
            <a:r>
              <a:rPr lang="it-IT" dirty="0">
                <a:solidFill>
                  <a:schemeClr val="accent4">
                    <a:lumMod val="75000"/>
                  </a:schemeClr>
                </a:solidFill>
              </a:rPr>
              <a:t>(fig.1)</a:t>
            </a:r>
          </a:p>
          <a:p>
            <a:pPr marL="342900" indent="-342900">
              <a:buAutoNum type="arabicPeriod"/>
            </a:pPr>
            <a:endParaRPr lang="it-IT" dirty="0">
              <a:solidFill>
                <a:schemeClr val="accent4">
                  <a:lumMod val="75000"/>
                </a:schemeClr>
              </a:solidFill>
            </a:endParaRPr>
          </a:p>
          <a:p>
            <a:r>
              <a:rPr lang="it-IT" b="1" dirty="0">
                <a:solidFill>
                  <a:schemeClr val="accent4">
                    <a:lumMod val="75000"/>
                  </a:schemeClr>
                </a:solidFill>
              </a:rPr>
              <a:t>2.  Importazione dati idraulici da HEC-RAS</a:t>
            </a:r>
          </a:p>
          <a:p>
            <a:r>
              <a:rPr lang="it-IT" dirty="0"/>
              <a:t>Dopo aver selezionato gli opportuni file che ci sono </a:t>
            </a:r>
          </a:p>
          <a:p>
            <a:r>
              <a:rPr lang="it-IT" dirty="0"/>
              <a:t>stati forniti come esempio (fig.2-3), la finestra di </a:t>
            </a:r>
          </a:p>
          <a:p>
            <a:r>
              <a:rPr lang="it-IT" dirty="0"/>
              <a:t>studio della pagina principale di LifeSim elenca ora </a:t>
            </a:r>
          </a:p>
          <a:p>
            <a:r>
              <a:rPr lang="it-IT" dirty="0"/>
              <a:t>il dataset idraulico importato (DamBreach) elencato</a:t>
            </a:r>
          </a:p>
          <a:p>
            <a:r>
              <a:rPr lang="it-IT" dirty="0"/>
              <a:t>sotto l'intestazione Hydraulic Data nell'albero dello</a:t>
            </a:r>
          </a:p>
          <a:p>
            <a:r>
              <a:rPr lang="it-IT" dirty="0"/>
              <a:t> studio (fig.4).</a:t>
            </a:r>
          </a:p>
        </p:txBody>
      </p:sp>
      <p:pic>
        <p:nvPicPr>
          <p:cNvPr id="3" name="Picture 2">
            <a:extLst>
              <a:ext uri="{FF2B5EF4-FFF2-40B4-BE49-F238E27FC236}">
                <a16:creationId xmlns:a16="http://schemas.microsoft.com/office/drawing/2014/main" xmlns="" id="{9546D0B7-62FC-4CC8-BA6A-0B266A8E2F3F}"/>
              </a:ext>
            </a:extLst>
          </p:cNvPr>
          <p:cNvPicPr/>
          <p:nvPr/>
        </p:nvPicPr>
        <p:blipFill>
          <a:blip r:embed="rId2">
            <a:extLst>
              <a:ext uri="{28A0092B-C50C-407E-A947-70E740481C1C}">
                <a14:useLocalDpi xmlns:a14="http://schemas.microsoft.com/office/drawing/2010/main" val="0"/>
              </a:ext>
            </a:extLst>
          </a:blip>
          <a:stretch>
            <a:fillRect/>
          </a:stretch>
        </p:blipFill>
        <p:spPr>
          <a:xfrm>
            <a:off x="790547" y="4265191"/>
            <a:ext cx="3495675" cy="2205425"/>
          </a:xfrm>
          <a:prstGeom prst="rect">
            <a:avLst/>
          </a:prstGeom>
          <a:ln>
            <a:solidFill>
              <a:schemeClr val="tx1"/>
            </a:solidFill>
          </a:ln>
        </p:spPr>
      </p:pic>
      <p:pic>
        <p:nvPicPr>
          <p:cNvPr id="4" name="Picture 3">
            <a:extLst>
              <a:ext uri="{FF2B5EF4-FFF2-40B4-BE49-F238E27FC236}">
                <a16:creationId xmlns:a16="http://schemas.microsoft.com/office/drawing/2014/main" xmlns="" id="{6FC1C23D-A316-498A-A1F0-E39834D9EB2B}"/>
              </a:ext>
            </a:extLst>
          </p:cNvPr>
          <p:cNvPicPr>
            <a:picLocks noChangeAspect="1"/>
          </p:cNvPicPr>
          <p:nvPr/>
        </p:nvPicPr>
        <p:blipFill>
          <a:blip r:embed="rId3"/>
          <a:stretch>
            <a:fillRect/>
          </a:stretch>
        </p:blipFill>
        <p:spPr>
          <a:xfrm>
            <a:off x="4667802" y="4236541"/>
            <a:ext cx="3146765" cy="2262724"/>
          </a:xfrm>
          <a:prstGeom prst="rect">
            <a:avLst/>
          </a:prstGeom>
        </p:spPr>
      </p:pic>
      <p:pic>
        <p:nvPicPr>
          <p:cNvPr id="5" name="Picture 4">
            <a:extLst>
              <a:ext uri="{FF2B5EF4-FFF2-40B4-BE49-F238E27FC236}">
                <a16:creationId xmlns:a16="http://schemas.microsoft.com/office/drawing/2014/main" xmlns="" id="{DECE26F2-B9DE-42C9-9A16-69E657F73DAE}"/>
              </a:ext>
            </a:extLst>
          </p:cNvPr>
          <p:cNvPicPr>
            <a:picLocks noChangeAspect="1"/>
          </p:cNvPicPr>
          <p:nvPr/>
        </p:nvPicPr>
        <p:blipFill>
          <a:blip r:embed="rId4"/>
          <a:stretch>
            <a:fillRect/>
          </a:stretch>
        </p:blipFill>
        <p:spPr>
          <a:xfrm>
            <a:off x="8115424" y="4202707"/>
            <a:ext cx="3286029" cy="2267909"/>
          </a:xfrm>
          <a:prstGeom prst="rect">
            <a:avLst/>
          </a:prstGeom>
        </p:spPr>
      </p:pic>
      <p:sp>
        <p:nvSpPr>
          <p:cNvPr id="6" name="TextBox 5">
            <a:extLst>
              <a:ext uri="{FF2B5EF4-FFF2-40B4-BE49-F238E27FC236}">
                <a16:creationId xmlns:a16="http://schemas.microsoft.com/office/drawing/2014/main" xmlns="" id="{58152002-23A3-4B7D-89B6-9CCDE1879D45}"/>
              </a:ext>
            </a:extLst>
          </p:cNvPr>
          <p:cNvSpPr txBox="1"/>
          <p:nvPr/>
        </p:nvSpPr>
        <p:spPr>
          <a:xfrm>
            <a:off x="3216283" y="6470616"/>
            <a:ext cx="1259457" cy="369332"/>
          </a:xfrm>
          <a:prstGeom prst="rect">
            <a:avLst/>
          </a:prstGeom>
          <a:noFill/>
        </p:spPr>
        <p:txBody>
          <a:bodyPr wrap="square" rtlCol="0">
            <a:spAutoFit/>
          </a:bodyPr>
          <a:lstStyle/>
          <a:p>
            <a:r>
              <a:rPr lang="it-IT" i="1" dirty="0"/>
              <a:t>Figura 2</a:t>
            </a:r>
          </a:p>
        </p:txBody>
      </p:sp>
      <p:sp>
        <p:nvSpPr>
          <p:cNvPr id="7" name="TextBox 6">
            <a:extLst>
              <a:ext uri="{FF2B5EF4-FFF2-40B4-BE49-F238E27FC236}">
                <a16:creationId xmlns:a16="http://schemas.microsoft.com/office/drawing/2014/main" xmlns="" id="{BC68D42E-AC6E-4350-83F4-F6675FC3B29C}"/>
              </a:ext>
            </a:extLst>
          </p:cNvPr>
          <p:cNvSpPr txBox="1"/>
          <p:nvPr/>
        </p:nvSpPr>
        <p:spPr>
          <a:xfrm>
            <a:off x="6525883" y="6470616"/>
            <a:ext cx="1397479" cy="369332"/>
          </a:xfrm>
          <a:prstGeom prst="rect">
            <a:avLst/>
          </a:prstGeom>
          <a:noFill/>
        </p:spPr>
        <p:txBody>
          <a:bodyPr wrap="square" rtlCol="0">
            <a:spAutoFit/>
          </a:bodyPr>
          <a:lstStyle/>
          <a:p>
            <a:r>
              <a:rPr lang="it-IT" i="1" dirty="0"/>
              <a:t>Figura 3</a:t>
            </a:r>
          </a:p>
        </p:txBody>
      </p:sp>
      <p:sp>
        <p:nvSpPr>
          <p:cNvPr id="8" name="TextBox 7">
            <a:extLst>
              <a:ext uri="{FF2B5EF4-FFF2-40B4-BE49-F238E27FC236}">
                <a16:creationId xmlns:a16="http://schemas.microsoft.com/office/drawing/2014/main" xmlns="" id="{8DFF08B3-F50A-468D-B735-AC46F7A92DD0}"/>
              </a:ext>
            </a:extLst>
          </p:cNvPr>
          <p:cNvSpPr txBox="1"/>
          <p:nvPr/>
        </p:nvSpPr>
        <p:spPr>
          <a:xfrm>
            <a:off x="10485021" y="6470451"/>
            <a:ext cx="2216988" cy="369332"/>
          </a:xfrm>
          <a:prstGeom prst="rect">
            <a:avLst/>
          </a:prstGeom>
          <a:noFill/>
        </p:spPr>
        <p:txBody>
          <a:bodyPr wrap="square" rtlCol="0">
            <a:spAutoFit/>
          </a:bodyPr>
          <a:lstStyle/>
          <a:p>
            <a:r>
              <a:rPr lang="it-IT" i="1" dirty="0"/>
              <a:t>Figura 4</a:t>
            </a:r>
          </a:p>
        </p:txBody>
      </p:sp>
      <p:pic>
        <p:nvPicPr>
          <p:cNvPr id="11" name="Picture 10">
            <a:extLst>
              <a:ext uri="{FF2B5EF4-FFF2-40B4-BE49-F238E27FC236}">
                <a16:creationId xmlns:a16="http://schemas.microsoft.com/office/drawing/2014/main" xmlns="" id="{ABA8588A-3840-49EA-8278-461EC0820E1C}"/>
              </a:ext>
            </a:extLst>
          </p:cNvPr>
          <p:cNvPicPr>
            <a:picLocks noChangeAspect="1"/>
          </p:cNvPicPr>
          <p:nvPr/>
        </p:nvPicPr>
        <p:blipFill>
          <a:blip r:embed="rId5"/>
          <a:stretch>
            <a:fillRect/>
          </a:stretch>
        </p:blipFill>
        <p:spPr>
          <a:xfrm>
            <a:off x="6980824" y="1292380"/>
            <a:ext cx="3763376" cy="2725826"/>
          </a:xfrm>
          <a:prstGeom prst="rect">
            <a:avLst/>
          </a:prstGeom>
        </p:spPr>
      </p:pic>
      <p:sp>
        <p:nvSpPr>
          <p:cNvPr id="12" name="TextBox 11">
            <a:extLst>
              <a:ext uri="{FF2B5EF4-FFF2-40B4-BE49-F238E27FC236}">
                <a16:creationId xmlns:a16="http://schemas.microsoft.com/office/drawing/2014/main" xmlns="" id="{AD27BB7E-C4A9-421A-974F-C8806FCC5A0B}"/>
              </a:ext>
            </a:extLst>
          </p:cNvPr>
          <p:cNvSpPr txBox="1"/>
          <p:nvPr/>
        </p:nvSpPr>
        <p:spPr>
          <a:xfrm>
            <a:off x="10940553" y="3598861"/>
            <a:ext cx="2061713" cy="369332"/>
          </a:xfrm>
          <a:prstGeom prst="rect">
            <a:avLst/>
          </a:prstGeom>
          <a:noFill/>
        </p:spPr>
        <p:txBody>
          <a:bodyPr wrap="square" rtlCol="0">
            <a:spAutoFit/>
          </a:bodyPr>
          <a:lstStyle/>
          <a:p>
            <a:r>
              <a:rPr lang="it-IT" i="1" dirty="0"/>
              <a:t>Figura 1</a:t>
            </a:r>
          </a:p>
        </p:txBody>
      </p:sp>
    </p:spTree>
    <p:extLst>
      <p:ext uri="{BB962C8B-B14F-4D97-AF65-F5344CB8AC3E}">
        <p14:creationId xmlns:p14="http://schemas.microsoft.com/office/powerpoint/2010/main" val="7732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7EB408-0395-4B9A-9184-D1F1711F32AE}"/>
              </a:ext>
            </a:extLst>
          </p:cNvPr>
          <p:cNvSpPr txBox="1"/>
          <p:nvPr/>
        </p:nvSpPr>
        <p:spPr>
          <a:xfrm>
            <a:off x="1086928" y="293298"/>
            <a:ext cx="10748514" cy="4524315"/>
          </a:xfrm>
          <a:prstGeom prst="rect">
            <a:avLst/>
          </a:prstGeom>
          <a:noFill/>
        </p:spPr>
        <p:txBody>
          <a:bodyPr wrap="square" rtlCol="0">
            <a:spAutoFit/>
          </a:bodyPr>
          <a:lstStyle/>
          <a:p>
            <a:r>
              <a:rPr lang="it-IT" b="1" dirty="0">
                <a:solidFill>
                  <a:schemeClr val="accent4">
                    <a:lumMod val="75000"/>
                  </a:schemeClr>
                </a:solidFill>
              </a:rPr>
              <a:t>3.  Importazione di uno Structure Inventory</a:t>
            </a:r>
          </a:p>
          <a:p>
            <a:r>
              <a:rPr lang="it-IT" dirty="0"/>
              <a:t>Per prima cosa bisogna importare le strutture da Shapefile;</a:t>
            </a:r>
          </a:p>
          <a:p>
            <a:r>
              <a:rPr lang="it-IT" dirty="0"/>
              <a:t>In seguito, bisogna compilare alcuni dati di default; finito ciò, la scheda Studio della finestra principale di HEC-LifeSim sotto Tree Study per Inventories della struttura elencherà Example_SI_NSI.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b="1" dirty="0"/>
          </a:p>
          <a:p>
            <a:r>
              <a:rPr lang="it-IT" b="1" dirty="0">
                <a:solidFill>
                  <a:schemeClr val="accent4">
                    <a:lumMod val="75000"/>
                  </a:schemeClr>
                </a:solidFill>
              </a:rPr>
              <a:t>4. Importazione dati di pianificazione di emergenza</a:t>
            </a:r>
          </a:p>
          <a:p>
            <a:r>
              <a:rPr lang="it-IT" dirty="0"/>
              <a:t>Come nel passo precedente, bisogna importare l’</a:t>
            </a:r>
            <a:r>
              <a:rPr lang="en-US" dirty="0"/>
              <a:t>Emergency Planning Zone da Shapefile</a:t>
            </a:r>
            <a:r>
              <a:rPr lang="it-IT" dirty="0"/>
              <a:t>.</a:t>
            </a:r>
          </a:p>
          <a:p>
            <a:endParaRPr lang="it-IT" dirty="0">
              <a:solidFill>
                <a:schemeClr val="accent4">
                  <a:lumMod val="75000"/>
                </a:schemeClr>
              </a:solidFill>
            </a:endParaRPr>
          </a:p>
        </p:txBody>
      </p:sp>
      <p:pic>
        <p:nvPicPr>
          <p:cNvPr id="4" name="Picture 3" descr="C:\Users\q0hecwlf\AppData\Local\Temp\1\SNAGHTML58d542eb.PNG">
            <a:extLst>
              <a:ext uri="{FF2B5EF4-FFF2-40B4-BE49-F238E27FC236}">
                <a16:creationId xmlns:a16="http://schemas.microsoft.com/office/drawing/2014/main" xmlns="" id="{9057053C-E459-44CF-A880-74EB288F1F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2781" y="1535809"/>
            <a:ext cx="3226280" cy="2079595"/>
          </a:xfrm>
          <a:prstGeom prst="rect">
            <a:avLst/>
          </a:prstGeom>
          <a:noFill/>
          <a:ln>
            <a:noFill/>
          </a:ln>
        </p:spPr>
      </p:pic>
      <p:pic>
        <p:nvPicPr>
          <p:cNvPr id="5" name="Picture 4">
            <a:extLst>
              <a:ext uri="{FF2B5EF4-FFF2-40B4-BE49-F238E27FC236}">
                <a16:creationId xmlns:a16="http://schemas.microsoft.com/office/drawing/2014/main" xmlns="" id="{2C70E3C9-64C0-448A-9C61-EC2B260A2340}"/>
              </a:ext>
            </a:extLst>
          </p:cNvPr>
          <p:cNvPicPr>
            <a:picLocks noChangeAspect="1"/>
          </p:cNvPicPr>
          <p:nvPr/>
        </p:nvPicPr>
        <p:blipFill>
          <a:blip r:embed="rId3"/>
          <a:stretch>
            <a:fillRect/>
          </a:stretch>
        </p:blipFill>
        <p:spPr>
          <a:xfrm>
            <a:off x="7819844" y="1514717"/>
            <a:ext cx="3407434" cy="2121777"/>
          </a:xfrm>
          <a:prstGeom prst="rect">
            <a:avLst/>
          </a:prstGeom>
        </p:spPr>
      </p:pic>
      <p:sp>
        <p:nvSpPr>
          <p:cNvPr id="8" name="Arrow: Right 7">
            <a:extLst>
              <a:ext uri="{FF2B5EF4-FFF2-40B4-BE49-F238E27FC236}">
                <a16:creationId xmlns:a16="http://schemas.microsoft.com/office/drawing/2014/main" xmlns="" id="{C4A774C0-092B-4A44-8874-1B0FF081AC4F}"/>
              </a:ext>
            </a:extLst>
          </p:cNvPr>
          <p:cNvSpPr/>
          <p:nvPr/>
        </p:nvSpPr>
        <p:spPr>
          <a:xfrm>
            <a:off x="5305245" y="2228671"/>
            <a:ext cx="1768415" cy="87448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4">
                    <a:lumMod val="75000"/>
                  </a:schemeClr>
                </a:solidFill>
              </a:ln>
              <a:solidFill>
                <a:schemeClr val="accent4">
                  <a:lumMod val="75000"/>
                </a:schemeClr>
              </a:solidFill>
            </a:endParaRPr>
          </a:p>
        </p:txBody>
      </p:sp>
      <p:pic>
        <p:nvPicPr>
          <p:cNvPr id="9" name="Picture 8">
            <a:extLst>
              <a:ext uri="{FF2B5EF4-FFF2-40B4-BE49-F238E27FC236}">
                <a16:creationId xmlns:a16="http://schemas.microsoft.com/office/drawing/2014/main" xmlns="" id="{68FB455A-671D-4169-824F-74BB2B4876F0}"/>
              </a:ext>
            </a:extLst>
          </p:cNvPr>
          <p:cNvPicPr>
            <a:picLocks noChangeAspect="1"/>
          </p:cNvPicPr>
          <p:nvPr/>
        </p:nvPicPr>
        <p:blipFill>
          <a:blip r:embed="rId4"/>
          <a:stretch>
            <a:fillRect/>
          </a:stretch>
        </p:blipFill>
        <p:spPr>
          <a:xfrm>
            <a:off x="1086928" y="4629287"/>
            <a:ext cx="4645555" cy="2091109"/>
          </a:xfrm>
          <a:prstGeom prst="rect">
            <a:avLst/>
          </a:prstGeom>
        </p:spPr>
      </p:pic>
      <p:pic>
        <p:nvPicPr>
          <p:cNvPr id="10" name="Picture 9">
            <a:extLst>
              <a:ext uri="{FF2B5EF4-FFF2-40B4-BE49-F238E27FC236}">
                <a16:creationId xmlns:a16="http://schemas.microsoft.com/office/drawing/2014/main" xmlns="" id="{1847CE96-7F3A-48D1-B913-1886D0659AB9}"/>
              </a:ext>
            </a:extLst>
          </p:cNvPr>
          <p:cNvPicPr>
            <a:picLocks noChangeAspect="1"/>
          </p:cNvPicPr>
          <p:nvPr/>
        </p:nvPicPr>
        <p:blipFill>
          <a:blip r:embed="rId5"/>
          <a:stretch>
            <a:fillRect/>
          </a:stretch>
        </p:blipFill>
        <p:spPr>
          <a:xfrm>
            <a:off x="8499254" y="4561050"/>
            <a:ext cx="2728024" cy="2227581"/>
          </a:xfrm>
          <a:prstGeom prst="rect">
            <a:avLst/>
          </a:prstGeom>
        </p:spPr>
      </p:pic>
      <p:pic>
        <p:nvPicPr>
          <p:cNvPr id="11" name="Picture 10">
            <a:extLst>
              <a:ext uri="{FF2B5EF4-FFF2-40B4-BE49-F238E27FC236}">
                <a16:creationId xmlns:a16="http://schemas.microsoft.com/office/drawing/2014/main" xmlns="" id="{A3AFFE4C-6FFF-4532-B116-F5B2D76674E9}"/>
              </a:ext>
            </a:extLst>
          </p:cNvPr>
          <p:cNvPicPr>
            <a:picLocks noChangeAspect="1"/>
          </p:cNvPicPr>
          <p:nvPr/>
        </p:nvPicPr>
        <p:blipFill>
          <a:blip r:embed="rId6"/>
          <a:stretch>
            <a:fillRect/>
          </a:stretch>
        </p:blipFill>
        <p:spPr>
          <a:xfrm>
            <a:off x="6207486" y="5190166"/>
            <a:ext cx="1816765" cy="969348"/>
          </a:xfrm>
          <a:prstGeom prst="rect">
            <a:avLst/>
          </a:prstGeom>
        </p:spPr>
      </p:pic>
    </p:spTree>
    <p:extLst>
      <p:ext uri="{BB962C8B-B14F-4D97-AF65-F5344CB8AC3E}">
        <p14:creationId xmlns:p14="http://schemas.microsoft.com/office/powerpoint/2010/main" val="235220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40501F-69FE-449E-8513-F78013111B37}"/>
              </a:ext>
            </a:extLst>
          </p:cNvPr>
          <p:cNvSpPr txBox="1"/>
          <p:nvPr/>
        </p:nvSpPr>
        <p:spPr>
          <a:xfrm>
            <a:off x="948906" y="310551"/>
            <a:ext cx="10929668" cy="2585323"/>
          </a:xfrm>
          <a:prstGeom prst="rect">
            <a:avLst/>
          </a:prstGeom>
          <a:noFill/>
        </p:spPr>
        <p:txBody>
          <a:bodyPr wrap="square" rtlCol="0">
            <a:spAutoFit/>
          </a:bodyPr>
          <a:lstStyle/>
          <a:p>
            <a:pPr marL="342900" indent="-342900">
              <a:buAutoNum type="arabicPeriod" startAt="5"/>
            </a:pPr>
            <a:r>
              <a:rPr lang="it-IT" b="1" dirty="0">
                <a:solidFill>
                  <a:schemeClr val="accent4">
                    <a:lumMod val="75000"/>
                  </a:schemeClr>
                </a:solidFill>
              </a:rPr>
              <a:t>Importazione del</a:t>
            </a:r>
            <a:r>
              <a:rPr lang="en-US" b="1" dirty="0">
                <a:solidFill>
                  <a:schemeClr val="accent4">
                    <a:lumMod val="75000"/>
                  </a:schemeClr>
                </a:solidFill>
              </a:rPr>
              <a:t> Dataset </a:t>
            </a:r>
            <a:r>
              <a:rPr lang="en-US" b="1" dirty="0" err="1">
                <a:solidFill>
                  <a:schemeClr val="accent4">
                    <a:lumMod val="75000"/>
                  </a:schemeClr>
                </a:solidFill>
              </a:rPr>
              <a:t>della</a:t>
            </a:r>
            <a:r>
              <a:rPr lang="en-US" b="1" dirty="0">
                <a:solidFill>
                  <a:schemeClr val="accent4">
                    <a:lumMod val="75000"/>
                  </a:schemeClr>
                </a:solidFill>
              </a:rPr>
              <a:t> rete </a:t>
            </a:r>
            <a:r>
              <a:rPr lang="en-US" b="1" dirty="0" err="1">
                <a:solidFill>
                  <a:schemeClr val="accent4">
                    <a:lumMod val="75000"/>
                  </a:schemeClr>
                </a:solidFill>
              </a:rPr>
              <a:t>stradale</a:t>
            </a:r>
            <a:endParaRPr lang="en-US" b="1" dirty="0">
              <a:solidFill>
                <a:schemeClr val="accent4">
                  <a:lumMod val="75000"/>
                </a:schemeClr>
              </a:solidFill>
            </a:endParaRPr>
          </a:p>
          <a:p>
            <a:r>
              <a:rPr lang="it-IT" dirty="0"/>
              <a:t>Si importa la rete stradalee dall’OpenStreetMap.</a:t>
            </a:r>
          </a:p>
          <a:p>
            <a:endParaRPr lang="it-IT" b="1" dirty="0">
              <a:solidFill>
                <a:schemeClr val="accent4">
                  <a:lumMod val="75000"/>
                </a:schemeClr>
              </a:solidFill>
            </a:endParaRPr>
          </a:p>
          <a:p>
            <a:pPr marL="342900" indent="-342900">
              <a:buAutoNum type="arabicPeriod" startAt="6"/>
            </a:pPr>
            <a:r>
              <a:rPr lang="it-IT" b="1" dirty="0">
                <a:solidFill>
                  <a:schemeClr val="accent4">
                    <a:lumMod val="75000"/>
                  </a:schemeClr>
                </a:solidFill>
              </a:rPr>
              <a:t>Modifica dei dati della rete stradale</a:t>
            </a:r>
          </a:p>
          <a:p>
            <a:r>
              <a:rPr lang="it-IT" dirty="0"/>
              <a:t>La rete stradale è una parte importante dei calcoli HEC-LifeSim</a:t>
            </a:r>
          </a:p>
          <a:p>
            <a:r>
              <a:rPr lang="it-IT" dirty="0"/>
              <a:t>quando si simula il processo di evacuazione. Una rete stradale con</a:t>
            </a:r>
          </a:p>
          <a:p>
            <a:r>
              <a:rPr lang="it-IT" dirty="0"/>
              <a:t>connettività mancante o indicazioni errate su strade a senso unico</a:t>
            </a:r>
          </a:p>
          <a:p>
            <a:r>
              <a:rPr lang="it-IT" dirty="0"/>
              <a:t>può portare a risultati errati.</a:t>
            </a:r>
          </a:p>
          <a:p>
            <a:endParaRPr lang="it-IT" dirty="0"/>
          </a:p>
        </p:txBody>
      </p:sp>
      <p:pic>
        <p:nvPicPr>
          <p:cNvPr id="3" name="Picture 2">
            <a:extLst>
              <a:ext uri="{FF2B5EF4-FFF2-40B4-BE49-F238E27FC236}">
                <a16:creationId xmlns:a16="http://schemas.microsoft.com/office/drawing/2014/main" xmlns="" id="{3DAC56DC-0AB7-47EC-BB48-E3C57BD8D100}"/>
              </a:ext>
            </a:extLst>
          </p:cNvPr>
          <p:cNvPicPr>
            <a:picLocks noChangeAspect="1"/>
          </p:cNvPicPr>
          <p:nvPr/>
        </p:nvPicPr>
        <p:blipFill>
          <a:blip r:embed="rId2"/>
          <a:stretch>
            <a:fillRect/>
          </a:stretch>
        </p:blipFill>
        <p:spPr>
          <a:xfrm>
            <a:off x="7815532" y="240218"/>
            <a:ext cx="3181653" cy="2092046"/>
          </a:xfrm>
          <a:prstGeom prst="rect">
            <a:avLst/>
          </a:prstGeom>
        </p:spPr>
      </p:pic>
      <p:pic>
        <p:nvPicPr>
          <p:cNvPr id="4" name="Picture 3">
            <a:extLst>
              <a:ext uri="{FF2B5EF4-FFF2-40B4-BE49-F238E27FC236}">
                <a16:creationId xmlns:a16="http://schemas.microsoft.com/office/drawing/2014/main" xmlns="" id="{CFFA36C6-2521-4238-9595-371DF85EA720}"/>
              </a:ext>
            </a:extLst>
          </p:cNvPr>
          <p:cNvPicPr>
            <a:picLocks noChangeAspect="1"/>
          </p:cNvPicPr>
          <p:nvPr/>
        </p:nvPicPr>
        <p:blipFill>
          <a:blip r:embed="rId3"/>
          <a:stretch>
            <a:fillRect/>
          </a:stretch>
        </p:blipFill>
        <p:spPr>
          <a:xfrm>
            <a:off x="948906" y="2895874"/>
            <a:ext cx="3859102" cy="3487214"/>
          </a:xfrm>
          <a:prstGeom prst="rect">
            <a:avLst/>
          </a:prstGeom>
        </p:spPr>
      </p:pic>
      <p:pic>
        <p:nvPicPr>
          <p:cNvPr id="5" name="Picture 4">
            <a:extLst>
              <a:ext uri="{FF2B5EF4-FFF2-40B4-BE49-F238E27FC236}">
                <a16:creationId xmlns:a16="http://schemas.microsoft.com/office/drawing/2014/main" xmlns="" id="{B8848FBC-F93D-4DC4-B01F-D7A3EAA5F890}"/>
              </a:ext>
            </a:extLst>
          </p:cNvPr>
          <p:cNvPicPr>
            <a:picLocks noChangeAspect="1"/>
          </p:cNvPicPr>
          <p:nvPr/>
        </p:nvPicPr>
        <p:blipFill>
          <a:blip r:embed="rId4"/>
          <a:stretch>
            <a:fillRect/>
          </a:stretch>
        </p:blipFill>
        <p:spPr>
          <a:xfrm>
            <a:off x="6391698" y="2895874"/>
            <a:ext cx="5486876" cy="1792379"/>
          </a:xfrm>
          <a:prstGeom prst="rect">
            <a:avLst/>
          </a:prstGeom>
        </p:spPr>
      </p:pic>
      <p:pic>
        <p:nvPicPr>
          <p:cNvPr id="6" name="Picture 5">
            <a:extLst>
              <a:ext uri="{FF2B5EF4-FFF2-40B4-BE49-F238E27FC236}">
                <a16:creationId xmlns:a16="http://schemas.microsoft.com/office/drawing/2014/main" xmlns="" id="{697816BE-0CE5-46D5-AB68-8F19154AB97B}"/>
              </a:ext>
            </a:extLst>
          </p:cNvPr>
          <p:cNvPicPr>
            <a:picLocks noChangeAspect="1"/>
          </p:cNvPicPr>
          <p:nvPr/>
        </p:nvPicPr>
        <p:blipFill>
          <a:blip r:embed="rId5"/>
          <a:stretch>
            <a:fillRect/>
          </a:stretch>
        </p:blipFill>
        <p:spPr>
          <a:xfrm>
            <a:off x="6391698" y="5057071"/>
            <a:ext cx="5486876" cy="1560711"/>
          </a:xfrm>
          <a:prstGeom prst="rect">
            <a:avLst/>
          </a:prstGeom>
        </p:spPr>
      </p:pic>
      <p:sp>
        <p:nvSpPr>
          <p:cNvPr id="7" name="Arrow: Right 6">
            <a:extLst>
              <a:ext uri="{FF2B5EF4-FFF2-40B4-BE49-F238E27FC236}">
                <a16:creationId xmlns:a16="http://schemas.microsoft.com/office/drawing/2014/main" xmlns="" id="{992A2E0D-636C-4E87-8B88-4E4C0CB2363E}"/>
              </a:ext>
            </a:extLst>
          </p:cNvPr>
          <p:cNvSpPr/>
          <p:nvPr/>
        </p:nvSpPr>
        <p:spPr>
          <a:xfrm>
            <a:off x="4944483" y="4425350"/>
            <a:ext cx="1310740" cy="96958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363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B62AB9F-BEFD-4DC2-9FB0-519F37C3EEAC}"/>
              </a:ext>
            </a:extLst>
          </p:cNvPr>
          <p:cNvSpPr txBox="1"/>
          <p:nvPr/>
        </p:nvSpPr>
        <p:spPr>
          <a:xfrm>
            <a:off x="1233577" y="189781"/>
            <a:ext cx="8678174" cy="369332"/>
          </a:xfrm>
          <a:prstGeom prst="rect">
            <a:avLst/>
          </a:prstGeom>
          <a:noFill/>
        </p:spPr>
        <p:txBody>
          <a:bodyPr wrap="square" rtlCol="0">
            <a:spAutoFit/>
          </a:bodyPr>
          <a:lstStyle/>
          <a:p>
            <a:r>
              <a:rPr lang="it-IT" b="1" dirty="0">
                <a:solidFill>
                  <a:schemeClr val="accent4">
                    <a:lumMod val="75000"/>
                  </a:schemeClr>
                </a:solidFill>
              </a:rPr>
              <a:t>7.  Alternativa: scenario terremoto</a:t>
            </a:r>
          </a:p>
        </p:txBody>
      </p:sp>
      <p:pic>
        <p:nvPicPr>
          <p:cNvPr id="3" name="Picture 2">
            <a:extLst>
              <a:ext uri="{FF2B5EF4-FFF2-40B4-BE49-F238E27FC236}">
                <a16:creationId xmlns:a16="http://schemas.microsoft.com/office/drawing/2014/main" xmlns="" id="{DCB9C39D-16AE-4167-9C17-DF4161BE732C}"/>
              </a:ext>
            </a:extLst>
          </p:cNvPr>
          <p:cNvPicPr>
            <a:picLocks noChangeAspect="1"/>
          </p:cNvPicPr>
          <p:nvPr/>
        </p:nvPicPr>
        <p:blipFill>
          <a:blip r:embed="rId2"/>
          <a:stretch>
            <a:fillRect/>
          </a:stretch>
        </p:blipFill>
        <p:spPr>
          <a:xfrm>
            <a:off x="1035169" y="1941447"/>
            <a:ext cx="3328704" cy="2975106"/>
          </a:xfrm>
          <a:prstGeom prst="rect">
            <a:avLst/>
          </a:prstGeom>
        </p:spPr>
      </p:pic>
      <p:sp>
        <p:nvSpPr>
          <p:cNvPr id="4" name="TextBox 3">
            <a:extLst>
              <a:ext uri="{FF2B5EF4-FFF2-40B4-BE49-F238E27FC236}">
                <a16:creationId xmlns:a16="http://schemas.microsoft.com/office/drawing/2014/main" xmlns="" id="{EDF798BD-932F-4ED8-B1B6-44C08ABDFD4B}"/>
              </a:ext>
            </a:extLst>
          </p:cNvPr>
          <p:cNvSpPr txBox="1"/>
          <p:nvPr/>
        </p:nvSpPr>
        <p:spPr>
          <a:xfrm>
            <a:off x="1035169" y="646981"/>
            <a:ext cx="10161917" cy="369332"/>
          </a:xfrm>
          <a:prstGeom prst="rect">
            <a:avLst/>
          </a:prstGeom>
          <a:noFill/>
        </p:spPr>
        <p:txBody>
          <a:bodyPr wrap="square" rtlCol="0">
            <a:spAutoFit/>
          </a:bodyPr>
          <a:lstStyle/>
          <a:p>
            <a:r>
              <a:rPr lang="it-IT" dirty="0"/>
              <a:t>Si deve selezionare «crea ua nuova alternativa» e, poi, compilare i vari campi della finestra che si aprirà.</a:t>
            </a:r>
          </a:p>
        </p:txBody>
      </p:sp>
      <p:pic>
        <p:nvPicPr>
          <p:cNvPr id="5" name="Picture 4">
            <a:extLst>
              <a:ext uri="{FF2B5EF4-FFF2-40B4-BE49-F238E27FC236}">
                <a16:creationId xmlns:a16="http://schemas.microsoft.com/office/drawing/2014/main" xmlns="" id="{52943EA1-E3B3-43FF-B46A-FEB9995EDA4A}"/>
              </a:ext>
            </a:extLst>
          </p:cNvPr>
          <p:cNvPicPr>
            <a:picLocks noChangeAspect="1"/>
          </p:cNvPicPr>
          <p:nvPr/>
        </p:nvPicPr>
        <p:blipFill>
          <a:blip r:embed="rId3"/>
          <a:stretch>
            <a:fillRect/>
          </a:stretch>
        </p:blipFill>
        <p:spPr>
          <a:xfrm>
            <a:off x="7185804" y="1104181"/>
            <a:ext cx="3873901" cy="5376026"/>
          </a:xfrm>
          <a:prstGeom prst="rect">
            <a:avLst/>
          </a:prstGeom>
        </p:spPr>
      </p:pic>
      <p:sp>
        <p:nvSpPr>
          <p:cNvPr id="6" name="Arrow: Right 5">
            <a:extLst>
              <a:ext uri="{FF2B5EF4-FFF2-40B4-BE49-F238E27FC236}">
                <a16:creationId xmlns:a16="http://schemas.microsoft.com/office/drawing/2014/main" xmlns="" id="{BDE8CD0C-BABB-4E1B-B103-4403FA3365C3}"/>
              </a:ext>
            </a:extLst>
          </p:cNvPr>
          <p:cNvSpPr/>
          <p:nvPr/>
        </p:nvSpPr>
        <p:spPr>
          <a:xfrm>
            <a:off x="4738778" y="2751826"/>
            <a:ext cx="2067463" cy="1354347"/>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9636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7E7753-E30E-4EB7-A497-80A29BCB291E}"/>
              </a:ext>
            </a:extLst>
          </p:cNvPr>
          <p:cNvSpPr/>
          <p:nvPr/>
        </p:nvSpPr>
        <p:spPr>
          <a:xfrm>
            <a:off x="1101512" y="337231"/>
            <a:ext cx="10691095" cy="1754326"/>
          </a:xfrm>
          <a:prstGeom prst="rect">
            <a:avLst/>
          </a:prstGeom>
        </p:spPr>
        <p:txBody>
          <a:bodyPr wrap="square">
            <a:spAutoFit/>
          </a:bodyPr>
          <a:lstStyle/>
          <a:p>
            <a:pPr marL="342900" indent="-342900">
              <a:buAutoNum type="arabicPeriod" startAt="8"/>
            </a:pPr>
            <a:r>
              <a:rPr lang="it-IT" b="1" dirty="0">
                <a:solidFill>
                  <a:schemeClr val="accent4">
                    <a:lumMod val="75000"/>
                  </a:schemeClr>
                </a:solidFill>
              </a:rPr>
              <a:t>Creazione di una simulazione in HEC-LifeSim</a:t>
            </a:r>
          </a:p>
          <a:p>
            <a:r>
              <a:rPr lang="it-IT" dirty="0"/>
              <a:t>L’ultimo passaggio è «creare nuova simulazione», completare i campi selezionando il tempo di pericolo immenente, il numero di iterazioni, le alternative.</a:t>
            </a:r>
          </a:p>
          <a:p>
            <a:endParaRPr lang="it-IT" dirty="0"/>
          </a:p>
          <a:p>
            <a:pPr marL="342900" indent="-342900">
              <a:buAutoNum type="arabicPeriod" startAt="9"/>
            </a:pPr>
            <a:r>
              <a:rPr lang="it-IT" b="1" dirty="0">
                <a:solidFill>
                  <a:schemeClr val="accent4">
                    <a:lumMod val="75000"/>
                  </a:schemeClr>
                </a:solidFill>
              </a:rPr>
              <a:t>Esecuzione della simulazione</a:t>
            </a:r>
          </a:p>
          <a:p>
            <a:endParaRPr lang="it-IT" b="1" dirty="0">
              <a:solidFill>
                <a:schemeClr val="accent4">
                  <a:lumMod val="75000"/>
                </a:schemeClr>
              </a:solidFill>
            </a:endParaRPr>
          </a:p>
        </p:txBody>
      </p:sp>
      <p:pic>
        <p:nvPicPr>
          <p:cNvPr id="4" name="Picture 3">
            <a:extLst>
              <a:ext uri="{FF2B5EF4-FFF2-40B4-BE49-F238E27FC236}">
                <a16:creationId xmlns:a16="http://schemas.microsoft.com/office/drawing/2014/main" xmlns="" id="{FDB47907-AB62-44A4-B40B-E3AE8986B2BB}"/>
              </a:ext>
            </a:extLst>
          </p:cNvPr>
          <p:cNvPicPr>
            <a:picLocks noChangeAspect="1"/>
          </p:cNvPicPr>
          <p:nvPr/>
        </p:nvPicPr>
        <p:blipFill>
          <a:blip r:embed="rId2"/>
          <a:stretch>
            <a:fillRect/>
          </a:stretch>
        </p:blipFill>
        <p:spPr>
          <a:xfrm>
            <a:off x="7324126" y="1045193"/>
            <a:ext cx="2660701" cy="4022943"/>
          </a:xfrm>
          <a:prstGeom prst="rect">
            <a:avLst/>
          </a:prstGeom>
        </p:spPr>
      </p:pic>
      <p:sp>
        <p:nvSpPr>
          <p:cNvPr id="5" name="TextBox 4">
            <a:extLst>
              <a:ext uri="{FF2B5EF4-FFF2-40B4-BE49-F238E27FC236}">
                <a16:creationId xmlns:a16="http://schemas.microsoft.com/office/drawing/2014/main" xmlns="" id="{2B4AAF50-0F6B-4A48-85AC-19CFBF0E7DB1}"/>
              </a:ext>
            </a:extLst>
          </p:cNvPr>
          <p:cNvSpPr txBox="1"/>
          <p:nvPr/>
        </p:nvSpPr>
        <p:spPr>
          <a:xfrm>
            <a:off x="9984827" y="3867807"/>
            <a:ext cx="2406869" cy="1200329"/>
          </a:xfrm>
          <a:prstGeom prst="rect">
            <a:avLst/>
          </a:prstGeom>
          <a:noFill/>
        </p:spPr>
        <p:txBody>
          <a:bodyPr wrap="square" rtlCol="0">
            <a:spAutoFit/>
          </a:bodyPr>
          <a:lstStyle/>
          <a:p>
            <a:r>
              <a:rPr lang="it-IT" dirty="0"/>
              <a:t>Finestra di dialogo dell'editor di simulazione completata.</a:t>
            </a:r>
          </a:p>
        </p:txBody>
      </p:sp>
      <p:pic>
        <p:nvPicPr>
          <p:cNvPr id="6" name="Picture 5">
            <a:extLst>
              <a:ext uri="{FF2B5EF4-FFF2-40B4-BE49-F238E27FC236}">
                <a16:creationId xmlns:a16="http://schemas.microsoft.com/office/drawing/2014/main" xmlns="" id="{67A1394F-6E49-4369-B3EA-4012EA2B649A}"/>
              </a:ext>
            </a:extLst>
          </p:cNvPr>
          <p:cNvPicPr>
            <a:picLocks noChangeAspect="1"/>
          </p:cNvPicPr>
          <p:nvPr/>
        </p:nvPicPr>
        <p:blipFill>
          <a:blip r:embed="rId3"/>
          <a:stretch>
            <a:fillRect/>
          </a:stretch>
        </p:blipFill>
        <p:spPr>
          <a:xfrm>
            <a:off x="1222761" y="1875064"/>
            <a:ext cx="3694496" cy="4432176"/>
          </a:xfrm>
          <a:prstGeom prst="rect">
            <a:avLst/>
          </a:prstGeom>
        </p:spPr>
      </p:pic>
    </p:spTree>
    <p:extLst>
      <p:ext uri="{BB962C8B-B14F-4D97-AF65-F5344CB8AC3E}">
        <p14:creationId xmlns:p14="http://schemas.microsoft.com/office/powerpoint/2010/main" val="25118043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196</TotalTime>
  <Words>1086</Words>
  <Application>Microsoft Office PowerPoint</Application>
  <PresentationFormat>Personalizzato</PresentationFormat>
  <Paragraphs>82</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Crop</vt:lpstr>
      <vt:lpstr>AMPLIAMENTO SITO MODELLISTICA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AMPLIAMENTO SITO MODELLISTICA</dc:title>
  <dc:creator>Claudio Sasso</dc:creator>
  <cp:lastModifiedBy>Giorgio Guariso</cp:lastModifiedBy>
  <cp:revision>22</cp:revision>
  <dcterms:created xsi:type="dcterms:W3CDTF">2017-12-27T09:19:29Z</dcterms:created>
  <dcterms:modified xsi:type="dcterms:W3CDTF">2018-03-15T10:05:41Z</dcterms:modified>
</cp:coreProperties>
</file>