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6" r:id="rId3"/>
    <p:sldId id="268" r:id="rId4"/>
    <p:sldId id="259" r:id="rId5"/>
    <p:sldId id="261" r:id="rId6"/>
    <p:sldId id="263" r:id="rId7"/>
    <p:sldId id="264" r:id="rId8"/>
    <p:sldId id="269" r:id="rId9"/>
    <p:sldId id="270" r:id="rId10"/>
    <p:sldId id="271" r:id="rId11"/>
    <p:sldId id="272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610" y="-27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A986B-1DCA-40F6-97D1-4AFF3CF60619}" type="datetimeFigureOut">
              <a:rPr lang="it-IT" smtClean="0"/>
              <a:pPr/>
              <a:t>31/05/2016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1DBC-D002-4A46-A8D4-79D5E91013C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A986B-1DCA-40F6-97D1-4AFF3CF60619}" type="datetimeFigureOut">
              <a:rPr lang="it-IT" smtClean="0"/>
              <a:pPr/>
              <a:t>31/05/2016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1DBC-D002-4A46-A8D4-79D5E91013C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A986B-1DCA-40F6-97D1-4AFF3CF60619}" type="datetimeFigureOut">
              <a:rPr lang="it-IT" smtClean="0"/>
              <a:pPr/>
              <a:t>31/05/2016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1DBC-D002-4A46-A8D4-79D5E91013C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A986B-1DCA-40F6-97D1-4AFF3CF60619}" type="datetimeFigureOut">
              <a:rPr lang="it-IT" smtClean="0"/>
              <a:pPr/>
              <a:t>31/05/2016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1DBC-D002-4A46-A8D4-79D5E91013C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A986B-1DCA-40F6-97D1-4AFF3CF60619}" type="datetimeFigureOut">
              <a:rPr lang="it-IT" smtClean="0"/>
              <a:pPr/>
              <a:t>31/05/2016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1DBC-D002-4A46-A8D4-79D5E91013C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A986B-1DCA-40F6-97D1-4AFF3CF60619}" type="datetimeFigureOut">
              <a:rPr lang="it-IT" smtClean="0"/>
              <a:pPr/>
              <a:t>31/05/2016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1DBC-D002-4A46-A8D4-79D5E91013C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A986B-1DCA-40F6-97D1-4AFF3CF60619}" type="datetimeFigureOut">
              <a:rPr lang="it-IT" smtClean="0"/>
              <a:pPr/>
              <a:t>31/05/2016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1DBC-D002-4A46-A8D4-79D5E91013C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A986B-1DCA-40F6-97D1-4AFF3CF60619}" type="datetimeFigureOut">
              <a:rPr lang="it-IT" smtClean="0"/>
              <a:pPr/>
              <a:t>31/05/2016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1DBC-D002-4A46-A8D4-79D5E91013C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A986B-1DCA-40F6-97D1-4AFF3CF60619}" type="datetimeFigureOut">
              <a:rPr lang="it-IT" smtClean="0"/>
              <a:pPr/>
              <a:t>31/05/2016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1DBC-D002-4A46-A8D4-79D5E91013C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A986B-1DCA-40F6-97D1-4AFF3CF60619}" type="datetimeFigureOut">
              <a:rPr lang="it-IT" smtClean="0"/>
              <a:pPr/>
              <a:t>31/05/2016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1DBC-D002-4A46-A8D4-79D5E91013C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A986B-1DCA-40F6-97D1-4AFF3CF60619}" type="datetimeFigureOut">
              <a:rPr lang="it-IT" smtClean="0"/>
              <a:pPr/>
              <a:t>31/05/2016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1DBC-D002-4A46-A8D4-79D5E91013C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A986B-1DCA-40F6-97D1-4AFF3CF60619}" type="datetimeFigureOut">
              <a:rPr lang="it-IT" smtClean="0"/>
              <a:pPr/>
              <a:t>31/05/2016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11DBC-D002-4A46-A8D4-79D5E91013C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1700808"/>
            <a:ext cx="8352928" cy="309877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AMPLIAMENTO DEL SITO </a:t>
            </a:r>
            <a:r>
              <a:rPr lang="it-IT" dirty="0" err="1" smtClean="0"/>
              <a:t>DI</a:t>
            </a:r>
            <a:r>
              <a:rPr lang="it-IT" dirty="0" smtClean="0"/>
              <a:t> MODELLISTICA E SIMULAZIONE</a:t>
            </a:r>
            <a:br>
              <a:rPr lang="it-IT" dirty="0" smtClean="0"/>
            </a:br>
            <a:r>
              <a:rPr lang="it-IT" dirty="0" smtClean="0"/>
              <a:t>Presentazione di un modello ambientale:</a:t>
            </a:r>
            <a:br>
              <a:rPr lang="it-IT" dirty="0" smtClean="0"/>
            </a:br>
            <a:r>
              <a:rPr lang="it-IT" dirty="0" smtClean="0"/>
              <a:t>HEC – RAS 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167336" y="5877272"/>
            <a:ext cx="5976664" cy="694928"/>
          </a:xfrm>
        </p:spPr>
        <p:txBody>
          <a:bodyPr>
            <a:normAutofit/>
          </a:bodyPr>
          <a:lstStyle/>
          <a:p>
            <a:r>
              <a:rPr lang="it-IT" dirty="0" smtClean="0"/>
              <a:t>Claudio Giuseppe Carnabuci</a:t>
            </a:r>
            <a:endParaRPr lang="it-IT" dirty="0"/>
          </a:p>
        </p:txBody>
      </p:sp>
      <p:pic>
        <p:nvPicPr>
          <p:cNvPr id="1026" name="Picture 2" descr="G:\polimi.jpg"/>
          <p:cNvPicPr>
            <a:picLocks noChangeAspect="1" noChangeArrowheads="1"/>
          </p:cNvPicPr>
          <p:nvPr/>
        </p:nvPicPr>
        <p:blipFill>
          <a:blip r:embed="rId2" cstate="print"/>
          <a:srcRect l="13222" t="29605" r="14755" b="27565"/>
          <a:stretch>
            <a:fillRect/>
          </a:stretch>
        </p:blipFill>
        <p:spPr bwMode="auto">
          <a:xfrm>
            <a:off x="323528" y="260648"/>
            <a:ext cx="3384376" cy="1512168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323528" y="486916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Scaricabile dal sito: </a:t>
            </a:r>
            <a:r>
              <a:rPr lang="it-IT" sz="2800" u="sng" dirty="0" smtClean="0">
                <a:solidFill>
                  <a:srgbClr val="0070C0"/>
                </a:solidFill>
              </a:rPr>
              <a:t>www.hec.usace.army.mil/</a:t>
            </a:r>
            <a:endParaRPr lang="it-IT" sz="2800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15121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200" dirty="0" smtClean="0"/>
              <a:t>È inoltre possibile avere una review dell’output di ogni sezione trasversale calcolata: dal </a:t>
            </a:r>
            <a:r>
              <a:rPr lang="it-IT" sz="2200" dirty="0" err="1" smtClean="0"/>
              <a:t>main</a:t>
            </a:r>
            <a:r>
              <a:rPr lang="it-IT" sz="2200" dirty="0" smtClean="0"/>
              <a:t> menu occorre selezionare </a:t>
            </a:r>
            <a:r>
              <a:rPr lang="it-IT" sz="2200" b="1" dirty="0" err="1" smtClean="0"/>
              <a:t>View</a:t>
            </a:r>
            <a:r>
              <a:rPr lang="it-IT" sz="2200" dirty="0" smtClean="0"/>
              <a:t>, </a:t>
            </a:r>
            <a:r>
              <a:rPr lang="it-IT" sz="2200" b="1" dirty="0" err="1" smtClean="0"/>
              <a:t>Detailed</a:t>
            </a:r>
            <a:r>
              <a:rPr lang="it-IT" sz="2200" dirty="0" smtClean="0"/>
              <a:t> </a:t>
            </a:r>
            <a:r>
              <a:rPr lang="it-IT" sz="2200" b="1" dirty="0" smtClean="0"/>
              <a:t>Output</a:t>
            </a:r>
            <a:r>
              <a:rPr lang="it-IT" sz="2200" dirty="0" smtClean="0"/>
              <a:t> </a:t>
            </a:r>
            <a:r>
              <a:rPr lang="it-IT" sz="2200" b="1" dirty="0" err="1" smtClean="0"/>
              <a:t>Tables</a:t>
            </a:r>
            <a:r>
              <a:rPr lang="it-IT" sz="2200" dirty="0" smtClean="0"/>
              <a:t>, </a:t>
            </a:r>
            <a:r>
              <a:rPr lang="it-IT" sz="2200" b="1" dirty="0" err="1" smtClean="0"/>
              <a:t>Type</a:t>
            </a:r>
            <a:r>
              <a:rPr lang="it-IT" sz="2200" dirty="0" smtClean="0"/>
              <a:t> e poi </a:t>
            </a:r>
            <a:r>
              <a:rPr lang="it-IT" sz="2200" b="1" dirty="0" smtClean="0"/>
              <a:t>Cross </a:t>
            </a:r>
            <a:r>
              <a:rPr lang="it-IT" sz="2200" b="1" dirty="0" err="1" smtClean="0"/>
              <a:t>Section</a:t>
            </a:r>
            <a:r>
              <a:rPr lang="it-IT" sz="2200" dirty="0" smtClean="0"/>
              <a:t> e apparirà la seguente schermata.</a:t>
            </a:r>
            <a:endParaRPr lang="it-IT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4324" t="22280" r="23594" b="7161"/>
          <a:stretch>
            <a:fillRect/>
          </a:stretch>
        </p:blipFill>
        <p:spPr bwMode="auto">
          <a:xfrm>
            <a:off x="3779912" y="1556792"/>
            <a:ext cx="4968552" cy="488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539552" y="1844824"/>
            <a:ext cx="295232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/>
              <a:t>Oltre alla tabella in cui sono indicati tutti i dettagli numerici della sezione, c’è anche un box che enumera gli errori, gli avvertimenti o le note specifici della sezione selezionata. In questo caso è stata selezionata la sezione 12 e ci sono due warning </a:t>
            </a:r>
            <a:r>
              <a:rPr lang="it-IT" sz="2200" dirty="0" err="1" smtClean="0"/>
              <a:t>message</a:t>
            </a:r>
            <a:r>
              <a:rPr lang="it-IT" sz="2200" dirty="0" smtClean="0"/>
              <a:t>.</a:t>
            </a:r>
          </a:p>
          <a:p>
            <a:r>
              <a:rPr lang="it-IT" sz="2200" dirty="0" smtClean="0"/>
              <a:t>(fig. a lato)</a:t>
            </a:r>
            <a:endParaRPr lang="it-IT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1224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200" dirty="0" smtClean="0"/>
              <a:t>Per avere una review degli errori, delle note e dei warning di tutte le sezioni basta selezionare </a:t>
            </a:r>
            <a:r>
              <a:rPr lang="it-IT" sz="2200" b="1" dirty="0" err="1" smtClean="0"/>
              <a:t>View</a:t>
            </a:r>
            <a:r>
              <a:rPr lang="it-IT" sz="2200" dirty="0" smtClean="0"/>
              <a:t> dalla </a:t>
            </a:r>
            <a:r>
              <a:rPr lang="it-IT" sz="2200" dirty="0" err="1" smtClean="0"/>
              <a:t>main</a:t>
            </a:r>
            <a:r>
              <a:rPr lang="it-IT" sz="2200" dirty="0" smtClean="0"/>
              <a:t> </a:t>
            </a:r>
            <a:r>
              <a:rPr lang="it-IT" sz="2200" dirty="0" err="1" smtClean="0"/>
              <a:t>program</a:t>
            </a:r>
            <a:r>
              <a:rPr lang="it-IT" sz="2200" dirty="0" smtClean="0"/>
              <a:t> </a:t>
            </a:r>
            <a:r>
              <a:rPr lang="it-IT" sz="2200" dirty="0" err="1" smtClean="0"/>
              <a:t>window</a:t>
            </a:r>
            <a:r>
              <a:rPr lang="it-IT" sz="2200" dirty="0" smtClean="0"/>
              <a:t> e poi  </a:t>
            </a:r>
            <a:r>
              <a:rPr lang="it-IT" sz="2200" b="1" dirty="0" err="1" smtClean="0"/>
              <a:t>Summary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Errors</a:t>
            </a:r>
            <a:r>
              <a:rPr lang="it-IT" sz="2200" b="1" dirty="0" smtClean="0"/>
              <a:t>, </a:t>
            </a:r>
            <a:r>
              <a:rPr lang="it-IT" sz="2200" b="1" dirty="0" err="1" smtClean="0"/>
              <a:t>Warnings</a:t>
            </a:r>
            <a:r>
              <a:rPr lang="it-IT" sz="2200" b="1" dirty="0" smtClean="0"/>
              <a:t>, and Notes</a:t>
            </a:r>
            <a:r>
              <a:rPr lang="it-IT" sz="2200" dirty="0" smtClean="0"/>
              <a:t> . (fig. sotto)</a:t>
            </a:r>
            <a:endParaRPr lang="it-IT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9895" t="29840" r="24332" b="24800"/>
          <a:stretch>
            <a:fillRect/>
          </a:stretch>
        </p:blipFill>
        <p:spPr bwMode="auto">
          <a:xfrm>
            <a:off x="4283968" y="1412776"/>
            <a:ext cx="446449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395536" y="1340768"/>
            <a:ext cx="38884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/>
              <a:t>Per modificare i dati geometrici e ottenere più sezioni trasversali, per esempio, si possono usare le funzioni di interpolazione presenti nel software. </a:t>
            </a:r>
            <a:endParaRPr lang="it-IT" sz="22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203848" y="4077073"/>
            <a:ext cx="56886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/>
              <a:t>Per fare ciò, dal </a:t>
            </a:r>
            <a:r>
              <a:rPr lang="it-IT" sz="2200" b="1" dirty="0" err="1" smtClean="0"/>
              <a:t>Geometric</a:t>
            </a:r>
            <a:r>
              <a:rPr lang="it-IT" sz="2200" b="1" dirty="0" smtClean="0"/>
              <a:t> Data </a:t>
            </a:r>
            <a:r>
              <a:rPr lang="it-IT" sz="2200" b="1" dirty="0" err="1" smtClean="0"/>
              <a:t>Editor</a:t>
            </a:r>
            <a:r>
              <a:rPr lang="it-IT" sz="2200" dirty="0" smtClean="0"/>
              <a:t> bisogna selezionare </a:t>
            </a:r>
            <a:r>
              <a:rPr lang="it-IT" sz="2200" b="1" dirty="0" err="1" smtClean="0"/>
              <a:t>Tools</a:t>
            </a:r>
            <a:r>
              <a:rPr lang="it-IT" sz="2200" dirty="0" smtClean="0"/>
              <a:t> e poi </a:t>
            </a:r>
            <a:r>
              <a:rPr lang="it-IT" sz="2200" b="1" dirty="0" smtClean="0"/>
              <a:t>XS </a:t>
            </a:r>
            <a:r>
              <a:rPr lang="it-IT" sz="2200" b="1" dirty="0" err="1" smtClean="0"/>
              <a:t>Interpolation</a:t>
            </a:r>
            <a:r>
              <a:rPr lang="it-IT" sz="2200" dirty="0" smtClean="0"/>
              <a:t>. Un primo tipo di interpolazione può essere effettuata selezionando </a:t>
            </a:r>
            <a:r>
              <a:rPr lang="it-IT" sz="2200" b="1" dirty="0" err="1" smtClean="0"/>
              <a:t>Within</a:t>
            </a:r>
            <a:r>
              <a:rPr lang="it-IT" sz="2200" b="1" dirty="0" smtClean="0"/>
              <a:t> a </a:t>
            </a:r>
            <a:r>
              <a:rPr lang="it-IT" sz="2200" b="1" dirty="0" err="1" smtClean="0"/>
              <a:t>Reach</a:t>
            </a:r>
            <a:r>
              <a:rPr lang="it-IT" sz="2200" dirty="0" smtClean="0"/>
              <a:t>. Fissati i valori opportuni basta cliccare </a:t>
            </a:r>
            <a:r>
              <a:rPr lang="it-IT" sz="2200" b="1" dirty="0" smtClean="0"/>
              <a:t>Interpolate XS’s</a:t>
            </a:r>
            <a:r>
              <a:rPr lang="it-IT" sz="2200" dirty="0" smtClean="0"/>
              <a:t>; in alternativa si può scegliere </a:t>
            </a:r>
            <a:r>
              <a:rPr lang="it-IT" sz="2200" b="1" dirty="0" err="1" smtClean="0"/>
              <a:t>Between</a:t>
            </a:r>
            <a:r>
              <a:rPr lang="it-IT" sz="2200" b="1" dirty="0" smtClean="0"/>
              <a:t> 2 </a:t>
            </a:r>
            <a:r>
              <a:rPr lang="it-IT" sz="2200" b="1" dirty="0" err="1" smtClean="0"/>
              <a:t>Xs</a:t>
            </a:r>
            <a:r>
              <a:rPr lang="it-IT" sz="2200" b="1" dirty="0" smtClean="0"/>
              <a:t>’s</a:t>
            </a:r>
            <a:r>
              <a:rPr lang="it-IT" sz="2200" dirty="0" smtClean="0"/>
              <a:t> e procedere allo stesso modo. (fig. a lato)</a:t>
            </a:r>
          </a:p>
          <a:p>
            <a:endParaRPr lang="it-IT" sz="22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 l="34496" t="19760" r="31543" b="9681"/>
          <a:stretch>
            <a:fillRect/>
          </a:stretch>
        </p:blipFill>
        <p:spPr bwMode="auto">
          <a:xfrm>
            <a:off x="395536" y="3429000"/>
            <a:ext cx="2592288" cy="3155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dirty="0" smtClean="0"/>
              <a:t>Scopi e finalità del programma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200" dirty="0" smtClean="0"/>
              <a:t>Il software HEC-RAS, è stato sviluppato all’ </a:t>
            </a:r>
            <a:r>
              <a:rPr lang="it-IT" sz="2200" dirty="0" err="1" smtClean="0"/>
              <a:t>Hydrologic</a:t>
            </a:r>
            <a:r>
              <a:rPr lang="it-IT" sz="2200" dirty="0" smtClean="0"/>
              <a:t> </a:t>
            </a:r>
            <a:r>
              <a:rPr lang="it-IT" sz="2200" dirty="0" err="1" smtClean="0"/>
              <a:t>Engineering</a:t>
            </a:r>
            <a:r>
              <a:rPr lang="it-IT" sz="2200" dirty="0" smtClean="0"/>
              <a:t> Center (HEC),  che è un dipartimento dell’ </a:t>
            </a:r>
            <a:r>
              <a:rPr lang="it-IT" sz="2200" dirty="0" err="1" smtClean="0"/>
              <a:t>Institute</a:t>
            </a:r>
            <a:r>
              <a:rPr lang="it-IT" sz="2200" dirty="0" smtClean="0"/>
              <a:t> </a:t>
            </a:r>
            <a:r>
              <a:rPr lang="it-IT" sz="2200" dirty="0" err="1" smtClean="0"/>
              <a:t>for</a:t>
            </a:r>
            <a:r>
              <a:rPr lang="it-IT" sz="2200" dirty="0" smtClean="0"/>
              <a:t> Water </a:t>
            </a:r>
            <a:r>
              <a:rPr lang="it-IT" sz="2200" dirty="0" err="1" smtClean="0"/>
              <a:t>Resources</a:t>
            </a:r>
            <a:r>
              <a:rPr lang="it-IT" sz="2200" dirty="0" smtClean="0"/>
              <a:t> (IWR), appartenente alla U.S. </a:t>
            </a:r>
            <a:r>
              <a:rPr lang="it-IT" sz="2200" dirty="0" err="1" smtClean="0"/>
              <a:t>Army</a:t>
            </a:r>
            <a:r>
              <a:rPr lang="it-IT" sz="2200" dirty="0" smtClean="0"/>
              <a:t> </a:t>
            </a:r>
            <a:r>
              <a:rPr lang="it-IT" sz="2200" dirty="0" err="1" smtClean="0"/>
              <a:t>Corps</a:t>
            </a:r>
            <a:r>
              <a:rPr lang="it-IT" sz="2200" dirty="0" smtClean="0"/>
              <a:t> </a:t>
            </a:r>
            <a:r>
              <a:rPr lang="it-IT" sz="2200" dirty="0" err="1" smtClean="0"/>
              <a:t>of</a:t>
            </a:r>
            <a:r>
              <a:rPr lang="it-IT" sz="2200" dirty="0" smtClean="0"/>
              <a:t> </a:t>
            </a:r>
            <a:r>
              <a:rPr lang="it-IT" sz="2200" dirty="0" err="1" smtClean="0"/>
              <a:t>Engineers</a:t>
            </a:r>
            <a:r>
              <a:rPr lang="it-IT" sz="2200" dirty="0" smtClean="0"/>
              <a:t>. L’applicazione  River </a:t>
            </a:r>
            <a:r>
              <a:rPr lang="it-IT" sz="2200" dirty="0" err="1" smtClean="0"/>
              <a:t>Analysis</a:t>
            </a:r>
            <a:r>
              <a:rPr lang="it-IT" sz="2200" dirty="0" smtClean="0"/>
              <a:t> System (RAS) permette di:</a:t>
            </a:r>
          </a:p>
          <a:p>
            <a:pPr>
              <a:buFont typeface="Wingdings" pitchFamily="2" charset="2"/>
              <a:buChar char="Ø"/>
            </a:pPr>
            <a:r>
              <a:rPr lang="it-IT" sz="2200" dirty="0" smtClean="0"/>
              <a:t>sviluppare modelli idraulici di flusso stazionario (steady flow) e non stazionario (</a:t>
            </a:r>
            <a:r>
              <a:rPr lang="it-IT" sz="2200" dirty="0" err="1" smtClean="0"/>
              <a:t>unsteady</a:t>
            </a:r>
            <a:r>
              <a:rPr lang="it-IT" sz="2200" dirty="0" smtClean="0"/>
              <a:t> flow) ad una dimensione;</a:t>
            </a:r>
          </a:p>
          <a:p>
            <a:pPr>
              <a:buFont typeface="Wingdings" pitchFamily="2" charset="2"/>
              <a:buChar char="Ø"/>
            </a:pPr>
            <a:r>
              <a:rPr lang="it-IT" sz="2200" dirty="0" smtClean="0"/>
              <a:t>simulare il trasporto dei </a:t>
            </a:r>
            <a:r>
              <a:rPr lang="it-IT" sz="2200" dirty="0" smtClean="0"/>
              <a:t>sedimenti, </a:t>
            </a:r>
            <a:r>
              <a:rPr lang="it-IT" sz="2200" dirty="0" smtClean="0"/>
              <a:t>effettuando calcoli sul letto mobile dell’alveo (mobile bed);</a:t>
            </a:r>
          </a:p>
          <a:p>
            <a:pPr>
              <a:buFont typeface="Wingdings" pitchFamily="2" charset="2"/>
              <a:buChar char="Ø"/>
            </a:pPr>
            <a:r>
              <a:rPr lang="it-IT" sz="2200" dirty="0" smtClean="0"/>
              <a:t>modellizzare l’andamento della temperatura dell’acqua. </a:t>
            </a:r>
          </a:p>
          <a:p>
            <a:pPr>
              <a:buNone/>
            </a:pPr>
            <a:r>
              <a:rPr lang="it-IT" sz="2200" dirty="0" smtClean="0"/>
              <a:t>      HEC-RAS è un sistema di software integrato, designato per un uso interattivo  in una rete multi - task e a più utenti.  Il sistema comprende una interfaccia grafica per l’utente (GUI), componenti di analisi idraulica, </a:t>
            </a:r>
            <a:r>
              <a:rPr lang="it-IT" sz="2200" dirty="0" err="1" smtClean="0"/>
              <a:t>facilities</a:t>
            </a:r>
            <a:r>
              <a:rPr lang="it-IT" sz="2200" dirty="0" smtClean="0"/>
              <a:t> grafiche ed è in grado di memorizzare dati e gestirli.</a:t>
            </a:r>
            <a:endParaRPr lang="it-IT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dirty="0" smtClean="0"/>
              <a:t>Specifiche hardware e software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616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200" dirty="0" smtClean="0"/>
              <a:t>Il sistema HEC-RAS contiene quattro componenti relativi all’analisi ad una dimensione dei fiumi: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200" dirty="0" smtClean="0"/>
              <a:t>Simulazione di flussi stazionari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200" dirty="0" smtClean="0"/>
              <a:t>Simulazione di flussi non stazionari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200" dirty="0" smtClean="0"/>
              <a:t>Computazione del trasporto di  sedimenti di contorno mobili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200" dirty="0" smtClean="0"/>
              <a:t>Analisi della qualità dell’acqua</a:t>
            </a:r>
          </a:p>
          <a:p>
            <a:pPr marL="514350" indent="-514350">
              <a:buNone/>
            </a:pPr>
            <a:r>
              <a:rPr lang="it-IT" sz="2200" dirty="0" smtClean="0"/>
              <a:t> L’elemento chiave è che tutte e quattro le componenti dispongono di una comune rappresentazione  dei dati geometrici e sfruttano dei semplici procedimenti di calcolo per i problemi idraulici; il che rende HEC-RAS un software abbastanza completo e preciso, nonché semplice da usare. In aggiunta alle quattro componenti dell’analisi fluviale, il sistema contiene alcune caratteristiche di  design idraulico che possono essere invocate non appena i profili superficiali di base siano stati calcolati. </a:t>
            </a:r>
          </a:p>
          <a:p>
            <a:pPr marL="514350" indent="-514350">
              <a:buNone/>
            </a:pPr>
            <a:endParaRPr lang="it-IT" sz="2200" dirty="0" smtClean="0"/>
          </a:p>
          <a:p>
            <a:pPr marL="514350" indent="-514350">
              <a:buNone/>
            </a:pPr>
            <a:endParaRPr lang="it-IT" sz="2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Autofit/>
          </a:bodyPr>
          <a:lstStyle/>
          <a:p>
            <a:r>
              <a:rPr lang="it-IT" sz="3600" dirty="0" smtClean="0"/>
              <a:t>Caso di studio:</a:t>
            </a:r>
            <a:br>
              <a:rPr lang="it-IT" sz="3600" dirty="0" smtClean="0"/>
            </a:br>
            <a:r>
              <a:rPr lang="it-IT" sz="3600" dirty="0" smtClean="0"/>
              <a:t>Steady flow water surface profile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3285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t-IT" sz="2200" dirty="0" smtClean="0"/>
              <a:t>Questa componente del sistema intende calcolare i profili superficiali dell’acqua per flussi di corrente stazionaria gradualmente variata. Il software può gestire il percorso di un singolo fiume, un sistema dendritico o una rete di canali ed è capace di modellizzare profili superficiali a regime subcritico, supercritico e misto. La procedura computazionale di base si fonda sulla risoluzione di una equazione di conservazione di energia ad una dimensione. Le perdite sono valutate in base ai fenomeni di attrito (equazione di </a:t>
            </a:r>
            <a:r>
              <a:rPr lang="it-IT" sz="2200" dirty="0" err="1" smtClean="0"/>
              <a:t>Manning</a:t>
            </a:r>
            <a:r>
              <a:rPr lang="it-IT" sz="2200" dirty="0" smtClean="0"/>
              <a:t>) o alla contrazione/espansione (i coefficienti vengono moltiplicati in relazione al cambiamento della velocità di testa). L’equazione del momento è usata in situazioni in cui il profilo superficiale non è gradualmente variato. Gli effetti di vari ostacoli come ponti, canali sotterranei, dighe e altre strutture presenti nel percorso fluviale possono essere considerati nelle computazioni. Il sistema a steady flow  è usato per gestire  le piene , valutare eventuali danni e stimare il cambiamento dei profili superficiali dovuti a miglioramenti dei canali e degli argini.</a:t>
            </a:r>
          </a:p>
          <a:p>
            <a:pPr>
              <a:buNone/>
            </a:pPr>
            <a:endParaRPr lang="it-IT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201622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t-IT" sz="2200" dirty="0" smtClean="0"/>
              <a:t>Tra le possibili applicazione dello steady flow water surface profile, consideriamo il caso di un torrente (</a:t>
            </a:r>
            <a:r>
              <a:rPr lang="it-IT" sz="2200" dirty="0" err="1" smtClean="0"/>
              <a:t>critical</a:t>
            </a:r>
            <a:r>
              <a:rPr lang="it-IT" sz="2200" dirty="0" smtClean="0"/>
              <a:t> </a:t>
            </a:r>
            <a:r>
              <a:rPr lang="it-IT" sz="2200" dirty="0" err="1" smtClean="0"/>
              <a:t>creek</a:t>
            </a:r>
            <a:r>
              <a:rPr lang="it-IT" sz="2200" dirty="0" smtClean="0"/>
              <a:t>),  situato in un pendio ripido, il cui regime è caratterizzato da corrente subcritica. Apriamo il software HEC-RAS e carichiamo i dati per il nostro caso di studio. Per fare ciò, basta selezionare </a:t>
            </a:r>
            <a:r>
              <a:rPr lang="it-IT" sz="2200" b="1" dirty="0" smtClean="0"/>
              <a:t>File </a:t>
            </a:r>
            <a:r>
              <a:rPr lang="it-IT" sz="2200" dirty="0" smtClean="0"/>
              <a:t>e poi</a:t>
            </a:r>
            <a:r>
              <a:rPr lang="it-IT" sz="2200" b="1" dirty="0" smtClean="0"/>
              <a:t> Open Project </a:t>
            </a:r>
            <a:r>
              <a:rPr lang="it-IT" sz="2200" dirty="0" smtClean="0"/>
              <a:t>e scegliere i dati relativi a “</a:t>
            </a:r>
            <a:r>
              <a:rPr lang="it-IT" sz="2200" dirty="0" err="1" smtClean="0"/>
              <a:t>critical</a:t>
            </a:r>
            <a:r>
              <a:rPr lang="it-IT" sz="2200" dirty="0" smtClean="0"/>
              <a:t> </a:t>
            </a:r>
            <a:r>
              <a:rPr lang="it-IT" sz="2200" dirty="0" err="1" smtClean="0"/>
              <a:t>creek</a:t>
            </a:r>
            <a:r>
              <a:rPr lang="it-IT" sz="2200" dirty="0" smtClean="0"/>
              <a:t>”.  (fig. sotto)</a:t>
            </a:r>
          </a:p>
        </p:txBody>
      </p:sp>
      <p:sp>
        <p:nvSpPr>
          <p:cNvPr id="4" name="Segnaposto contenuto 4"/>
          <p:cNvSpPr txBox="1">
            <a:spLocks/>
          </p:cNvSpPr>
          <p:nvPr/>
        </p:nvSpPr>
        <p:spPr>
          <a:xfrm>
            <a:off x="251520" y="4077072"/>
            <a:ext cx="4824536" cy="27809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 inserire i dati geometrici, basta aprire la finestra principale e selezionare </a:t>
            </a:r>
            <a:r>
              <a:rPr kumimoji="0" lang="it-IT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</a:t>
            </a: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 successivamente </a:t>
            </a:r>
            <a:r>
              <a:rPr kumimoji="0" lang="it-IT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Geometric</a:t>
            </a: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Data.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Questo attiverà il </a:t>
            </a:r>
            <a:r>
              <a:rPr kumimoji="0" lang="it-IT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Geometric</a:t>
            </a: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 </a:t>
            </a:r>
            <a:r>
              <a:rPr kumimoji="0" lang="it-IT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Editor</a:t>
            </a: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it-IT" sz="2200" dirty="0" smtClean="0"/>
              <a:t>(in cui sono contenuti caratteri geometrici di base) 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 apparirà sul display lo schema del sistema fluviale. (fig. a lato)</a:t>
            </a:r>
            <a:endParaRPr kumimoji="0" lang="it-IT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 l="10133" t="5901" r="12728" b="7161"/>
          <a:stretch>
            <a:fillRect/>
          </a:stretch>
        </p:blipFill>
        <p:spPr bwMode="auto">
          <a:xfrm>
            <a:off x="5076056" y="4077072"/>
            <a:ext cx="381642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9895" t="24884" r="788" b="41180"/>
          <a:stretch>
            <a:fillRect/>
          </a:stretch>
        </p:blipFill>
        <p:spPr bwMode="auto">
          <a:xfrm>
            <a:off x="1403648" y="2204864"/>
            <a:ext cx="6336704" cy="181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158417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2200" dirty="0" smtClean="0"/>
              <a:t>Come mostrato nella figura precedente, il percorso è stato definito con 12 sezioni trasversali numerate da 12 a 1.  Le sezioni trasversali sono state inserite nel </a:t>
            </a:r>
            <a:r>
              <a:rPr lang="it-IT" sz="2200" b="1" dirty="0" smtClean="0"/>
              <a:t>Cross </a:t>
            </a:r>
            <a:r>
              <a:rPr lang="it-IT" sz="2200" b="1" dirty="0" err="1" smtClean="0"/>
              <a:t>Section</a:t>
            </a:r>
            <a:r>
              <a:rPr lang="it-IT" sz="2200" b="1" dirty="0" smtClean="0"/>
              <a:t> Data </a:t>
            </a:r>
            <a:r>
              <a:rPr lang="it-IT" sz="2200" b="1" dirty="0" err="1" smtClean="0"/>
              <a:t>Editor</a:t>
            </a:r>
            <a:r>
              <a:rPr lang="it-IT" sz="2200" dirty="0" smtClean="0"/>
              <a:t>, che si attiva selezionando l’icona </a:t>
            </a:r>
            <a:r>
              <a:rPr lang="it-IT" sz="2200" b="1" dirty="0" smtClean="0"/>
              <a:t>Cross </a:t>
            </a:r>
            <a:r>
              <a:rPr lang="it-IT" sz="2200" b="1" dirty="0" err="1" smtClean="0"/>
              <a:t>Section</a:t>
            </a:r>
            <a:r>
              <a:rPr lang="it-IT" sz="2200" dirty="0" smtClean="0"/>
              <a:t> del </a:t>
            </a:r>
            <a:r>
              <a:rPr lang="it-IT" sz="2200" b="1" dirty="0" err="1" smtClean="0"/>
              <a:t>Geometric</a:t>
            </a:r>
            <a:r>
              <a:rPr lang="it-IT" sz="2200" b="1" dirty="0" smtClean="0"/>
              <a:t> Data </a:t>
            </a:r>
            <a:r>
              <a:rPr lang="it-IT" sz="2200" b="1" dirty="0" err="1" smtClean="0"/>
              <a:t>Editor</a:t>
            </a:r>
            <a:r>
              <a:rPr lang="it-IT" sz="2200" dirty="0" smtClean="0"/>
              <a:t>. (fig. sotto)</a:t>
            </a:r>
            <a:endParaRPr lang="it-IT" sz="22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l="3125" t="5901" r="11610" b="7161"/>
          <a:stretch>
            <a:fillRect/>
          </a:stretch>
        </p:blipFill>
        <p:spPr bwMode="auto">
          <a:xfrm>
            <a:off x="1907704" y="1772816"/>
            <a:ext cx="5544276" cy="331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251520" y="5085184"/>
            <a:ext cx="856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/>
              <a:t>Dai Base </a:t>
            </a:r>
            <a:r>
              <a:rPr lang="it-IT" sz="2200" dirty="0" err="1" smtClean="0"/>
              <a:t>Geometry</a:t>
            </a:r>
            <a:r>
              <a:rPr lang="it-IT" sz="2200" dirty="0" smtClean="0"/>
              <a:t> Data si nota che : la pendenza dell’alveo  vale 0.01 </a:t>
            </a:r>
            <a:r>
              <a:rPr lang="it-IT" sz="2200" dirty="0" err="1" smtClean="0"/>
              <a:t>ft</a:t>
            </a:r>
            <a:r>
              <a:rPr lang="it-IT" sz="2200" dirty="0" smtClean="0"/>
              <a:t>/</a:t>
            </a:r>
            <a:r>
              <a:rPr lang="it-IT" sz="2200" dirty="0" err="1" smtClean="0"/>
              <a:t>ft</a:t>
            </a:r>
            <a:r>
              <a:rPr lang="it-IT" sz="2200" dirty="0" smtClean="0"/>
              <a:t> (forte pendenza), i valori di </a:t>
            </a:r>
            <a:r>
              <a:rPr lang="it-IT" sz="2200" dirty="0" err="1" smtClean="0"/>
              <a:t>Manning</a:t>
            </a:r>
            <a:r>
              <a:rPr lang="it-IT" sz="2200" dirty="0" smtClean="0"/>
              <a:t> sono stati fissati a 0.1 per il </a:t>
            </a:r>
            <a:r>
              <a:rPr lang="it-IT" sz="2200" dirty="0" err="1" smtClean="0"/>
              <a:t>left</a:t>
            </a:r>
            <a:r>
              <a:rPr lang="it-IT" sz="2200" dirty="0" smtClean="0"/>
              <a:t> </a:t>
            </a:r>
            <a:r>
              <a:rPr lang="it-IT" sz="2200" dirty="0" err="1" smtClean="0"/>
              <a:t>overbank</a:t>
            </a:r>
            <a:r>
              <a:rPr lang="it-IT" sz="2200" dirty="0" smtClean="0"/>
              <a:t> (LOB) , 0.04 per il canale principale, e  0.1 per il right </a:t>
            </a:r>
            <a:r>
              <a:rPr lang="it-IT" sz="2200" dirty="0" err="1" smtClean="0"/>
              <a:t>overbank</a:t>
            </a:r>
            <a:r>
              <a:rPr lang="it-IT" sz="2200" dirty="0" smtClean="0"/>
              <a:t> (ROB); gli indici di espansione/contrazione valgono 0.3 e 0.1.</a:t>
            </a:r>
            <a:endParaRPr lang="it-IT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332656"/>
            <a:ext cx="4824536" cy="61926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2200" dirty="0" smtClean="0"/>
              <a:t>Le distanze tra le sezioni trasversali possono essere visionate nel seguente modo: selezionando </a:t>
            </a:r>
            <a:r>
              <a:rPr lang="it-IT" sz="2200" b="1" dirty="0" err="1" smtClean="0"/>
              <a:t>Tables</a:t>
            </a:r>
            <a:r>
              <a:rPr lang="it-IT" sz="2200" b="1" dirty="0" smtClean="0"/>
              <a:t> </a:t>
            </a:r>
            <a:r>
              <a:rPr lang="it-IT" sz="2200" dirty="0" smtClean="0"/>
              <a:t>e poi </a:t>
            </a:r>
            <a:r>
              <a:rPr lang="it-IT" sz="2200" b="1" dirty="0" err="1" smtClean="0"/>
              <a:t>Reach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Lengths</a:t>
            </a:r>
            <a:r>
              <a:rPr lang="it-IT" sz="2200" b="1" dirty="0" smtClean="0"/>
              <a:t> </a:t>
            </a:r>
            <a:r>
              <a:rPr lang="it-IT" sz="2200" dirty="0" smtClean="0"/>
              <a:t>nel </a:t>
            </a:r>
            <a:r>
              <a:rPr lang="it-IT" sz="2200" b="1" dirty="0" err="1" smtClean="0"/>
              <a:t>Geometric</a:t>
            </a:r>
            <a:r>
              <a:rPr lang="it-IT" sz="2200" b="1" dirty="0" smtClean="0"/>
              <a:t> Data </a:t>
            </a:r>
            <a:r>
              <a:rPr lang="it-IT" sz="2200" b="1" dirty="0" err="1" smtClean="0"/>
              <a:t>Editor</a:t>
            </a:r>
            <a:r>
              <a:rPr lang="it-IT" sz="2200" b="1" dirty="0" smtClean="0"/>
              <a:t>. </a:t>
            </a:r>
            <a:r>
              <a:rPr lang="it-IT" sz="2200" dirty="0" smtClean="0"/>
              <a:t>(fig. a lato)</a:t>
            </a:r>
            <a:endParaRPr lang="it-IT" sz="2200" b="1" dirty="0" smtClean="0"/>
          </a:p>
          <a:p>
            <a:pPr>
              <a:buNone/>
            </a:pPr>
            <a:r>
              <a:rPr lang="it-IT" sz="2200" dirty="0" smtClean="0"/>
              <a:t>Per inserire i dati relativi al flusso stazionario, basta aprire la finestra principale e selezionare </a:t>
            </a:r>
            <a:r>
              <a:rPr lang="it-IT" sz="2200" b="1" dirty="0" err="1" smtClean="0"/>
              <a:t>Edit</a:t>
            </a:r>
            <a:r>
              <a:rPr lang="it-IT" sz="2200" dirty="0" smtClean="0"/>
              <a:t> e poi </a:t>
            </a:r>
            <a:r>
              <a:rPr lang="it-IT" sz="2200" b="1" dirty="0" smtClean="0"/>
              <a:t>Steady Flow Data; </a:t>
            </a:r>
            <a:r>
              <a:rPr lang="it-IT" sz="2200" dirty="0" smtClean="0"/>
              <a:t>in questo modo si attiva lo </a:t>
            </a:r>
            <a:r>
              <a:rPr lang="it-IT" sz="2200" b="1" dirty="0" smtClean="0"/>
              <a:t>Steady Flow </a:t>
            </a:r>
            <a:r>
              <a:rPr lang="it-IT" sz="2200" b="1" dirty="0" err="1" smtClean="0"/>
              <a:t>Editor</a:t>
            </a:r>
            <a:r>
              <a:rPr lang="it-IT" sz="2200" b="1" dirty="0" smtClean="0"/>
              <a:t>. </a:t>
            </a:r>
            <a:r>
              <a:rPr lang="it-IT" sz="2200" dirty="0" smtClean="0"/>
              <a:t>In questo caso un flusso di 9000 </a:t>
            </a:r>
            <a:r>
              <a:rPr lang="it-IT" sz="2200" dirty="0" err="1" smtClean="0"/>
              <a:t>cfs</a:t>
            </a:r>
            <a:r>
              <a:rPr lang="it-IT" sz="2200" dirty="0" smtClean="0"/>
              <a:t> è stato usato per la sezione 12 e un cambiamento di esso fino a 9500 </a:t>
            </a:r>
            <a:r>
              <a:rPr lang="it-IT" sz="2200" dirty="0" err="1" smtClean="0"/>
              <a:t>cfs</a:t>
            </a:r>
            <a:r>
              <a:rPr lang="it-IT" sz="2200" dirty="0" smtClean="0"/>
              <a:t> è stato aggiunto per simulare un input localizzato. Per fare ciò, occorre selezionare le voci </a:t>
            </a:r>
            <a:r>
              <a:rPr lang="it-IT" sz="2200" dirty="0" err="1" smtClean="0"/>
              <a:t>river</a:t>
            </a:r>
            <a:r>
              <a:rPr lang="it-IT" sz="2200" dirty="0" smtClean="0"/>
              <a:t>, </a:t>
            </a:r>
            <a:r>
              <a:rPr lang="it-IT" sz="2200" dirty="0" err="1" smtClean="0"/>
              <a:t>reach</a:t>
            </a:r>
            <a:r>
              <a:rPr lang="it-IT" sz="2200" dirty="0" smtClean="0"/>
              <a:t> e </a:t>
            </a:r>
            <a:r>
              <a:rPr lang="it-IT" sz="2200" dirty="0" err="1" smtClean="0"/>
              <a:t>river</a:t>
            </a:r>
            <a:r>
              <a:rPr lang="it-IT" sz="2200" dirty="0" smtClean="0"/>
              <a:t> station e poi premere </a:t>
            </a:r>
            <a:r>
              <a:rPr lang="it-IT" sz="2200" b="1" dirty="0" err="1" smtClean="0"/>
              <a:t>Add</a:t>
            </a:r>
            <a:r>
              <a:rPr lang="it-IT" sz="2200" b="1" dirty="0" smtClean="0"/>
              <a:t> A Flow </a:t>
            </a:r>
            <a:r>
              <a:rPr lang="it-IT" sz="2200" b="1" dirty="0" err="1" smtClean="0"/>
              <a:t>Change</a:t>
            </a:r>
            <a:r>
              <a:rPr lang="it-IT" sz="2200" b="1" dirty="0" smtClean="0"/>
              <a:t> Location. </a:t>
            </a:r>
            <a:r>
              <a:rPr lang="it-IT" sz="2200" dirty="0" smtClean="0"/>
              <a:t>(fig. a lato)</a:t>
            </a:r>
            <a:endParaRPr lang="it-IT" sz="2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2512" t="9681" r="22118" b="10940"/>
          <a:stretch>
            <a:fillRect/>
          </a:stretch>
        </p:blipFill>
        <p:spPr bwMode="auto">
          <a:xfrm>
            <a:off x="5148064" y="620688"/>
            <a:ext cx="3761561" cy="315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6375" t="21020" r="13086" b="15981"/>
          <a:stretch>
            <a:fillRect/>
          </a:stretch>
        </p:blipFill>
        <p:spPr bwMode="auto">
          <a:xfrm>
            <a:off x="5004048" y="3861048"/>
            <a:ext cx="3874029" cy="23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332657"/>
            <a:ext cx="8496944" cy="25202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200" dirty="0" smtClean="0"/>
              <a:t>Possono anche essere inserite condizioni al contorno premendo il pulsante </a:t>
            </a:r>
            <a:r>
              <a:rPr lang="it-IT" sz="2200" b="1" dirty="0" err="1" smtClean="0"/>
              <a:t>Reach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Boundary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Conditions</a:t>
            </a:r>
            <a:r>
              <a:rPr lang="it-IT" sz="2200" b="1" dirty="0" smtClean="0"/>
              <a:t> </a:t>
            </a:r>
            <a:r>
              <a:rPr lang="it-IT" sz="2200" dirty="0" smtClean="0"/>
              <a:t> dal </a:t>
            </a:r>
            <a:r>
              <a:rPr lang="it-IT" sz="2200" b="1" dirty="0" smtClean="0"/>
              <a:t>Flow Data </a:t>
            </a:r>
            <a:r>
              <a:rPr lang="it-IT" sz="2200" b="1" dirty="0" err="1" smtClean="0"/>
              <a:t>Editor</a:t>
            </a:r>
            <a:r>
              <a:rPr lang="it-IT" sz="2200" dirty="0" smtClean="0"/>
              <a:t>.</a:t>
            </a:r>
            <a:r>
              <a:rPr lang="it-IT" sz="2200" b="1" dirty="0" smtClean="0"/>
              <a:t> </a:t>
            </a:r>
            <a:r>
              <a:rPr lang="it-IT" sz="2200" dirty="0" smtClean="0"/>
              <a:t>Per effettuare l’analisi bisogna selezionare </a:t>
            </a:r>
            <a:r>
              <a:rPr lang="it-IT" sz="2200" b="1" dirty="0" err="1" smtClean="0"/>
              <a:t>Run</a:t>
            </a:r>
            <a:r>
              <a:rPr lang="it-IT" sz="2200" b="1" dirty="0" smtClean="0"/>
              <a:t> </a:t>
            </a:r>
            <a:r>
              <a:rPr lang="it-IT" sz="2200" dirty="0" smtClean="0"/>
              <a:t>dal </a:t>
            </a:r>
            <a:r>
              <a:rPr lang="it-IT" sz="2200" dirty="0" err="1" smtClean="0"/>
              <a:t>main</a:t>
            </a:r>
            <a:r>
              <a:rPr lang="it-IT" sz="2200" dirty="0" smtClean="0"/>
              <a:t> menu e scegliere l’opzione </a:t>
            </a:r>
            <a:r>
              <a:rPr lang="it-IT" sz="2200" b="1" dirty="0" smtClean="0"/>
              <a:t>Steady Flow </a:t>
            </a:r>
            <a:r>
              <a:rPr lang="it-IT" sz="2200" b="1" dirty="0" err="1" smtClean="0"/>
              <a:t>Analysis</a:t>
            </a:r>
            <a:r>
              <a:rPr lang="it-IT" sz="2200" dirty="0" smtClean="0"/>
              <a:t>. Prima di procedere, occorre premere </a:t>
            </a:r>
            <a:r>
              <a:rPr lang="it-IT" sz="2200" dirty="0" err="1" smtClean="0"/>
              <a:t>Options</a:t>
            </a:r>
            <a:r>
              <a:rPr lang="it-IT" sz="2200" dirty="0" smtClean="0"/>
              <a:t> e poi </a:t>
            </a:r>
            <a:r>
              <a:rPr lang="it-IT" sz="2200" b="1" dirty="0" err="1" smtClean="0"/>
              <a:t>Critical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Depth</a:t>
            </a:r>
            <a:r>
              <a:rPr lang="it-IT" sz="2200" b="1" dirty="0" smtClean="0"/>
              <a:t> Output </a:t>
            </a:r>
            <a:r>
              <a:rPr lang="it-IT" sz="2200" b="1" dirty="0" err="1" smtClean="0"/>
              <a:t>Option</a:t>
            </a:r>
            <a:r>
              <a:rPr lang="it-IT" sz="2200" b="1" dirty="0" smtClean="0"/>
              <a:t>, </a:t>
            </a:r>
            <a:r>
              <a:rPr lang="it-IT" sz="2200" dirty="0" smtClean="0"/>
              <a:t>selezionando </a:t>
            </a:r>
            <a:r>
              <a:rPr lang="it-IT" sz="2200" b="1" dirty="0" err="1" smtClean="0"/>
              <a:t>Critical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Always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Calculated</a:t>
            </a:r>
            <a:r>
              <a:rPr lang="it-IT" sz="2200" b="1" dirty="0" smtClean="0"/>
              <a:t> </a:t>
            </a:r>
            <a:r>
              <a:rPr lang="it-IT" sz="2200" dirty="0" smtClean="0"/>
              <a:t>per fare in modo che la profondità critica sia calcolata in ogni punto (fig. sotto)</a:t>
            </a:r>
            <a:endParaRPr lang="it-IT" sz="22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42445" t="7161" r="14622" b="51260"/>
          <a:stretch>
            <a:fillRect/>
          </a:stretch>
        </p:blipFill>
        <p:spPr bwMode="auto">
          <a:xfrm>
            <a:off x="1835696" y="2996952"/>
            <a:ext cx="5617631" cy="318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32656"/>
            <a:ext cx="3538736" cy="60486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it-IT" dirty="0" smtClean="0"/>
              <a:t>Successivamente il </a:t>
            </a:r>
            <a:r>
              <a:rPr lang="it-IT" b="1" dirty="0" smtClean="0"/>
              <a:t>Flow Regime</a:t>
            </a:r>
            <a:r>
              <a:rPr lang="it-IT" dirty="0" smtClean="0"/>
              <a:t> è stato selezionato come “</a:t>
            </a:r>
            <a:r>
              <a:rPr lang="it-IT" dirty="0" err="1" smtClean="0"/>
              <a:t>Subcritical</a:t>
            </a:r>
            <a:r>
              <a:rPr lang="it-IT" dirty="0" smtClean="0"/>
              <a:t>”, il </a:t>
            </a:r>
            <a:r>
              <a:rPr lang="it-IT" b="1" dirty="0" err="1" smtClean="0"/>
              <a:t>Geometry</a:t>
            </a:r>
            <a:r>
              <a:rPr lang="it-IT" b="1" dirty="0" smtClean="0"/>
              <a:t> File</a:t>
            </a:r>
            <a:r>
              <a:rPr lang="it-IT" dirty="0" smtClean="0"/>
              <a:t> è stato posto come “Base </a:t>
            </a:r>
            <a:r>
              <a:rPr lang="it-IT" dirty="0" err="1" smtClean="0"/>
              <a:t>Geometry</a:t>
            </a:r>
            <a:r>
              <a:rPr lang="it-IT" dirty="0" smtClean="0"/>
              <a:t> Data” e il </a:t>
            </a:r>
            <a:r>
              <a:rPr lang="it-IT" b="1" dirty="0" smtClean="0"/>
              <a:t>Flow File</a:t>
            </a:r>
            <a:r>
              <a:rPr lang="it-IT" dirty="0" smtClean="0"/>
              <a:t> è stato fissato a “100 </a:t>
            </a:r>
            <a:r>
              <a:rPr lang="it-IT" dirty="0" err="1" smtClean="0"/>
              <a:t>Year</a:t>
            </a:r>
            <a:r>
              <a:rPr lang="it-IT" dirty="0" smtClean="0"/>
              <a:t> Profile”. Al termine è sufficiente premere il pulsante </a:t>
            </a:r>
            <a:r>
              <a:rPr lang="it-IT" b="1" dirty="0" smtClean="0"/>
              <a:t>COMPUTE</a:t>
            </a:r>
            <a:r>
              <a:rPr lang="it-IT" dirty="0" smtClean="0"/>
              <a:t>. (fig. a lato)</a:t>
            </a:r>
          </a:p>
          <a:p>
            <a:pPr>
              <a:buNone/>
            </a:pPr>
            <a:r>
              <a:rPr lang="it-IT" dirty="0" smtClean="0"/>
              <a:t>Per visualizzare i risultati della simulazione basta selezionare </a:t>
            </a:r>
            <a:r>
              <a:rPr lang="it-IT" b="1" dirty="0" err="1" smtClean="0"/>
              <a:t>View</a:t>
            </a:r>
            <a:r>
              <a:rPr lang="it-IT" dirty="0" smtClean="0"/>
              <a:t> dal </a:t>
            </a:r>
            <a:r>
              <a:rPr lang="it-IT" dirty="0" err="1" smtClean="0"/>
              <a:t>main</a:t>
            </a:r>
            <a:r>
              <a:rPr lang="it-IT" dirty="0" smtClean="0"/>
              <a:t> menu e poi </a:t>
            </a:r>
            <a:r>
              <a:rPr lang="it-IT" b="1" dirty="0" smtClean="0"/>
              <a:t>Water Surface </a:t>
            </a:r>
            <a:r>
              <a:rPr lang="it-IT" b="1" dirty="0" err="1" smtClean="0"/>
              <a:t>Profiles</a:t>
            </a:r>
            <a:r>
              <a:rPr lang="it-IT" dirty="0" smtClean="0"/>
              <a:t>. Dal menu </a:t>
            </a:r>
            <a:r>
              <a:rPr lang="it-IT" b="1" dirty="0" err="1" smtClean="0"/>
              <a:t>Options</a:t>
            </a:r>
            <a:r>
              <a:rPr lang="it-IT" dirty="0" smtClean="0"/>
              <a:t> scegliamo </a:t>
            </a:r>
            <a:r>
              <a:rPr lang="it-IT" b="1" dirty="0" err="1" smtClean="0"/>
              <a:t>Variables</a:t>
            </a:r>
            <a:r>
              <a:rPr lang="it-IT" dirty="0" smtClean="0"/>
              <a:t> di water, </a:t>
            </a:r>
            <a:r>
              <a:rPr lang="it-IT" dirty="0" err="1" smtClean="0"/>
              <a:t>energy</a:t>
            </a:r>
            <a:r>
              <a:rPr lang="it-IT" dirty="0" smtClean="0"/>
              <a:t>, e </a:t>
            </a:r>
            <a:r>
              <a:rPr lang="it-IT" dirty="0" err="1" smtClean="0"/>
              <a:t>critical</a:t>
            </a:r>
            <a:r>
              <a:rPr lang="it-IT" dirty="0" smtClean="0"/>
              <a:t> </a:t>
            </a:r>
            <a:r>
              <a:rPr lang="it-IT" dirty="0" err="1" smtClean="0"/>
              <a:t>depth</a:t>
            </a:r>
            <a:r>
              <a:rPr lang="it-IT" dirty="0" smtClean="0"/>
              <a:t> </a:t>
            </a:r>
            <a:r>
              <a:rPr lang="it-IT" dirty="0" err="1" smtClean="0"/>
              <a:t>affinchè</a:t>
            </a:r>
            <a:r>
              <a:rPr lang="it-IT" dirty="0" smtClean="0"/>
              <a:t> siano </a:t>
            </a:r>
            <a:r>
              <a:rPr lang="it-IT" dirty="0" err="1" smtClean="0"/>
              <a:t>plottate</a:t>
            </a:r>
            <a:r>
              <a:rPr lang="it-IT" dirty="0" smtClean="0"/>
              <a:t> nel grafico. (fig. a lato)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l="42445" t="7161" r="14735" b="52520"/>
          <a:stretch>
            <a:fillRect/>
          </a:stretch>
        </p:blipFill>
        <p:spPr bwMode="auto">
          <a:xfrm>
            <a:off x="3995936" y="332656"/>
            <a:ext cx="482903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32848" t="2121" r="12520" b="26060"/>
          <a:stretch>
            <a:fillRect/>
          </a:stretch>
        </p:blipFill>
        <p:spPr bwMode="auto">
          <a:xfrm>
            <a:off x="4167745" y="3068960"/>
            <a:ext cx="4580719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</TotalTime>
  <Words>1198</Words>
  <Application>Microsoft Office PowerPoint</Application>
  <PresentationFormat>Presentazione su schermo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AMPLIAMENTO DEL SITO DI MODELLISTICA E SIMULAZIONE Presentazione di un modello ambientale: HEC – RAS </vt:lpstr>
      <vt:lpstr>Scopi e finalità del programma</vt:lpstr>
      <vt:lpstr>Specifiche hardware e software</vt:lpstr>
      <vt:lpstr>Caso di studio: Steady flow water surface profile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claudio</dc:creator>
  <cp:lastModifiedBy>Giorgio Guariso</cp:lastModifiedBy>
  <cp:revision>108</cp:revision>
  <dcterms:created xsi:type="dcterms:W3CDTF">2013-06-04T16:29:41Z</dcterms:created>
  <dcterms:modified xsi:type="dcterms:W3CDTF">2016-05-31T12:57:11Z</dcterms:modified>
</cp:coreProperties>
</file>