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2"/>
  </p:notesMasterIdLst>
  <p:sldIdLst>
    <p:sldId id="256" r:id="rId2"/>
    <p:sldId id="264" r:id="rId3"/>
    <p:sldId id="257" r:id="rId4"/>
    <p:sldId id="258" r:id="rId5"/>
    <p:sldId id="259" r:id="rId6"/>
    <p:sldId id="260" r:id="rId7"/>
    <p:sldId id="261" r:id="rId8"/>
    <p:sldId id="262" r:id="rId9"/>
    <p:sldId id="263" r:id="rId10"/>
    <p:sldId id="265"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100" d="100"/>
          <a:sy n="100" d="100"/>
        </p:scale>
        <p:origin x="-432" y="-90"/>
      </p:cViewPr>
      <p:guideLst>
        <p:guide orient="horz" pos="2160"/>
        <p:guide pos="2880"/>
      </p:guideLst>
    </p:cSldViewPr>
  </p:slideViewPr>
  <p:outlineViewPr>
    <p:cViewPr>
      <p:scale>
        <a:sx n="33" d="100"/>
        <a:sy n="33" d="100"/>
      </p:scale>
      <p:origin x="0" y="54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0A7EBF-7677-4972-9574-D312F912D121}" type="datetimeFigureOut">
              <a:rPr lang="it-IT" smtClean="0"/>
              <a:pPr/>
              <a:t>10/06/2015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AE2A32-1C17-47A7-94BD-742A587C8DBE}"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178486DC-2FAD-4B58-8894-78AD10280DBC}" type="datetimeFigureOut">
              <a:rPr lang="it-IT" smtClean="0"/>
              <a:pPr/>
              <a:t>10/06/2015</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B6EBC497-CCA2-46A8-BD94-E1D254A161D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78486DC-2FAD-4B58-8894-78AD10280DBC}" type="datetimeFigureOut">
              <a:rPr lang="it-IT" smtClean="0"/>
              <a:pPr/>
              <a:t>10/06/2015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6EBC497-CCA2-46A8-BD94-E1D254A161D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78486DC-2FAD-4B58-8894-78AD10280DBC}" type="datetimeFigureOut">
              <a:rPr lang="it-IT" smtClean="0"/>
              <a:pPr/>
              <a:t>10/06/2015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6EBC497-CCA2-46A8-BD94-E1D254A161D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78486DC-2FAD-4B58-8894-78AD10280DBC}" type="datetimeFigureOut">
              <a:rPr lang="it-IT" smtClean="0"/>
              <a:pPr/>
              <a:t>10/06/2015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6EBC497-CCA2-46A8-BD94-E1D254A161D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178486DC-2FAD-4B58-8894-78AD10280DBC}" type="datetimeFigureOut">
              <a:rPr lang="it-IT" smtClean="0"/>
              <a:pPr/>
              <a:t>10/06/2015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6EBC497-CCA2-46A8-BD94-E1D254A161D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178486DC-2FAD-4B58-8894-78AD10280DBC}" type="datetimeFigureOut">
              <a:rPr lang="it-IT" smtClean="0"/>
              <a:pPr/>
              <a:t>10/06/2015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6EBC497-CCA2-46A8-BD94-E1D254A161D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178486DC-2FAD-4B58-8894-78AD10280DBC}" type="datetimeFigureOut">
              <a:rPr lang="it-IT" smtClean="0"/>
              <a:pPr/>
              <a:t>10/06/2015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6EBC497-CCA2-46A8-BD94-E1D254A161D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178486DC-2FAD-4B58-8894-78AD10280DBC}" type="datetimeFigureOut">
              <a:rPr lang="it-IT" smtClean="0"/>
              <a:pPr/>
              <a:t>10/06/2015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6EBC497-CCA2-46A8-BD94-E1D254A161D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78486DC-2FAD-4B58-8894-78AD10280DBC}" type="datetimeFigureOut">
              <a:rPr lang="it-IT" smtClean="0"/>
              <a:pPr/>
              <a:t>10/06/2015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6EBC497-CCA2-46A8-BD94-E1D254A161D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178486DC-2FAD-4B58-8894-78AD10280DBC}" type="datetimeFigureOut">
              <a:rPr lang="it-IT" smtClean="0"/>
              <a:pPr/>
              <a:t>10/06/2015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6EBC497-CCA2-46A8-BD94-E1D254A161D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178486DC-2FAD-4B58-8894-78AD10280DBC}" type="datetimeFigureOut">
              <a:rPr lang="it-IT" smtClean="0"/>
              <a:pPr/>
              <a:t>10/06/2015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B6EBC497-CCA2-46A8-BD94-E1D254A161DA}"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78486DC-2FAD-4B58-8894-78AD10280DBC}" type="datetimeFigureOut">
              <a:rPr lang="it-IT" smtClean="0"/>
              <a:pPr/>
              <a:t>10/06/2015</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EBC497-CCA2-46A8-BD94-E1D254A161DA}"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ivil.uwaterloo.ca/sykesj/EnvE577/EnvE577.htm"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ivil.uwaterloo.ca/sykesj/EnvE577/dosbox_c_drive.zip" TargetMode="External"/><Relationship Id="rId2" Type="http://schemas.openxmlformats.org/officeDocument/2006/relationships/hyperlink" Target="http://www.dosbox.com/download.php?main=1" TargetMode="External"/><Relationship Id="rId1" Type="http://schemas.openxmlformats.org/officeDocument/2006/relationships/slideLayout" Target="../slideLayouts/slideLayout2.xml"/><Relationship Id="rId4" Type="http://schemas.openxmlformats.org/officeDocument/2006/relationships/hyperlink" Target="http://www.civil.uwaterloo.ca/courses/enve477/Help%20v3.07.zi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85720" y="357166"/>
            <a:ext cx="8643998" cy="642942"/>
          </a:xfrm>
        </p:spPr>
        <p:txBody>
          <a:bodyPr>
            <a:normAutofit fontScale="90000"/>
          </a:bodyPr>
          <a:lstStyle/>
          <a:p>
            <a:pPr algn="ctr"/>
            <a:r>
              <a:rPr lang="it-IT" sz="3300"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Hydrologic</a:t>
            </a:r>
            <a:r>
              <a:rPr lang="it-IT" sz="33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it-IT" sz="3300"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Evaluation</a:t>
            </a:r>
            <a:r>
              <a:rPr lang="it-IT" sz="33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it-IT" sz="3300"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of</a:t>
            </a:r>
            <a:r>
              <a:rPr lang="it-IT" sz="33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it-IT" sz="3300"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Landfill</a:t>
            </a:r>
            <a:r>
              <a:rPr lang="it-IT" sz="33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Performance</a:t>
            </a:r>
            <a:r>
              <a:rPr lang="it-IT"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endParaRPr lang="it-IT"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Sottotitolo 2"/>
          <p:cNvSpPr>
            <a:spLocks noGrp="1"/>
          </p:cNvSpPr>
          <p:nvPr>
            <p:ph type="subTitle" idx="1"/>
          </p:nvPr>
        </p:nvSpPr>
        <p:spPr>
          <a:xfrm>
            <a:off x="642910" y="1285860"/>
            <a:ext cx="7786742" cy="2643206"/>
          </a:xfrm>
        </p:spPr>
        <p:txBody>
          <a:bodyPr>
            <a:normAutofit/>
          </a:bodyPr>
          <a:lstStyle/>
          <a:p>
            <a:pPr algn="l"/>
            <a:r>
              <a:rPr lang="it-IT" sz="1400" dirty="0" smtClean="0">
                <a:solidFill>
                  <a:schemeClr val="tx1"/>
                </a:solidFill>
                <a:latin typeface="Arial" pitchFamily="34" charset="0"/>
                <a:cs typeface="Arial" pitchFamily="34" charset="0"/>
              </a:rPr>
              <a:t>E’ un software </a:t>
            </a:r>
            <a:r>
              <a:rPr lang="it-IT" sz="1400" dirty="0" smtClean="0">
                <a:solidFill>
                  <a:schemeClr val="tx1"/>
                </a:solidFill>
                <a:latin typeface="Arial" pitchFamily="34" charset="0"/>
                <a:cs typeface="Arial" pitchFamily="34" charset="0"/>
              </a:rPr>
              <a:t>sviluppato per conto dell‘EPA </a:t>
            </a:r>
            <a:r>
              <a:rPr lang="it-IT" sz="1400" dirty="0" smtClean="0">
                <a:solidFill>
                  <a:schemeClr val="tx1"/>
                </a:solidFill>
                <a:latin typeface="Arial" pitchFamily="34" charset="0"/>
                <a:cs typeface="Arial" pitchFamily="34" charset="0"/>
              </a:rPr>
              <a:t>(U.S. </a:t>
            </a:r>
            <a:r>
              <a:rPr lang="it-IT" sz="1400" dirty="0" err="1" smtClean="0">
                <a:solidFill>
                  <a:schemeClr val="tx1"/>
                </a:solidFill>
                <a:latin typeface="Arial" pitchFamily="34" charset="0"/>
                <a:cs typeface="Arial" pitchFamily="34" charset="0"/>
              </a:rPr>
              <a:t>Environmental</a:t>
            </a:r>
            <a:r>
              <a:rPr lang="it-IT" sz="1400" dirty="0" smtClean="0">
                <a:solidFill>
                  <a:schemeClr val="tx1"/>
                </a:solidFill>
                <a:latin typeface="Arial" pitchFamily="34" charset="0"/>
                <a:cs typeface="Arial" pitchFamily="34" charset="0"/>
              </a:rPr>
              <a:t> </a:t>
            </a:r>
            <a:r>
              <a:rPr lang="it-IT" sz="1400" dirty="0" err="1" smtClean="0">
                <a:solidFill>
                  <a:schemeClr val="tx1"/>
                </a:solidFill>
                <a:latin typeface="Arial" pitchFamily="34" charset="0"/>
                <a:cs typeface="Arial" pitchFamily="34" charset="0"/>
              </a:rPr>
              <a:t>Protection</a:t>
            </a:r>
            <a:r>
              <a:rPr lang="it-IT" sz="1400" dirty="0" smtClean="0">
                <a:solidFill>
                  <a:schemeClr val="tx1"/>
                </a:solidFill>
                <a:latin typeface="Arial" pitchFamily="34" charset="0"/>
                <a:cs typeface="Arial" pitchFamily="34" charset="0"/>
              </a:rPr>
              <a:t> </a:t>
            </a:r>
            <a:r>
              <a:rPr lang="it-IT" sz="1400" dirty="0" err="1" smtClean="0">
                <a:solidFill>
                  <a:schemeClr val="tx1"/>
                </a:solidFill>
                <a:latin typeface="Arial" pitchFamily="34" charset="0"/>
                <a:cs typeface="Arial" pitchFamily="34" charset="0"/>
              </a:rPr>
              <a:t>Agency</a:t>
            </a:r>
            <a:r>
              <a:rPr lang="it-IT" sz="1400" dirty="0" smtClean="0">
                <a:solidFill>
                  <a:schemeClr val="tx1"/>
                </a:solidFill>
                <a:latin typeface="Arial" pitchFamily="34" charset="0"/>
                <a:cs typeface="Arial" pitchFamily="34" charset="0"/>
              </a:rPr>
              <a:t>) </a:t>
            </a:r>
            <a:r>
              <a:rPr lang="it-IT" sz="1400" dirty="0" smtClean="0">
                <a:solidFill>
                  <a:schemeClr val="tx1"/>
                </a:solidFill>
                <a:latin typeface="Arial" pitchFamily="34" charset="0"/>
                <a:cs typeface="Arial" pitchFamily="34" charset="0"/>
              </a:rPr>
              <a:t> dallo </a:t>
            </a:r>
            <a:r>
              <a:rPr lang="en-US" sz="1400" dirty="0" smtClean="0">
                <a:latin typeface="Arial" pitchFamily="34" charset="0"/>
                <a:cs typeface="Arial" pitchFamily="34" charset="0"/>
              </a:rPr>
              <a:t>U.S</a:t>
            </a:r>
            <a:r>
              <a:rPr lang="en-US" sz="1400" dirty="0" smtClean="0">
                <a:latin typeface="Arial" pitchFamily="34" charset="0"/>
                <a:cs typeface="Arial" pitchFamily="34" charset="0"/>
              </a:rPr>
              <a:t>. </a:t>
            </a:r>
            <a:r>
              <a:rPr lang="en-US" sz="1400" dirty="0" smtClean="0">
                <a:latin typeface="Arial" pitchFamily="34" charset="0"/>
                <a:cs typeface="Arial" pitchFamily="34" charset="0"/>
              </a:rPr>
              <a:t>Army Corps of Engineers </a:t>
            </a:r>
            <a:r>
              <a:rPr lang="en-US" sz="1400" dirty="0" err="1" smtClean="0">
                <a:latin typeface="Arial" pitchFamily="34" charset="0"/>
                <a:cs typeface="Arial" pitchFamily="34" charset="0"/>
              </a:rPr>
              <a:t>di</a:t>
            </a:r>
            <a:r>
              <a:rPr lang="en-US" sz="1400" dirty="0" smtClean="0">
                <a:latin typeface="Arial" pitchFamily="34" charset="0"/>
                <a:cs typeface="Arial" pitchFamily="34" charset="0"/>
              </a:rPr>
              <a:t> Vicksburg (Mississippi), </a:t>
            </a:r>
            <a:r>
              <a:rPr lang="it-IT" sz="1400" dirty="0" smtClean="0">
                <a:solidFill>
                  <a:schemeClr val="tx1"/>
                </a:solidFill>
                <a:latin typeface="Arial" pitchFamily="34" charset="0"/>
                <a:cs typeface="Arial" pitchFamily="34" charset="0"/>
              </a:rPr>
              <a:t>per  </a:t>
            </a:r>
            <a:r>
              <a:rPr lang="it-IT" sz="1400" dirty="0" smtClean="0">
                <a:solidFill>
                  <a:schemeClr val="tx1"/>
                </a:solidFill>
                <a:latin typeface="Arial" pitchFamily="34" charset="0"/>
                <a:cs typeface="Arial" pitchFamily="34" charset="0"/>
              </a:rPr>
              <a:t>il controllo della produzione di percolato derivante dallo stoccaggio di rifiuti solidi urbani in discarica; ovvero aiuta a prevedere nel tempo le quantità di liquido che </a:t>
            </a:r>
            <a:r>
              <a:rPr lang="it-IT" sz="1400" dirty="0" smtClean="0">
                <a:latin typeface="Arial" pitchFamily="34" charset="0"/>
                <a:cs typeface="Arial" pitchFamily="34" charset="0"/>
              </a:rPr>
              <a:t>percolerà</a:t>
            </a:r>
            <a:r>
              <a:rPr lang="it-IT" sz="1400" dirty="0" smtClean="0">
                <a:solidFill>
                  <a:schemeClr val="tx1"/>
                </a:solidFill>
                <a:latin typeface="Arial" pitchFamily="34" charset="0"/>
                <a:cs typeface="Arial" pitchFamily="34" charset="0"/>
              </a:rPr>
              <a:t> ed inevitabilmente si infiltrerà nel terreno.</a:t>
            </a:r>
          </a:p>
          <a:p>
            <a:pPr algn="l"/>
            <a:r>
              <a:rPr lang="it-IT" sz="1400" dirty="0" smtClean="0">
                <a:solidFill>
                  <a:schemeClr val="tx1"/>
                </a:solidFill>
                <a:latin typeface="Arial" pitchFamily="34" charset="0"/>
                <a:cs typeface="Arial" pitchFamily="34" charset="0"/>
              </a:rPr>
              <a:t>La </a:t>
            </a:r>
            <a:r>
              <a:rPr lang="it-IT" sz="1400" i="1" dirty="0" smtClean="0">
                <a:solidFill>
                  <a:schemeClr val="tx1"/>
                </a:solidFill>
                <a:latin typeface="Arial" pitchFamily="34" charset="0"/>
                <a:cs typeface="Arial" pitchFamily="34" charset="0"/>
              </a:rPr>
              <a:t>free </a:t>
            </a:r>
            <a:r>
              <a:rPr lang="it-IT" sz="1400" i="1" dirty="0" err="1" smtClean="0">
                <a:solidFill>
                  <a:schemeClr val="tx1"/>
                </a:solidFill>
                <a:latin typeface="Arial" pitchFamily="34" charset="0"/>
                <a:cs typeface="Arial" pitchFamily="34" charset="0"/>
              </a:rPr>
              <a:t>version</a:t>
            </a:r>
            <a:r>
              <a:rPr lang="it-IT" sz="1400" dirty="0" smtClean="0">
                <a:solidFill>
                  <a:schemeClr val="tx1"/>
                </a:solidFill>
                <a:latin typeface="Arial" pitchFamily="34" charset="0"/>
                <a:cs typeface="Arial" pitchFamily="34" charset="0"/>
              </a:rPr>
              <a:t> (3.07) sviluppata nel 1997 da </a:t>
            </a:r>
            <a:r>
              <a:rPr lang="it-IT" sz="1400" dirty="0" smtClean="0">
                <a:latin typeface="Arial" pitchFamily="34" charset="0"/>
                <a:cs typeface="Arial" pitchFamily="34" charset="0"/>
              </a:rPr>
              <a:t>Paul R. Schroeder è </a:t>
            </a:r>
            <a:r>
              <a:rPr lang="it-IT" sz="1400" dirty="0" smtClean="0">
                <a:solidFill>
                  <a:schemeClr val="tx1"/>
                </a:solidFill>
                <a:latin typeface="Arial" pitchFamily="34" charset="0"/>
                <a:cs typeface="Arial" pitchFamily="34" charset="0"/>
              </a:rPr>
              <a:t>eseguibile in DOS per cui occorre scaricare un emulatore per poter far funzionare il software HELP.</a:t>
            </a:r>
          </a:p>
          <a:p>
            <a:pPr algn="l"/>
            <a:r>
              <a:rPr lang="it-IT" sz="1400" dirty="0" smtClean="0">
                <a:solidFill>
                  <a:schemeClr val="tx1"/>
                </a:solidFill>
                <a:latin typeface="Arial" pitchFamily="34" charset="0"/>
                <a:cs typeface="Arial" pitchFamily="34" charset="0"/>
              </a:rPr>
              <a:t>E’ possibile scaricare HELP da :  </a:t>
            </a:r>
            <a:r>
              <a:rPr lang="it-IT" sz="1400" dirty="0" smtClean="0">
                <a:solidFill>
                  <a:schemeClr val="tx1"/>
                </a:solidFill>
                <a:latin typeface="Arial" pitchFamily="34" charset="0"/>
                <a:cs typeface="Arial" pitchFamily="34" charset="0"/>
                <a:hlinkClick r:id="rId2"/>
              </a:rPr>
              <a:t>http://www.civil.uwaterloo.ca/</a:t>
            </a:r>
            <a:r>
              <a:rPr lang="it-IT" sz="1400" dirty="0" err="1" smtClean="0">
                <a:solidFill>
                  <a:schemeClr val="tx1"/>
                </a:solidFill>
                <a:latin typeface="Arial" pitchFamily="34" charset="0"/>
                <a:cs typeface="Arial" pitchFamily="34" charset="0"/>
                <a:hlinkClick r:id="rId2"/>
              </a:rPr>
              <a:t>sykesj</a:t>
            </a:r>
            <a:r>
              <a:rPr lang="it-IT" sz="1400" dirty="0" smtClean="0">
                <a:solidFill>
                  <a:schemeClr val="tx1"/>
                </a:solidFill>
                <a:latin typeface="Arial" pitchFamily="34" charset="0"/>
                <a:cs typeface="Arial" pitchFamily="34" charset="0"/>
                <a:hlinkClick r:id="rId2"/>
              </a:rPr>
              <a:t>/EnvE577/EnvE577.htm</a:t>
            </a:r>
            <a:r>
              <a:rPr lang="it-IT" sz="1400" dirty="0" smtClean="0">
                <a:solidFill>
                  <a:schemeClr val="tx1"/>
                </a:solidFill>
                <a:latin typeface="Arial" pitchFamily="34" charset="0"/>
                <a:cs typeface="Arial" pitchFamily="34" charset="0"/>
              </a:rPr>
              <a:t>; esistono molti altri siti ma questo rimane </a:t>
            </a:r>
            <a:r>
              <a:rPr lang="it-IT" sz="1400" dirty="0" smtClean="0">
                <a:latin typeface="Arial" pitchFamily="34" charset="0"/>
                <a:cs typeface="Arial" pitchFamily="34" charset="0"/>
              </a:rPr>
              <a:t>uno dei</a:t>
            </a:r>
            <a:r>
              <a:rPr lang="it-IT" sz="1400" dirty="0" smtClean="0">
                <a:solidFill>
                  <a:schemeClr val="tx1"/>
                </a:solidFill>
                <a:latin typeface="Arial" pitchFamily="34" charset="0"/>
                <a:cs typeface="Arial" pitchFamily="34" charset="0"/>
              </a:rPr>
              <a:t> migliori in quanto fornisce anche la guida ufficiale  per gli utenti (USER’S GUIDE FOR VERSION 3) e tutte le istruzioni su come scaricare l’emulatore  DOSBOX e su come far funzionare il software HELP su quest’ultimo.</a:t>
            </a:r>
          </a:p>
          <a:p>
            <a:pPr algn="l"/>
            <a:r>
              <a:rPr lang="it-IT" sz="1400" dirty="0" smtClean="0">
                <a:solidFill>
                  <a:schemeClr val="tx1"/>
                </a:solidFill>
                <a:latin typeface="Arial" pitchFamily="34" charset="0"/>
                <a:cs typeface="Arial" pitchFamily="34" charset="0"/>
              </a:rPr>
              <a:t>Esistono anche altre versioni più recenti ma disponibili solo su licenza: HELP </a:t>
            </a:r>
            <a:r>
              <a:rPr lang="it-IT" sz="1400" dirty="0" err="1" smtClean="0">
                <a:solidFill>
                  <a:schemeClr val="tx1"/>
                </a:solidFill>
                <a:latin typeface="Arial" pitchFamily="34" charset="0"/>
                <a:cs typeface="Arial" pitchFamily="34" charset="0"/>
              </a:rPr>
              <a:t>Visual</a:t>
            </a:r>
            <a:r>
              <a:rPr lang="it-IT" sz="1400" dirty="0" smtClean="0">
                <a:solidFill>
                  <a:schemeClr val="tx1"/>
                </a:solidFill>
                <a:latin typeface="Arial" pitchFamily="34" charset="0"/>
                <a:cs typeface="Arial" pitchFamily="34" charset="0"/>
              </a:rPr>
              <a:t>, HELP 3.95. </a:t>
            </a:r>
          </a:p>
        </p:txBody>
      </p:sp>
      <p:pic>
        <p:nvPicPr>
          <p:cNvPr id="4" name="Immagine 3" descr="HELP inizio.png"/>
          <p:cNvPicPr>
            <a:picLocks noChangeAspect="1"/>
          </p:cNvPicPr>
          <p:nvPr/>
        </p:nvPicPr>
        <p:blipFill>
          <a:blip r:embed="rId3"/>
          <a:stretch>
            <a:fillRect/>
          </a:stretch>
        </p:blipFill>
        <p:spPr>
          <a:xfrm>
            <a:off x="857224" y="4071942"/>
            <a:ext cx="3702049" cy="2500306"/>
          </a:xfrm>
          <a:prstGeom prst="rect">
            <a:avLst/>
          </a:prstGeom>
          <a:noFill/>
        </p:spPr>
      </p:pic>
      <p:sp>
        <p:nvSpPr>
          <p:cNvPr id="7" name="Rettangolo 6"/>
          <p:cNvSpPr/>
          <p:nvPr/>
        </p:nvSpPr>
        <p:spPr>
          <a:xfrm>
            <a:off x="7000892" y="4714884"/>
            <a:ext cx="2500330" cy="1169551"/>
          </a:xfrm>
          <a:prstGeom prst="rect">
            <a:avLst/>
          </a:prstGeom>
        </p:spPr>
        <p:txBody>
          <a:bodyPr wrap="square">
            <a:spAutoFit/>
          </a:bodyPr>
          <a:lstStyle/>
          <a:p>
            <a:r>
              <a:rPr lang="en-US" sz="1400" dirty="0" smtClean="0">
                <a:latin typeface="Arial" pitchFamily="34" charset="0"/>
                <a:cs typeface="Arial" pitchFamily="34" charset="0"/>
              </a:rPr>
              <a:t>Paul R. Schroeder</a:t>
            </a:r>
          </a:p>
          <a:p>
            <a:r>
              <a:rPr lang="en-US" sz="1400" dirty="0" smtClean="0">
                <a:latin typeface="Arial" pitchFamily="34" charset="0"/>
                <a:cs typeface="Arial" pitchFamily="34" charset="0"/>
              </a:rPr>
              <a:t>Research Civil Engineer</a:t>
            </a:r>
          </a:p>
          <a:p>
            <a:r>
              <a:rPr lang="en-US" sz="1400" dirty="0" smtClean="0">
                <a:latin typeface="Arial" pitchFamily="34" charset="0"/>
                <a:cs typeface="Arial" pitchFamily="34" charset="0"/>
              </a:rPr>
              <a:t>U.S. Army Corps of Engineers</a:t>
            </a:r>
          </a:p>
          <a:p>
            <a:r>
              <a:rPr lang="en-US" sz="1400" dirty="0" smtClean="0">
                <a:latin typeface="Arial" pitchFamily="34" charset="0"/>
                <a:cs typeface="Arial" pitchFamily="34" charset="0"/>
              </a:rPr>
              <a:t>Vicksburg, Mississippi</a:t>
            </a:r>
            <a:endParaRPr lang="en-US" sz="1400" dirty="0">
              <a:latin typeface="Arial" pitchFamily="34" charset="0"/>
              <a:cs typeface="Arial" pitchFamily="34" charset="0"/>
            </a:endParaRPr>
          </a:p>
        </p:txBody>
      </p:sp>
      <p:pic>
        <p:nvPicPr>
          <p:cNvPr id="8" name="Immagine 7" descr="Schroeder_web.png"/>
          <p:cNvPicPr>
            <a:picLocks noChangeAspect="1"/>
          </p:cNvPicPr>
          <p:nvPr/>
        </p:nvPicPr>
        <p:blipFill>
          <a:blip r:embed="rId4"/>
          <a:stretch>
            <a:fillRect/>
          </a:stretch>
        </p:blipFill>
        <p:spPr>
          <a:xfrm>
            <a:off x="4786314" y="4572008"/>
            <a:ext cx="2000264" cy="1762124"/>
          </a:xfrm>
          <a:prstGeom prst="rect">
            <a:avLst/>
          </a:prstGeom>
        </p:spPr>
      </p:pic>
      <p:sp>
        <p:nvSpPr>
          <p:cNvPr id="9" name="Titolo 1"/>
          <p:cNvSpPr txBox="1">
            <a:spLocks/>
          </p:cNvSpPr>
          <p:nvPr/>
        </p:nvSpPr>
        <p:spPr>
          <a:xfrm>
            <a:off x="3714744" y="857232"/>
            <a:ext cx="1285884" cy="357190"/>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rPr>
              <a:t>(HELP)</a:t>
            </a:r>
            <a:endParaRPr kumimoji="0" lang="it-IT"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357158" y="285728"/>
            <a:ext cx="8229600" cy="296842"/>
          </a:xfrm>
        </p:spPr>
        <p:txBody>
          <a:bodyPr>
            <a:normAutofit/>
          </a:bodyPr>
          <a:lstStyle/>
          <a:p>
            <a:pPr algn="l"/>
            <a:r>
              <a:rPr lang="it-IT" sz="1500" b="1" dirty="0" smtClean="0">
                <a:latin typeface="Arial" pitchFamily="34" charset="0"/>
                <a:cs typeface="Arial" pitchFamily="34" charset="0"/>
              </a:rPr>
              <a:t>LIMITI E CONCLUSIONI</a:t>
            </a:r>
            <a:endParaRPr lang="it-IT" sz="1500" b="1" dirty="0">
              <a:latin typeface="Arial" pitchFamily="34" charset="0"/>
              <a:cs typeface="Arial" pitchFamily="34" charset="0"/>
            </a:endParaRPr>
          </a:p>
        </p:txBody>
      </p:sp>
      <p:sp>
        <p:nvSpPr>
          <p:cNvPr id="5" name="CasellaDiTesto 4"/>
          <p:cNvSpPr txBox="1"/>
          <p:nvPr/>
        </p:nvSpPr>
        <p:spPr>
          <a:xfrm>
            <a:off x="357158" y="714357"/>
            <a:ext cx="8429684" cy="738664"/>
          </a:xfrm>
          <a:prstGeom prst="rect">
            <a:avLst/>
          </a:prstGeom>
          <a:noFill/>
        </p:spPr>
        <p:txBody>
          <a:bodyPr wrap="square" rtlCol="0">
            <a:spAutoFit/>
          </a:bodyPr>
          <a:lstStyle/>
          <a:p>
            <a:r>
              <a:rPr lang="it-IT" sz="1400" dirty="0" smtClean="0">
                <a:latin typeface="Arial" pitchFamily="34" charset="0"/>
                <a:cs typeface="Arial" pitchFamily="34" charset="0"/>
              </a:rPr>
              <a:t>Come si può vedere non è un modello semplice da trattare, i dati da inserire sono molti e l’inserimento stesso oltre che la raccolta stessa dei dati possono essere operazioni molto dispendiose in termini economici e di tempo.  </a:t>
            </a:r>
          </a:p>
        </p:txBody>
      </p:sp>
      <p:sp>
        <p:nvSpPr>
          <p:cNvPr id="6" name="CasellaDiTesto 5"/>
          <p:cNvSpPr txBox="1"/>
          <p:nvPr/>
        </p:nvSpPr>
        <p:spPr>
          <a:xfrm>
            <a:off x="357158" y="1500174"/>
            <a:ext cx="8429684" cy="3108543"/>
          </a:xfrm>
          <a:prstGeom prst="rect">
            <a:avLst/>
          </a:prstGeom>
          <a:noFill/>
        </p:spPr>
        <p:txBody>
          <a:bodyPr wrap="square" rtlCol="0">
            <a:spAutoFit/>
          </a:bodyPr>
          <a:lstStyle/>
          <a:p>
            <a:r>
              <a:rPr lang="it-IT" sz="1400" dirty="0" smtClean="0">
                <a:latin typeface="Arial" pitchFamily="34" charset="0"/>
                <a:cs typeface="Arial" pitchFamily="34" charset="0"/>
              </a:rPr>
              <a:t>Occorre tuttavia precisare che buona parte dei dati necessari quasi sicuramente esulano dalle competenze dell’utilizzatore del modello in questione che per esempio potrebbe essere il progettista di una discarica; per esempio i dati meteorologici o i dati tecnici sulla </a:t>
            </a:r>
            <a:r>
              <a:rPr lang="it-IT" sz="1400" dirty="0" err="1" smtClean="0">
                <a:latin typeface="Arial" pitchFamily="34" charset="0"/>
                <a:cs typeface="Arial" pitchFamily="34" charset="0"/>
              </a:rPr>
              <a:t>geomembrana</a:t>
            </a:r>
            <a:r>
              <a:rPr lang="it-IT" sz="1400" dirty="0" smtClean="0">
                <a:latin typeface="Arial" pitchFamily="34" charset="0"/>
                <a:cs typeface="Arial" pitchFamily="34" charset="0"/>
              </a:rPr>
              <a:t> possono essere richiesti a terzi che sicuramente saranno in grado di fornirli (gestore archivio dati meteo e produttore della </a:t>
            </a:r>
            <a:r>
              <a:rPr lang="it-IT" sz="1400" dirty="0" err="1" smtClean="0">
                <a:latin typeface="Arial" pitchFamily="34" charset="0"/>
                <a:cs typeface="Arial" pitchFamily="34" charset="0"/>
              </a:rPr>
              <a:t>geomembrana</a:t>
            </a:r>
            <a:r>
              <a:rPr lang="it-IT" sz="1400" dirty="0" smtClean="0">
                <a:latin typeface="Arial" pitchFamily="34" charset="0"/>
                <a:cs typeface="Arial" pitchFamily="34" charset="0"/>
              </a:rPr>
              <a:t>).</a:t>
            </a:r>
          </a:p>
          <a:p>
            <a:r>
              <a:rPr lang="it-IT" sz="1400" dirty="0" smtClean="0">
                <a:latin typeface="Arial" pitchFamily="34" charset="0"/>
                <a:cs typeface="Arial" pitchFamily="34" charset="0"/>
              </a:rPr>
              <a:t>Nonostante la mole di dati necessari presenta molte semplificazioni come per esempio il fatto che ci siano scale di valori da inserire oppure tipi predefiniti come per esempio per il tipo di strato  che può essere selezionato tra 4 diversi tipi. Oppure il fatto che si basi su alcuni parametri empirici come il </a:t>
            </a:r>
            <a:r>
              <a:rPr lang="it-IT" sz="1400" dirty="0" err="1" smtClean="0">
                <a:latin typeface="Arial" pitchFamily="34" charset="0"/>
                <a:cs typeface="Arial" pitchFamily="34" charset="0"/>
              </a:rPr>
              <a:t>runoff</a:t>
            </a:r>
            <a:r>
              <a:rPr lang="it-IT" sz="1400" dirty="0" smtClean="0">
                <a:latin typeface="Arial" pitchFamily="34" charset="0"/>
                <a:cs typeface="Arial" pitchFamily="34" charset="0"/>
              </a:rPr>
              <a:t> curve </a:t>
            </a:r>
            <a:r>
              <a:rPr lang="it-IT" sz="1400" dirty="0" err="1" smtClean="0">
                <a:latin typeface="Arial" pitchFamily="34" charset="0"/>
                <a:cs typeface="Arial" pitchFamily="34" charset="0"/>
              </a:rPr>
              <a:t>number</a:t>
            </a:r>
            <a:r>
              <a:rPr lang="it-IT" sz="1400" dirty="0" smtClean="0">
                <a:latin typeface="Arial" pitchFamily="34" charset="0"/>
                <a:cs typeface="Arial" pitchFamily="34" charset="0"/>
              </a:rPr>
              <a:t>; o ancora il fatto che non possa simulare rotture capillari della </a:t>
            </a:r>
            <a:r>
              <a:rPr lang="it-IT" sz="1400" dirty="0" err="1" smtClean="0">
                <a:latin typeface="Arial" pitchFamily="34" charset="0"/>
                <a:cs typeface="Arial" pitchFamily="34" charset="0"/>
              </a:rPr>
              <a:t>geomembrana</a:t>
            </a:r>
            <a:r>
              <a:rPr lang="it-IT" sz="1400" dirty="0" smtClean="0">
                <a:latin typeface="Arial" pitchFamily="34" charset="0"/>
                <a:cs typeface="Arial" pitchFamily="34" charset="0"/>
              </a:rPr>
              <a:t> laterale.</a:t>
            </a:r>
          </a:p>
          <a:p>
            <a:endParaRPr lang="it-IT" sz="1400" dirty="0" smtClean="0">
              <a:latin typeface="Arial" pitchFamily="34" charset="0"/>
              <a:cs typeface="Arial" pitchFamily="34" charset="0"/>
            </a:endParaRPr>
          </a:p>
          <a:p>
            <a:r>
              <a:rPr lang="it-IT" sz="1400" dirty="0" smtClean="0">
                <a:latin typeface="Arial" pitchFamily="34" charset="0"/>
                <a:cs typeface="Arial" pitchFamily="34" charset="0"/>
              </a:rPr>
              <a:t>In conclusione nonostante le molte semplificazioni e i molti dati in ingresso è uno strumento molto valido, che permette tra l’altro anche la creazione di banche dati, e rimane uno dei modelli più utilizzati, anche in Italia, in fase di progettazione per simulare in buona approssimazione la presenza di percolato prodotto da una discarica nel corso degli anni.  </a:t>
            </a:r>
          </a:p>
        </p:txBody>
      </p:sp>
      <p:sp>
        <p:nvSpPr>
          <p:cNvPr id="8" name="Titolo 1"/>
          <p:cNvSpPr txBox="1">
            <a:spLocks/>
          </p:cNvSpPr>
          <p:nvPr/>
        </p:nvSpPr>
        <p:spPr>
          <a:xfrm>
            <a:off x="357158" y="5143512"/>
            <a:ext cx="8229600" cy="296842"/>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1400" i="0" u="none" strike="noStrike" kern="1200" cap="none" spc="0" normalizeH="0" baseline="0" noProof="0" dirty="0" smtClean="0">
                <a:ln>
                  <a:noFill/>
                </a:ln>
                <a:effectLst/>
                <a:uLnTx/>
                <a:uFillTx/>
                <a:latin typeface="Arial" pitchFamily="34" charset="0"/>
                <a:ea typeface="+mj-ea"/>
                <a:cs typeface="Arial" pitchFamily="34" charset="0"/>
              </a:rPr>
              <a:t>FONTI</a:t>
            </a:r>
            <a:endParaRPr kumimoji="0" lang="it-IT" sz="1400" i="0" u="none" strike="noStrike" kern="1200" cap="none" spc="0" normalizeH="0" baseline="0" noProof="0" dirty="0">
              <a:ln>
                <a:noFill/>
              </a:ln>
              <a:effectLst/>
              <a:uLnTx/>
              <a:uFillTx/>
              <a:latin typeface="Arial" pitchFamily="34" charset="0"/>
              <a:ea typeface="+mj-ea"/>
              <a:cs typeface="Arial" pitchFamily="34" charset="0"/>
            </a:endParaRPr>
          </a:p>
        </p:txBody>
      </p:sp>
      <p:sp>
        <p:nvSpPr>
          <p:cNvPr id="9" name="CasellaDiTesto 8"/>
          <p:cNvSpPr txBox="1"/>
          <p:nvPr/>
        </p:nvSpPr>
        <p:spPr>
          <a:xfrm>
            <a:off x="357158" y="5429264"/>
            <a:ext cx="8429684" cy="738664"/>
          </a:xfrm>
          <a:prstGeom prst="rect">
            <a:avLst/>
          </a:prstGeom>
          <a:noFill/>
        </p:spPr>
        <p:txBody>
          <a:bodyPr wrap="square" rtlCol="0">
            <a:spAutoFit/>
          </a:bodyPr>
          <a:lstStyle/>
          <a:p>
            <a:pPr>
              <a:buFont typeface="Arial" pitchFamily="34" charset="0"/>
              <a:buChar char="•"/>
            </a:pPr>
            <a:r>
              <a:rPr lang="it-IT" sz="1400" dirty="0" smtClean="0">
                <a:latin typeface="Arial" pitchFamily="34" charset="0"/>
                <a:cs typeface="Arial" pitchFamily="34" charset="0"/>
              </a:rPr>
              <a:t>. Foto di Paul R. Schroeder – </a:t>
            </a:r>
            <a:r>
              <a:rPr lang="it-IT" sz="1400" dirty="0" err="1" smtClean="0">
                <a:latin typeface="Arial" pitchFamily="34" charset="0"/>
                <a:cs typeface="Arial" pitchFamily="34" charset="0"/>
              </a:rPr>
              <a:t>Alumni</a:t>
            </a:r>
            <a:r>
              <a:rPr lang="it-IT" sz="1400" dirty="0" smtClean="0">
                <a:latin typeface="Arial" pitchFamily="34" charset="0"/>
                <a:cs typeface="Arial" pitchFamily="34" charset="0"/>
              </a:rPr>
              <a:t>,</a:t>
            </a:r>
            <a:r>
              <a:rPr lang="it-IT" sz="1400" dirty="0" err="1" smtClean="0">
                <a:latin typeface="Arial" pitchFamily="34" charset="0"/>
                <a:cs typeface="Arial" pitchFamily="34" charset="0"/>
              </a:rPr>
              <a:t>Engineering</a:t>
            </a:r>
            <a:r>
              <a:rPr lang="it-IT" sz="1400" dirty="0" smtClean="0">
                <a:latin typeface="Arial" pitchFamily="34" charset="0"/>
                <a:cs typeface="Arial" pitchFamily="34" charset="0"/>
              </a:rPr>
              <a:t> at Illinois,</a:t>
            </a:r>
            <a:r>
              <a:rPr lang="it-IT" sz="1400" dirty="0" err="1" smtClean="0">
                <a:latin typeface="Arial" pitchFamily="34" charset="0"/>
                <a:cs typeface="Arial" pitchFamily="34" charset="0"/>
              </a:rPr>
              <a:t>University</a:t>
            </a:r>
            <a:r>
              <a:rPr lang="it-IT" sz="1400" dirty="0" smtClean="0">
                <a:latin typeface="Arial" pitchFamily="34" charset="0"/>
                <a:cs typeface="Arial" pitchFamily="34" charset="0"/>
              </a:rPr>
              <a:t> </a:t>
            </a:r>
            <a:r>
              <a:rPr lang="it-IT" sz="1400" dirty="0" err="1" smtClean="0">
                <a:latin typeface="Arial" pitchFamily="34" charset="0"/>
                <a:cs typeface="Arial" pitchFamily="34" charset="0"/>
              </a:rPr>
              <a:t>of</a:t>
            </a:r>
            <a:r>
              <a:rPr lang="it-IT" sz="1400" dirty="0" smtClean="0">
                <a:latin typeface="Arial" pitchFamily="34" charset="0"/>
                <a:cs typeface="Arial" pitchFamily="34" charset="0"/>
              </a:rPr>
              <a:t> Illinois website;</a:t>
            </a:r>
          </a:p>
          <a:p>
            <a:pPr>
              <a:buFont typeface="Arial" pitchFamily="34" charset="0"/>
              <a:buChar char="•"/>
            </a:pPr>
            <a:r>
              <a:rPr lang="it-IT" sz="1400" dirty="0" smtClean="0">
                <a:latin typeface="Arial" pitchFamily="34" charset="0"/>
                <a:cs typeface="Arial" pitchFamily="34" charset="0"/>
              </a:rPr>
              <a:t>  immagini illustrative realizzate tramite </a:t>
            </a:r>
            <a:r>
              <a:rPr lang="it-IT" sz="1400" dirty="0" err="1" smtClean="0">
                <a:latin typeface="Arial" pitchFamily="34" charset="0"/>
                <a:cs typeface="Arial" pitchFamily="34" charset="0"/>
              </a:rPr>
              <a:t>screen</a:t>
            </a:r>
            <a:r>
              <a:rPr lang="it-IT" sz="1400" dirty="0" smtClean="0">
                <a:latin typeface="Arial" pitchFamily="34" charset="0"/>
                <a:cs typeface="Arial" pitchFamily="34" charset="0"/>
              </a:rPr>
              <a:t> del programma(HELP3) normalmente in funzione;</a:t>
            </a:r>
          </a:p>
          <a:p>
            <a:pPr>
              <a:buFont typeface="Arial" pitchFamily="34" charset="0"/>
              <a:buChar char="•"/>
            </a:pPr>
            <a:r>
              <a:rPr lang="it-IT" sz="1400" dirty="0" smtClean="0">
                <a:latin typeface="Arial" pitchFamily="34" charset="0"/>
                <a:cs typeface="Arial" pitchFamily="34" charset="0"/>
              </a:rPr>
              <a:t>  Argomentazioni estratte dal manuale “USER’S GUIDE FOR VERSION 3”, Paul R. Schroeder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357158" y="500042"/>
            <a:ext cx="8229600" cy="225404"/>
          </a:xfrm>
        </p:spPr>
        <p:txBody>
          <a:bodyPr>
            <a:noAutofit/>
          </a:bodyPr>
          <a:lstStyle/>
          <a:p>
            <a:pPr algn="l"/>
            <a:r>
              <a:rPr lang="it-IT" sz="1500" b="1" dirty="0" smtClean="0">
                <a:latin typeface="Arial" pitchFamily="34" charset="0"/>
                <a:cs typeface="Arial" pitchFamily="34" charset="0"/>
              </a:rPr>
              <a:t>COME INSTALLARE E AVVIARE HELP3</a:t>
            </a:r>
            <a:endParaRPr lang="it-IT" sz="1500" b="1" dirty="0">
              <a:latin typeface="Arial" pitchFamily="34" charset="0"/>
              <a:cs typeface="Arial" pitchFamily="34" charset="0"/>
            </a:endParaRPr>
          </a:p>
        </p:txBody>
      </p:sp>
      <p:sp>
        <p:nvSpPr>
          <p:cNvPr id="5" name="CasellaDiTesto 4"/>
          <p:cNvSpPr txBox="1"/>
          <p:nvPr/>
        </p:nvSpPr>
        <p:spPr>
          <a:xfrm>
            <a:off x="357158" y="785794"/>
            <a:ext cx="8429684" cy="2246769"/>
          </a:xfrm>
          <a:prstGeom prst="rect">
            <a:avLst/>
          </a:prstGeom>
          <a:noFill/>
        </p:spPr>
        <p:txBody>
          <a:bodyPr wrap="square" rtlCol="0">
            <a:spAutoFit/>
          </a:bodyPr>
          <a:lstStyle/>
          <a:p>
            <a:r>
              <a:rPr lang="it-IT" sz="1400" dirty="0" smtClean="0">
                <a:latin typeface="Arial" pitchFamily="34" charset="0"/>
                <a:cs typeface="Arial" pitchFamily="34" charset="0"/>
              </a:rPr>
              <a:t>Al link nella pagina precedente sono disponibili tutte le istruzioni che seguiranno; tuttavia è qui sotto riportato un breve riassunto (</a:t>
            </a:r>
            <a:r>
              <a:rPr lang="it-IT" sz="1400" u="sng" dirty="0" smtClean="0">
                <a:latin typeface="Arial" pitchFamily="34" charset="0"/>
                <a:cs typeface="Arial" pitchFamily="34" charset="0"/>
              </a:rPr>
              <a:t>Nota bene </a:t>
            </a:r>
            <a:r>
              <a:rPr lang="it-IT" sz="1400" dirty="0" smtClean="0">
                <a:latin typeface="Arial" pitchFamily="34" charset="0"/>
                <a:cs typeface="Arial" pitchFamily="34" charset="0"/>
              </a:rPr>
              <a:t>se il vostro computer funziona a 32 bit basta semplicemente estrarre il contenuto del file zippato scaricabile dal link precedentemente citato e avviare help):</a:t>
            </a:r>
          </a:p>
          <a:p>
            <a:pPr marL="342900" indent="-342900">
              <a:buFont typeface="+mj-lt"/>
              <a:buAutoNum type="arabicPeriod"/>
            </a:pPr>
            <a:r>
              <a:rPr lang="it-IT" sz="1400" dirty="0" smtClean="0">
                <a:latin typeface="Arial" pitchFamily="34" charset="0"/>
                <a:cs typeface="Arial" pitchFamily="34" charset="0"/>
              </a:rPr>
              <a:t>Se il vostro computer funziona a 64 bit è necessario scaricare una versione per windows di DOSBOX al seguente link </a:t>
            </a:r>
            <a:r>
              <a:rPr lang="it-IT" sz="1400" dirty="0" smtClean="0">
                <a:latin typeface="Arial" pitchFamily="34" charset="0"/>
                <a:cs typeface="Arial" pitchFamily="34" charset="0"/>
                <a:hlinkClick r:id="rId2"/>
              </a:rPr>
              <a:t>http://www.dosbox.com/</a:t>
            </a:r>
            <a:r>
              <a:rPr lang="it-IT" sz="1400" dirty="0" err="1" smtClean="0">
                <a:latin typeface="Arial" pitchFamily="34" charset="0"/>
                <a:cs typeface="Arial" pitchFamily="34" charset="0"/>
                <a:hlinkClick r:id="rId2"/>
              </a:rPr>
              <a:t>download.php</a:t>
            </a:r>
            <a:r>
              <a:rPr lang="it-IT" sz="1400" dirty="0" smtClean="0">
                <a:latin typeface="Arial" pitchFamily="34" charset="0"/>
                <a:cs typeface="Arial" pitchFamily="34" charset="0"/>
                <a:hlinkClick r:id="rId2"/>
              </a:rPr>
              <a:t>?main=1</a:t>
            </a:r>
            <a:r>
              <a:rPr lang="it-IT" sz="1400" dirty="0" smtClean="0">
                <a:latin typeface="Arial" pitchFamily="34" charset="0"/>
                <a:cs typeface="Arial" pitchFamily="34" charset="0"/>
              </a:rPr>
              <a:t> selezionando la versione per windows;</a:t>
            </a:r>
          </a:p>
          <a:p>
            <a:pPr marL="342900" indent="-342900">
              <a:buFont typeface="+mj-lt"/>
              <a:buAutoNum type="arabicPeriod"/>
            </a:pPr>
            <a:r>
              <a:rPr lang="it-IT" sz="1400" dirty="0" smtClean="0">
                <a:latin typeface="Arial" pitchFamily="34" charset="0"/>
                <a:cs typeface="Arial" pitchFamily="34" charset="0"/>
              </a:rPr>
              <a:t>Scaricare la directory  (</a:t>
            </a:r>
            <a:r>
              <a:rPr lang="it-IT" sz="1400" dirty="0" smtClean="0">
                <a:latin typeface="Arial" pitchFamily="34" charset="0"/>
                <a:cs typeface="Arial" pitchFamily="34" charset="0"/>
                <a:hlinkClick r:id="rId3"/>
              </a:rPr>
              <a:t>http://www.civil.uwaterloo.ca/</a:t>
            </a:r>
            <a:r>
              <a:rPr lang="it-IT" sz="1400" dirty="0" err="1" smtClean="0">
                <a:latin typeface="Arial" pitchFamily="34" charset="0"/>
                <a:cs typeface="Arial" pitchFamily="34" charset="0"/>
                <a:hlinkClick r:id="rId3"/>
              </a:rPr>
              <a:t>sykesj</a:t>
            </a:r>
            <a:r>
              <a:rPr lang="it-IT" sz="1400" dirty="0" smtClean="0">
                <a:latin typeface="Arial" pitchFamily="34" charset="0"/>
                <a:cs typeface="Arial" pitchFamily="34" charset="0"/>
                <a:hlinkClick r:id="rId3"/>
              </a:rPr>
              <a:t>/EnvE577/dosbox_c_drive.zip</a:t>
            </a:r>
            <a:r>
              <a:rPr lang="it-IT" sz="1400" dirty="0" smtClean="0">
                <a:latin typeface="Arial" pitchFamily="34" charset="0"/>
                <a:cs typeface="Arial" pitchFamily="34" charset="0"/>
              </a:rPr>
              <a:t> ) “dropbox_c_drive”  e decomprimere la cartella che viene scaricata;</a:t>
            </a:r>
          </a:p>
          <a:p>
            <a:pPr marL="342900" indent="-342900">
              <a:buFont typeface="+mj-lt"/>
              <a:buAutoNum type="arabicPeriod"/>
            </a:pPr>
            <a:r>
              <a:rPr lang="it-IT" sz="1400" dirty="0" smtClean="0">
                <a:latin typeface="Arial" pitchFamily="34" charset="0"/>
                <a:cs typeface="Arial" pitchFamily="34" charset="0"/>
              </a:rPr>
              <a:t>Scaricare l’installazione di HELP3 </a:t>
            </a:r>
            <a:r>
              <a:rPr lang="it-IT" sz="1400" dirty="0" smtClean="0">
                <a:latin typeface="Arial" pitchFamily="34" charset="0"/>
                <a:cs typeface="Arial" pitchFamily="34" charset="0"/>
                <a:hlinkClick r:id="rId4"/>
              </a:rPr>
              <a:t>http://www.civil.uwaterloo.ca/</a:t>
            </a:r>
            <a:r>
              <a:rPr lang="it-IT" sz="1400" dirty="0" err="1" smtClean="0">
                <a:latin typeface="Arial" pitchFamily="34" charset="0"/>
                <a:cs typeface="Arial" pitchFamily="34" charset="0"/>
                <a:hlinkClick r:id="rId4"/>
              </a:rPr>
              <a:t>courses</a:t>
            </a:r>
            <a:r>
              <a:rPr lang="it-IT" sz="1400" dirty="0" smtClean="0">
                <a:latin typeface="Arial" pitchFamily="34" charset="0"/>
                <a:cs typeface="Arial" pitchFamily="34" charset="0"/>
                <a:hlinkClick r:id="rId4"/>
              </a:rPr>
              <a:t>/enve477/Help%20v3.07.zip</a:t>
            </a:r>
            <a:r>
              <a:rPr lang="it-IT" sz="1400" dirty="0" smtClean="0">
                <a:latin typeface="Arial" pitchFamily="34" charset="0"/>
                <a:cs typeface="Arial" pitchFamily="34" charset="0"/>
              </a:rPr>
              <a:t>, decomprimere la cartella e copiarla nella cartella dropbox_c_drive precedentemente scaricata;</a:t>
            </a:r>
          </a:p>
        </p:txBody>
      </p:sp>
      <p:sp>
        <p:nvSpPr>
          <p:cNvPr id="6" name="CasellaDiTesto 5"/>
          <p:cNvSpPr txBox="1"/>
          <p:nvPr/>
        </p:nvSpPr>
        <p:spPr>
          <a:xfrm>
            <a:off x="428596" y="3214686"/>
            <a:ext cx="8429684" cy="3539430"/>
          </a:xfrm>
          <a:prstGeom prst="rect">
            <a:avLst/>
          </a:prstGeom>
          <a:noFill/>
        </p:spPr>
        <p:txBody>
          <a:bodyPr wrap="square" rtlCol="0">
            <a:spAutoFit/>
          </a:bodyPr>
          <a:lstStyle/>
          <a:p>
            <a:r>
              <a:rPr lang="it-IT" sz="1400" dirty="0" smtClean="0">
                <a:latin typeface="Arial" pitchFamily="34" charset="0"/>
                <a:cs typeface="Arial" pitchFamily="34" charset="0"/>
              </a:rPr>
              <a:t>Terminata la fase d’installazione non resta che aprire il programma:</a:t>
            </a:r>
          </a:p>
          <a:p>
            <a:pPr marL="342900" indent="-342900">
              <a:buFont typeface="+mj-lt"/>
              <a:buAutoNum type="arabicPeriod" startAt="4"/>
            </a:pPr>
            <a:endParaRPr lang="it-IT" sz="1400" dirty="0" smtClean="0">
              <a:latin typeface="Arial" pitchFamily="34" charset="0"/>
              <a:cs typeface="Arial" pitchFamily="34" charset="0"/>
            </a:endParaRPr>
          </a:p>
          <a:p>
            <a:pPr marL="342900" indent="-342900">
              <a:buFont typeface="+mj-lt"/>
              <a:buAutoNum type="arabicPeriod" startAt="4"/>
            </a:pPr>
            <a:r>
              <a:rPr lang="it-IT" sz="1400" dirty="0" smtClean="0">
                <a:latin typeface="Arial" pitchFamily="34" charset="0"/>
                <a:cs typeface="Arial" pitchFamily="34" charset="0"/>
              </a:rPr>
              <a:t>Aprire DOSBOX (cliccando sull’icona che si è creata sul desktop);</a:t>
            </a:r>
          </a:p>
          <a:p>
            <a:pPr marL="342900" indent="-342900">
              <a:buFont typeface="+mj-lt"/>
              <a:buAutoNum type="arabicPeriod" startAt="4"/>
            </a:pPr>
            <a:r>
              <a:rPr lang="it-IT" sz="1400" dirty="0" smtClean="0">
                <a:latin typeface="Arial" pitchFamily="34" charset="0"/>
                <a:cs typeface="Arial" pitchFamily="34" charset="0"/>
              </a:rPr>
              <a:t>Sul </a:t>
            </a:r>
            <a:r>
              <a:rPr lang="it-IT" sz="1400" dirty="0" err="1" smtClean="0">
                <a:latin typeface="Arial" pitchFamily="34" charset="0"/>
                <a:cs typeface="Arial" pitchFamily="34" charset="0"/>
              </a:rPr>
              <a:t>prompt</a:t>
            </a:r>
            <a:r>
              <a:rPr lang="it-IT" sz="1400" dirty="0" smtClean="0">
                <a:latin typeface="Arial" pitchFamily="34" charset="0"/>
                <a:cs typeface="Arial" pitchFamily="34" charset="0"/>
              </a:rPr>
              <a:t> di comando occorre digitare il comando: “</a:t>
            </a:r>
            <a:r>
              <a:rPr lang="it-IT" sz="1400" dirty="0" err="1" smtClean="0">
                <a:solidFill>
                  <a:srgbClr val="FF0000"/>
                </a:solidFill>
                <a:latin typeface="Arial" pitchFamily="34" charset="0"/>
                <a:cs typeface="Arial" pitchFamily="34" charset="0"/>
              </a:rPr>
              <a:t>mount</a:t>
            </a:r>
            <a:r>
              <a:rPr lang="it-IT" sz="1400" dirty="0" smtClean="0">
                <a:solidFill>
                  <a:srgbClr val="FF0000"/>
                </a:solidFill>
                <a:latin typeface="Arial" pitchFamily="34" charset="0"/>
                <a:cs typeface="Arial" pitchFamily="34" charset="0"/>
              </a:rPr>
              <a:t> C C:\...percorso della directory…\dosbox_c_drive</a:t>
            </a:r>
            <a:r>
              <a:rPr lang="it-IT" sz="1400" dirty="0" smtClean="0">
                <a:latin typeface="Arial" pitchFamily="34" charset="0"/>
                <a:cs typeface="Arial" pitchFamily="34" charset="0"/>
              </a:rPr>
              <a:t>” e premere invio (per visualizzare il percorso della directory cliccare col tasto destro sulla cartella dropox_c_drive);</a:t>
            </a:r>
          </a:p>
          <a:p>
            <a:pPr marL="342900" indent="-342900">
              <a:buFont typeface="+mj-lt"/>
              <a:buAutoNum type="arabicPeriod" startAt="4"/>
            </a:pPr>
            <a:r>
              <a:rPr lang="it-IT" sz="1400" dirty="0" smtClean="0">
                <a:latin typeface="Arial" pitchFamily="34" charset="0"/>
                <a:cs typeface="Arial" pitchFamily="34" charset="0"/>
              </a:rPr>
              <a:t>Digitare “</a:t>
            </a:r>
            <a:r>
              <a:rPr lang="it-IT" sz="1400" dirty="0" smtClean="0">
                <a:solidFill>
                  <a:srgbClr val="FF0000"/>
                </a:solidFill>
                <a:latin typeface="Arial" pitchFamily="34" charset="0"/>
                <a:cs typeface="Arial" pitchFamily="34" charset="0"/>
              </a:rPr>
              <a:t>C:</a:t>
            </a:r>
            <a:r>
              <a:rPr lang="it-IT" sz="1400" dirty="0" smtClean="0">
                <a:latin typeface="Arial" pitchFamily="34" charset="0"/>
                <a:cs typeface="Arial" pitchFamily="34" charset="0"/>
              </a:rPr>
              <a:t>” e premere invio (se tutto è andato a buon ora sul </a:t>
            </a:r>
            <a:r>
              <a:rPr lang="it-IT" sz="1400" dirty="0" err="1" smtClean="0">
                <a:latin typeface="Arial" pitchFamily="34" charset="0"/>
                <a:cs typeface="Arial" pitchFamily="34" charset="0"/>
              </a:rPr>
              <a:t>prompt</a:t>
            </a:r>
            <a:r>
              <a:rPr lang="it-IT" sz="1400" dirty="0" smtClean="0">
                <a:latin typeface="Arial" pitchFamily="34" charset="0"/>
                <a:cs typeface="Arial" pitchFamily="34" charset="0"/>
              </a:rPr>
              <a:t> al posto di Z:\&gt; dovrebbe esserci C:\&gt;);</a:t>
            </a:r>
          </a:p>
          <a:p>
            <a:pPr marL="342900" indent="-342900">
              <a:buFont typeface="+mj-lt"/>
              <a:buAutoNum type="arabicPeriod" startAt="4"/>
            </a:pPr>
            <a:r>
              <a:rPr lang="it-IT" sz="1400" dirty="0" smtClean="0">
                <a:latin typeface="Arial" pitchFamily="34" charset="0"/>
                <a:cs typeface="Arial" pitchFamily="34" charset="0"/>
              </a:rPr>
              <a:t>Digitare  “</a:t>
            </a:r>
            <a:r>
              <a:rPr lang="it-IT" sz="1400" dirty="0" smtClean="0">
                <a:solidFill>
                  <a:srgbClr val="FF0000"/>
                </a:solidFill>
                <a:latin typeface="Arial" pitchFamily="34" charset="0"/>
                <a:cs typeface="Arial" pitchFamily="34" charset="0"/>
              </a:rPr>
              <a:t>cd help3</a:t>
            </a:r>
            <a:r>
              <a:rPr lang="it-IT" sz="1400" dirty="0" smtClean="0">
                <a:latin typeface="Arial" pitchFamily="34" charset="0"/>
                <a:cs typeface="Arial" pitchFamily="34" charset="0"/>
              </a:rPr>
              <a:t>” e premere invio;</a:t>
            </a:r>
          </a:p>
          <a:p>
            <a:pPr marL="342900" indent="-342900">
              <a:buFont typeface="+mj-lt"/>
              <a:buAutoNum type="arabicPeriod" startAt="4"/>
            </a:pPr>
            <a:r>
              <a:rPr lang="it-IT" sz="1400" dirty="0" smtClean="0">
                <a:latin typeface="Arial" pitchFamily="34" charset="0"/>
                <a:cs typeface="Arial" pitchFamily="34" charset="0"/>
              </a:rPr>
              <a:t>Digitare infine “</a:t>
            </a:r>
            <a:r>
              <a:rPr lang="it-IT" sz="1400" dirty="0" smtClean="0">
                <a:solidFill>
                  <a:srgbClr val="FF0000"/>
                </a:solidFill>
                <a:latin typeface="Arial" pitchFamily="34" charset="0"/>
                <a:cs typeface="Arial" pitchFamily="34" charset="0"/>
              </a:rPr>
              <a:t>help3</a:t>
            </a:r>
            <a:r>
              <a:rPr lang="it-IT" sz="1400" dirty="0" smtClean="0">
                <a:latin typeface="Arial" pitchFamily="34" charset="0"/>
                <a:cs typeface="Arial" pitchFamily="34" charset="0"/>
              </a:rPr>
              <a:t>” e premere invio.</a:t>
            </a:r>
          </a:p>
          <a:p>
            <a:pPr marL="342900" indent="-342900"/>
            <a:endParaRPr lang="it-IT" sz="1400" dirty="0" smtClean="0">
              <a:latin typeface="Arial" pitchFamily="34" charset="0"/>
              <a:cs typeface="Arial" pitchFamily="34" charset="0"/>
            </a:endParaRPr>
          </a:p>
          <a:p>
            <a:r>
              <a:rPr lang="it-IT" sz="1400" dirty="0" smtClean="0">
                <a:latin typeface="Arial" pitchFamily="34" charset="0"/>
                <a:cs typeface="Arial" pitchFamily="34" charset="0"/>
              </a:rPr>
              <a:t>Se tutto è andato a buon fine dovrebbe esseri aperta la schermata iniziale di HELP3; ogni volta che occorrerà aprire HELP3 basterà seguire le istruzioni dal punto 4. </a:t>
            </a:r>
          </a:p>
          <a:p>
            <a:r>
              <a:rPr lang="it-IT" sz="1400" dirty="0" smtClean="0">
                <a:latin typeface="Arial" pitchFamily="34" charset="0"/>
                <a:cs typeface="Arial" pitchFamily="34" charset="0"/>
              </a:rPr>
              <a:t>Una volta scaricata una versione di DOSBOX compatibile con il proprio computer, HELP è in grado di funzionare praticamente su qualsiasi dei moderni calcolatori.</a:t>
            </a:r>
          </a:p>
          <a:p>
            <a:endParaRPr lang="it-IT" sz="1400" dirty="0" smtClean="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7158" y="4643446"/>
            <a:ext cx="8229600" cy="225404"/>
          </a:xfrm>
        </p:spPr>
        <p:txBody>
          <a:bodyPr>
            <a:noAutofit/>
          </a:bodyPr>
          <a:lstStyle/>
          <a:p>
            <a:pPr algn="l"/>
            <a:r>
              <a:rPr lang="it-IT" sz="1500" b="1" dirty="0" smtClean="0">
                <a:latin typeface="Arial" pitchFamily="34" charset="0"/>
                <a:cs typeface="Arial" pitchFamily="34" charset="0"/>
              </a:rPr>
              <a:t>OBIETTIVO E APPLICAZIONI</a:t>
            </a:r>
            <a:endParaRPr lang="it-IT" sz="1500" b="1" dirty="0">
              <a:latin typeface="Arial" pitchFamily="34" charset="0"/>
              <a:cs typeface="Arial" pitchFamily="34" charset="0"/>
            </a:endParaRPr>
          </a:p>
        </p:txBody>
      </p:sp>
      <p:sp>
        <p:nvSpPr>
          <p:cNvPr id="3" name="Segnaposto contenuto 2"/>
          <p:cNvSpPr>
            <a:spLocks noGrp="1"/>
          </p:cNvSpPr>
          <p:nvPr>
            <p:ph idx="1"/>
          </p:nvPr>
        </p:nvSpPr>
        <p:spPr>
          <a:xfrm>
            <a:off x="357158" y="4929198"/>
            <a:ext cx="8229600" cy="1500198"/>
          </a:xfrm>
        </p:spPr>
        <p:txBody>
          <a:bodyPr>
            <a:normAutofit/>
          </a:bodyPr>
          <a:lstStyle/>
          <a:p>
            <a:pPr marL="0" indent="0">
              <a:buNone/>
            </a:pPr>
            <a:r>
              <a:rPr lang="it-IT" sz="1400" dirty="0" smtClean="0">
                <a:latin typeface="Arial" pitchFamily="34" charset="0"/>
                <a:cs typeface="Arial" pitchFamily="34" charset="0"/>
              </a:rPr>
              <a:t>L’obiettivo è quello di fornire una stima sulla circolazione di liquidi, principalmente acqua, all’interno delle discariche dando informazioni sul deflusso, evapotraspirazione, drenaggio, raccolta di percolato e perdite che possono interessare un qualsiasi sito di stoccaggio di rifiuti solidi.</a:t>
            </a:r>
          </a:p>
          <a:p>
            <a:pPr marL="0" indent="0">
              <a:buNone/>
            </a:pPr>
            <a:r>
              <a:rPr lang="it-IT" sz="1400" dirty="0" smtClean="0">
                <a:latin typeface="Arial" pitchFamily="34" charset="0"/>
                <a:cs typeface="Arial" pitchFamily="34" charset="0"/>
              </a:rPr>
              <a:t>Lo scopo pratico è quello di fornire ai progettisti uno strumento che possa essere d’ aiuto nella progettazione di varie strutture che possono interessare una discarica come per esempio opere di impermeabilizzazione del suolo, sistemi di drenaggio etc.</a:t>
            </a:r>
          </a:p>
          <a:p>
            <a:pPr marL="0" indent="0">
              <a:buNone/>
            </a:pPr>
            <a:endParaRPr lang="it-IT" sz="1700" dirty="0">
              <a:latin typeface="Arial" pitchFamily="34" charset="0"/>
              <a:cs typeface="Arial" pitchFamily="34" charset="0"/>
            </a:endParaRPr>
          </a:p>
        </p:txBody>
      </p:sp>
      <p:sp>
        <p:nvSpPr>
          <p:cNvPr id="4" name="CasellaDiTesto 3"/>
          <p:cNvSpPr txBox="1"/>
          <p:nvPr/>
        </p:nvSpPr>
        <p:spPr>
          <a:xfrm>
            <a:off x="357158" y="785794"/>
            <a:ext cx="8072494" cy="307777"/>
          </a:xfrm>
          <a:prstGeom prst="rect">
            <a:avLst/>
          </a:prstGeom>
          <a:noFill/>
        </p:spPr>
        <p:txBody>
          <a:bodyPr wrap="square" rtlCol="0">
            <a:spAutoFit/>
          </a:bodyPr>
          <a:lstStyle/>
          <a:p>
            <a:r>
              <a:rPr lang="it-IT" sz="1400" dirty="0" smtClean="0">
                <a:latin typeface="Arial" pitchFamily="34" charset="0"/>
                <a:cs typeface="Arial" pitchFamily="34" charset="0"/>
              </a:rPr>
              <a:t>L’interfeccia è piuttosto datata ma molto intuitiva . Come è possibile vedere nello </a:t>
            </a:r>
            <a:r>
              <a:rPr lang="it-IT" sz="1400" dirty="0" err="1" smtClean="0">
                <a:latin typeface="Arial" pitchFamily="34" charset="0"/>
                <a:cs typeface="Arial" pitchFamily="34" charset="0"/>
              </a:rPr>
              <a:t>screen</a:t>
            </a:r>
            <a:r>
              <a:rPr lang="it-IT" sz="1400" dirty="0" smtClean="0">
                <a:latin typeface="Arial" pitchFamily="34" charset="0"/>
                <a:cs typeface="Arial" pitchFamily="34" charset="0"/>
              </a:rPr>
              <a:t> sottostante</a:t>
            </a:r>
            <a:endParaRPr lang="it-IT" sz="1400" dirty="0">
              <a:latin typeface="Arial" pitchFamily="34" charset="0"/>
              <a:cs typeface="Arial" pitchFamily="34" charset="0"/>
            </a:endParaRPr>
          </a:p>
        </p:txBody>
      </p:sp>
      <p:pic>
        <p:nvPicPr>
          <p:cNvPr id="5" name="Immagine 4" descr="HELP interfaccia.png"/>
          <p:cNvPicPr>
            <a:picLocks noChangeAspect="1"/>
          </p:cNvPicPr>
          <p:nvPr/>
        </p:nvPicPr>
        <p:blipFill>
          <a:blip r:embed="rId2"/>
          <a:srcRect l="8063" t="22359" r="8998" b="19162"/>
          <a:stretch>
            <a:fillRect/>
          </a:stretch>
        </p:blipFill>
        <p:spPr>
          <a:xfrm>
            <a:off x="500034" y="1214422"/>
            <a:ext cx="5000660" cy="2643206"/>
          </a:xfrm>
          <a:prstGeom prst="rect">
            <a:avLst/>
          </a:prstGeom>
          <a:noFill/>
          <a:ln>
            <a:noFill/>
          </a:ln>
        </p:spPr>
      </p:pic>
      <p:sp>
        <p:nvSpPr>
          <p:cNvPr id="6" name="CasellaDiTesto 5"/>
          <p:cNvSpPr txBox="1"/>
          <p:nvPr/>
        </p:nvSpPr>
        <p:spPr>
          <a:xfrm>
            <a:off x="5572132" y="1000108"/>
            <a:ext cx="3286148" cy="1384995"/>
          </a:xfrm>
          <a:prstGeom prst="rect">
            <a:avLst/>
          </a:prstGeom>
          <a:noFill/>
        </p:spPr>
        <p:txBody>
          <a:bodyPr wrap="square" rtlCol="0">
            <a:spAutoFit/>
          </a:bodyPr>
          <a:lstStyle/>
          <a:p>
            <a:r>
              <a:rPr lang="it-IT" sz="1400" dirty="0" smtClean="0">
                <a:latin typeface="Arial" pitchFamily="34" charset="0"/>
                <a:cs typeface="Arial" pitchFamily="34" charset="0"/>
              </a:rPr>
              <a:t>HELP è provvisto di un </a:t>
            </a:r>
            <a:r>
              <a:rPr lang="it-IT" sz="1400" dirty="0" err="1" smtClean="0">
                <a:latin typeface="Arial" pitchFamily="34" charset="0"/>
                <a:cs typeface="Arial" pitchFamily="34" charset="0"/>
              </a:rPr>
              <a:t>editor</a:t>
            </a:r>
            <a:r>
              <a:rPr lang="it-IT" sz="1400" dirty="0" smtClean="0">
                <a:latin typeface="Arial" pitchFamily="34" charset="0"/>
                <a:cs typeface="Arial" pitchFamily="34" charset="0"/>
              </a:rPr>
              <a:t> per creare i file che conterranno i dati in ingresso per la simulazione inserendo semplicemente i valori in spazi appositi, il che rende tale funzionalità molto comoda.</a:t>
            </a:r>
            <a:endParaRPr lang="it-IT" sz="1400" dirty="0">
              <a:latin typeface="Arial" pitchFamily="34" charset="0"/>
              <a:cs typeface="Arial" pitchFamily="34" charset="0"/>
            </a:endParaRPr>
          </a:p>
        </p:txBody>
      </p:sp>
      <p:pic>
        <p:nvPicPr>
          <p:cNvPr id="7" name="Immagine 6" descr="ediotr dati.png"/>
          <p:cNvPicPr>
            <a:picLocks noChangeAspect="1"/>
          </p:cNvPicPr>
          <p:nvPr/>
        </p:nvPicPr>
        <p:blipFill>
          <a:blip r:embed="rId3"/>
          <a:stretch>
            <a:fillRect/>
          </a:stretch>
        </p:blipFill>
        <p:spPr>
          <a:xfrm>
            <a:off x="5715008" y="2500306"/>
            <a:ext cx="3203935" cy="1347966"/>
          </a:xfrm>
          <a:prstGeom prst="rect">
            <a:avLst/>
          </a:prstGeom>
        </p:spPr>
      </p:pic>
      <p:sp>
        <p:nvSpPr>
          <p:cNvPr id="8" name="CasellaDiTesto 7"/>
          <p:cNvSpPr txBox="1"/>
          <p:nvPr/>
        </p:nvSpPr>
        <p:spPr>
          <a:xfrm>
            <a:off x="357158" y="4000504"/>
            <a:ext cx="8429684" cy="523220"/>
          </a:xfrm>
          <a:prstGeom prst="rect">
            <a:avLst/>
          </a:prstGeom>
          <a:noFill/>
        </p:spPr>
        <p:txBody>
          <a:bodyPr wrap="square" rtlCol="0">
            <a:spAutoFit/>
          </a:bodyPr>
          <a:lstStyle/>
          <a:p>
            <a:r>
              <a:rPr lang="it-IT" sz="1400" dirty="0" smtClean="0">
                <a:latin typeface="Arial" pitchFamily="34" charset="0"/>
                <a:cs typeface="Arial" pitchFamily="34" charset="0"/>
              </a:rPr>
              <a:t>Per l’inserimento di alcuni dati,oltre al normale inserimento manuale, è possibile scegliere alcune opzioni tra cui valori predefiniti di alcune località (statunitensi) o l’importazione da file o dischetti esterni.</a:t>
            </a:r>
            <a:endParaRPr lang="it-IT" sz="14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428596" y="214290"/>
            <a:ext cx="8229600" cy="368280"/>
          </a:xfrm>
        </p:spPr>
        <p:txBody>
          <a:bodyPr>
            <a:normAutofit/>
          </a:bodyPr>
          <a:lstStyle/>
          <a:p>
            <a:pPr algn="l"/>
            <a:r>
              <a:rPr lang="it-IT" sz="1500" b="1" dirty="0" smtClean="0">
                <a:latin typeface="Arial" pitchFamily="34" charset="0"/>
                <a:cs typeface="Arial" pitchFamily="34" charset="0"/>
              </a:rPr>
              <a:t>DATI IN ENTRATA</a:t>
            </a:r>
            <a:endParaRPr lang="it-IT" sz="1500" b="1" dirty="0">
              <a:latin typeface="Arial" pitchFamily="34" charset="0"/>
              <a:cs typeface="Arial" pitchFamily="34" charset="0"/>
            </a:endParaRPr>
          </a:p>
        </p:txBody>
      </p:sp>
      <p:sp>
        <p:nvSpPr>
          <p:cNvPr id="3" name="Segnaposto contenuto 2"/>
          <p:cNvSpPr>
            <a:spLocks noGrp="1"/>
          </p:cNvSpPr>
          <p:nvPr>
            <p:ph idx="1"/>
          </p:nvPr>
        </p:nvSpPr>
        <p:spPr>
          <a:xfrm>
            <a:off x="500034" y="642919"/>
            <a:ext cx="8229600" cy="3571900"/>
          </a:xfrm>
        </p:spPr>
        <p:txBody>
          <a:bodyPr>
            <a:normAutofit/>
          </a:bodyPr>
          <a:lstStyle/>
          <a:p>
            <a:pPr>
              <a:buNone/>
            </a:pPr>
            <a:r>
              <a:rPr lang="it-IT" sz="1400" dirty="0" smtClean="0">
                <a:latin typeface="Arial" pitchFamily="34" charset="0"/>
                <a:cs typeface="Arial" pitchFamily="34" charset="0"/>
              </a:rPr>
              <a:t>Sono richiesti tre tipi principali di dati in ingresso:</a:t>
            </a:r>
          </a:p>
          <a:p>
            <a:pPr marL="179388" indent="-179388"/>
            <a:r>
              <a:rPr lang="it-IT" sz="1400" dirty="0" smtClean="0">
                <a:latin typeface="Arial" pitchFamily="34" charset="0"/>
                <a:cs typeface="Arial" pitchFamily="34" charset="0"/>
              </a:rPr>
              <a:t>Dati meteorologici</a:t>
            </a:r>
          </a:p>
          <a:p>
            <a:pPr marL="179388" indent="-179388"/>
            <a:r>
              <a:rPr lang="it-IT" sz="1400" dirty="0" smtClean="0">
                <a:latin typeface="Arial" pitchFamily="34" charset="0"/>
                <a:cs typeface="Arial" pitchFamily="34" charset="0"/>
              </a:rPr>
              <a:t>Dati relativi al terreno</a:t>
            </a:r>
          </a:p>
          <a:p>
            <a:pPr marL="179388" indent="-179388"/>
            <a:r>
              <a:rPr lang="it-IT" sz="1400" dirty="0" smtClean="0">
                <a:latin typeface="Arial" pitchFamily="34" charset="0"/>
                <a:cs typeface="Arial" pitchFamily="34" charset="0"/>
              </a:rPr>
              <a:t>Dati di progettazione</a:t>
            </a:r>
          </a:p>
          <a:p>
            <a:pPr marL="179388" indent="-179388">
              <a:buNone/>
            </a:pPr>
            <a:endParaRPr lang="it-IT" sz="1400" dirty="0">
              <a:latin typeface="Arial" pitchFamily="34" charset="0"/>
              <a:cs typeface="Arial" pitchFamily="34" charset="0"/>
            </a:endParaRPr>
          </a:p>
          <a:p>
            <a:pPr marL="179388" indent="-179388">
              <a:buNone/>
            </a:pPr>
            <a:r>
              <a:rPr lang="it-IT" sz="1400" i="1" u="sng" dirty="0" smtClean="0">
                <a:latin typeface="Arial" pitchFamily="34" charset="0"/>
                <a:cs typeface="Arial" pitchFamily="34" charset="0"/>
              </a:rPr>
              <a:t>DATI  METEROLOGICI</a:t>
            </a:r>
          </a:p>
          <a:p>
            <a:pPr>
              <a:buFont typeface="+mj-lt"/>
              <a:buAutoNum type="arabicPeriod"/>
            </a:pPr>
            <a:r>
              <a:rPr lang="it-IT" sz="1400" i="1" u="sng" dirty="0" smtClean="0">
                <a:latin typeface="Arial" pitchFamily="34" charset="0"/>
                <a:cs typeface="Arial" pitchFamily="34" charset="0"/>
              </a:rPr>
              <a:t>Evapotraspirazione</a:t>
            </a:r>
            <a:r>
              <a:rPr lang="it-IT" sz="1400" dirty="0" smtClean="0">
                <a:latin typeface="Arial" pitchFamily="34" charset="0"/>
                <a:cs typeface="Arial" pitchFamily="34" charset="0"/>
              </a:rPr>
              <a:t> di cui è necessario sapere la </a:t>
            </a:r>
            <a:r>
              <a:rPr lang="it-IT" sz="1400" dirty="0" smtClean="0">
                <a:solidFill>
                  <a:srgbClr val="FF0000"/>
                </a:solidFill>
                <a:latin typeface="Arial" pitchFamily="34" charset="0"/>
                <a:cs typeface="Arial" pitchFamily="34" charset="0"/>
              </a:rPr>
              <a:t>latitudine</a:t>
            </a:r>
            <a:r>
              <a:rPr lang="it-IT" sz="1400" dirty="0" smtClean="0">
                <a:latin typeface="Arial" pitchFamily="34" charset="0"/>
                <a:cs typeface="Arial" pitchFamily="34" charset="0"/>
              </a:rPr>
              <a:t> a cui si trova il sito, </a:t>
            </a:r>
            <a:r>
              <a:rPr lang="it-IT" sz="1400" dirty="0" smtClean="0">
                <a:solidFill>
                  <a:srgbClr val="FF0000"/>
                </a:solidFill>
                <a:latin typeface="Arial" pitchFamily="34" charset="0"/>
                <a:cs typeface="Arial" pitchFamily="34" charset="0"/>
              </a:rPr>
              <a:t>profondità della zona  di evaporazione nel terreno, indice di area fogliare LAI </a:t>
            </a:r>
            <a:r>
              <a:rPr lang="it-IT" sz="1400" dirty="0" smtClean="0">
                <a:latin typeface="Arial" pitchFamily="34" charset="0"/>
                <a:cs typeface="Arial" pitchFamily="34" charset="0"/>
              </a:rPr>
              <a:t>cioè la massima zona coperta dalla vegetazione, </a:t>
            </a:r>
            <a:r>
              <a:rPr lang="it-IT" sz="1400" dirty="0" smtClean="0">
                <a:solidFill>
                  <a:srgbClr val="FF0000"/>
                </a:solidFill>
                <a:latin typeface="Arial" pitchFamily="34" charset="0"/>
                <a:cs typeface="Arial" pitchFamily="34" charset="0"/>
              </a:rPr>
              <a:t>data di inizio e di fine della stagione di crescita dei vegetali</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velocità media annuale normale del vento</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umidità relativa trimestrale.</a:t>
            </a:r>
          </a:p>
          <a:p>
            <a:pPr>
              <a:buFont typeface="+mj-lt"/>
              <a:buAutoNum type="arabicPeriod"/>
            </a:pPr>
            <a:r>
              <a:rPr lang="it-IT" sz="1400" i="1" u="sng" dirty="0" smtClean="0">
                <a:latin typeface="Arial" pitchFamily="34" charset="0"/>
                <a:cs typeface="Arial" pitchFamily="34" charset="0"/>
              </a:rPr>
              <a:t>Precipitazioni</a:t>
            </a:r>
            <a:r>
              <a:rPr lang="it-IT" sz="1400" dirty="0" smtClean="0">
                <a:latin typeface="Arial" pitchFamily="34" charset="0"/>
                <a:cs typeface="Arial" pitchFamily="34" charset="0"/>
              </a:rPr>
              <a:t> </a:t>
            </a:r>
          </a:p>
          <a:p>
            <a:pPr>
              <a:buFont typeface="+mj-lt"/>
              <a:buAutoNum type="arabicPeriod"/>
            </a:pPr>
            <a:r>
              <a:rPr lang="it-IT" sz="1400" i="1" u="sng" dirty="0" smtClean="0">
                <a:latin typeface="Arial" pitchFamily="34" charset="0"/>
                <a:cs typeface="Arial" pitchFamily="34" charset="0"/>
              </a:rPr>
              <a:t>Temperature</a:t>
            </a:r>
          </a:p>
          <a:p>
            <a:pPr>
              <a:buFont typeface="+mj-lt"/>
              <a:buAutoNum type="arabicPeriod"/>
            </a:pPr>
            <a:r>
              <a:rPr lang="it-IT" sz="1400" i="1" u="sng" dirty="0" smtClean="0">
                <a:latin typeface="Arial" pitchFamily="34" charset="0"/>
                <a:cs typeface="Arial" pitchFamily="34" charset="0"/>
              </a:rPr>
              <a:t>Radiazione solare</a:t>
            </a:r>
          </a:p>
          <a:p>
            <a:pPr>
              <a:buNone/>
            </a:pPr>
            <a:r>
              <a:rPr lang="it-IT" sz="1400" dirty="0" smtClean="0">
                <a:latin typeface="Arial" pitchFamily="34" charset="0"/>
                <a:cs typeface="Arial" pitchFamily="34" charset="0"/>
              </a:rPr>
              <a:t>Nell’inserimento manuale dei dati riguardanti i punti 2, 3 e 4 è possibile inserire 100 anni di dati.</a:t>
            </a:r>
          </a:p>
          <a:p>
            <a:pPr>
              <a:buNone/>
            </a:pPr>
            <a:endParaRPr lang="it-IT" sz="1400" dirty="0" smtClean="0">
              <a:latin typeface="Arial" pitchFamily="34" charset="0"/>
              <a:cs typeface="Arial" pitchFamily="34" charset="0"/>
            </a:endParaRPr>
          </a:p>
          <a:p>
            <a:pPr marL="179388" indent="-179388">
              <a:buNone/>
            </a:pPr>
            <a:endParaRPr lang="it-IT" sz="1400" dirty="0">
              <a:latin typeface="Arial" pitchFamily="34" charset="0"/>
              <a:cs typeface="Arial" pitchFamily="34" charset="0"/>
            </a:endParaRPr>
          </a:p>
        </p:txBody>
      </p:sp>
      <p:pic>
        <p:nvPicPr>
          <p:cNvPr id="5" name="Immagine 4" descr="dati evaporazione.png"/>
          <p:cNvPicPr>
            <a:picLocks noChangeAspect="1"/>
          </p:cNvPicPr>
          <p:nvPr/>
        </p:nvPicPr>
        <p:blipFill>
          <a:blip r:embed="rId2"/>
          <a:srcRect t="6329"/>
          <a:stretch>
            <a:fillRect/>
          </a:stretch>
        </p:blipFill>
        <p:spPr>
          <a:xfrm>
            <a:off x="500034" y="4143380"/>
            <a:ext cx="4000528" cy="2519455"/>
          </a:xfrm>
          <a:prstGeom prst="rect">
            <a:avLst/>
          </a:prstGeom>
        </p:spPr>
      </p:pic>
      <p:pic>
        <p:nvPicPr>
          <p:cNvPr id="6" name="Immagine 5" descr="temp prec solar inserimento.png"/>
          <p:cNvPicPr>
            <a:picLocks noChangeAspect="1"/>
          </p:cNvPicPr>
          <p:nvPr/>
        </p:nvPicPr>
        <p:blipFill>
          <a:blip r:embed="rId3"/>
          <a:srcRect t="5587"/>
          <a:stretch>
            <a:fillRect/>
          </a:stretch>
        </p:blipFill>
        <p:spPr>
          <a:xfrm>
            <a:off x="4643438" y="4214818"/>
            <a:ext cx="4057963" cy="242886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a:spLocks noGrp="1"/>
          </p:cNvSpPr>
          <p:nvPr>
            <p:ph idx="1"/>
          </p:nvPr>
        </p:nvSpPr>
        <p:spPr>
          <a:xfrm>
            <a:off x="428596" y="285728"/>
            <a:ext cx="8229600" cy="5857916"/>
          </a:xfrm>
        </p:spPr>
        <p:txBody>
          <a:bodyPr>
            <a:normAutofit lnSpcReduction="10000"/>
          </a:bodyPr>
          <a:lstStyle/>
          <a:p>
            <a:pPr marL="179388" indent="-179388">
              <a:buNone/>
            </a:pPr>
            <a:r>
              <a:rPr lang="it-IT" sz="1400" i="1" u="sng" dirty="0" smtClean="0">
                <a:latin typeface="Arial" pitchFamily="34" charset="0"/>
                <a:cs typeface="Arial" pitchFamily="34" charset="0"/>
              </a:rPr>
              <a:t>DATI  SUL TERRENO E </a:t>
            </a:r>
            <a:r>
              <a:rPr lang="it-IT" sz="1400" i="1" u="sng" dirty="0" err="1" smtClean="0">
                <a:latin typeface="Arial" pitchFamily="34" charset="0"/>
                <a:cs typeface="Arial" pitchFamily="34" charset="0"/>
              </a:rPr>
              <a:t>DI</a:t>
            </a:r>
            <a:r>
              <a:rPr lang="it-IT" sz="1400" i="1" u="sng" dirty="0" smtClean="0">
                <a:latin typeface="Arial" pitchFamily="34" charset="0"/>
                <a:cs typeface="Arial" pitchFamily="34" charset="0"/>
              </a:rPr>
              <a:t> PROGETTAZIONE</a:t>
            </a:r>
          </a:p>
          <a:p>
            <a:pPr marL="179388" indent="-179388">
              <a:buNone/>
            </a:pPr>
            <a:endParaRPr lang="it-IT" sz="1400" dirty="0" smtClean="0">
              <a:latin typeface="Arial" pitchFamily="34" charset="0"/>
              <a:cs typeface="Arial" pitchFamily="34" charset="0"/>
            </a:endParaRPr>
          </a:p>
          <a:p>
            <a:pPr marL="179388" indent="-179388">
              <a:buNone/>
            </a:pPr>
            <a:r>
              <a:rPr lang="it-IT" sz="1400" dirty="0" smtClean="0">
                <a:latin typeface="Arial" pitchFamily="34" charset="0"/>
                <a:cs typeface="Arial" pitchFamily="34" charset="0"/>
              </a:rPr>
              <a:t>E’ possibile inserire fino a 20 strati diversi ognuno con le proprie caratteristiche.</a:t>
            </a:r>
          </a:p>
          <a:p>
            <a:pPr>
              <a:buFont typeface="+mj-lt"/>
              <a:buAutoNum type="arabicPeriod"/>
            </a:pPr>
            <a:r>
              <a:rPr lang="it-IT" sz="1400" i="1" u="sng" dirty="0" smtClean="0">
                <a:latin typeface="Arial" pitchFamily="34" charset="0"/>
                <a:cs typeface="Arial" pitchFamily="34" charset="0"/>
              </a:rPr>
              <a:t>informazioni generali</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nome del progetto</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estensione</a:t>
            </a:r>
            <a:r>
              <a:rPr lang="it-IT" sz="1400" dirty="0" smtClean="0">
                <a:latin typeface="Arial" pitchFamily="34" charset="0"/>
                <a:cs typeface="Arial" pitchFamily="34" charset="0"/>
              </a:rPr>
              <a:t>(in ettari) dell’area di discarica, </a:t>
            </a:r>
            <a:r>
              <a:rPr lang="it-IT" sz="1400" dirty="0" smtClean="0">
                <a:solidFill>
                  <a:srgbClr val="FF0000"/>
                </a:solidFill>
                <a:latin typeface="Arial" pitchFamily="34" charset="0"/>
                <a:cs typeface="Arial" pitchFamily="34" charset="0"/>
              </a:rPr>
              <a:t>percentuale su tale area dove è possibile il deflusso</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stoccaggio iniziale di umidità</a:t>
            </a:r>
            <a:r>
              <a:rPr lang="it-IT" sz="1400" dirty="0" smtClean="0">
                <a:latin typeface="Arial" pitchFamily="34" charset="0"/>
                <a:cs typeface="Arial" pitchFamily="34" charset="0"/>
              </a:rPr>
              <a:t>, quantità (in millimetri) di acqua o neve in superficie.</a:t>
            </a:r>
          </a:p>
          <a:p>
            <a:pPr>
              <a:buFont typeface="+mj-lt"/>
              <a:buAutoNum type="arabicPeriod"/>
            </a:pPr>
            <a:r>
              <a:rPr lang="it-IT" sz="1400" i="1" u="sng" dirty="0" smtClean="0">
                <a:latin typeface="Arial" pitchFamily="34" charset="0"/>
                <a:cs typeface="Arial" pitchFamily="34" charset="0"/>
              </a:rPr>
              <a:t>Dati sulla stratificazione</a:t>
            </a:r>
            <a:r>
              <a:rPr lang="it-IT" sz="1400" dirty="0">
                <a:latin typeface="Arial" pitchFamily="34" charset="0"/>
                <a:cs typeface="Arial" pitchFamily="34" charset="0"/>
              </a:rPr>
              <a:t> </a:t>
            </a:r>
            <a:r>
              <a:rPr lang="it-IT" sz="1400" dirty="0" smtClean="0">
                <a:solidFill>
                  <a:srgbClr val="FF0000"/>
                </a:solidFill>
                <a:latin typeface="Arial" pitchFamily="34" charset="0"/>
                <a:cs typeface="Arial" pitchFamily="34" charset="0"/>
              </a:rPr>
              <a:t>tipo di strato </a:t>
            </a:r>
            <a:r>
              <a:rPr lang="it-IT" sz="1400" dirty="0" smtClean="0">
                <a:latin typeface="Arial" pitchFamily="34" charset="0"/>
                <a:cs typeface="Arial" pitchFamily="34" charset="0"/>
              </a:rPr>
              <a:t>che può essere scelto tra 4 tipi diversi (percolazione verticale, drenaggio inclinato, suolo rivestito con barriera alla percolazione verticale, suolo rivestito con </a:t>
            </a:r>
            <a:r>
              <a:rPr lang="it-IT" sz="1400" dirty="0" err="1" smtClean="0">
                <a:latin typeface="Arial" pitchFamily="34" charset="0"/>
                <a:cs typeface="Arial" pitchFamily="34" charset="0"/>
              </a:rPr>
              <a:t>geomembrana</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spessore dello strato</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tessitura</a:t>
            </a:r>
            <a:r>
              <a:rPr lang="it-IT" sz="1400" dirty="0" smtClean="0">
                <a:latin typeface="Arial" pitchFamily="34" charset="0"/>
                <a:cs typeface="Arial" pitchFamily="34" charset="0"/>
              </a:rPr>
              <a:t> che può essere scelta tra 42 tipi predefiniti ognuno dei quali definisce automaticamente porosità, capacità di campo, punto di appassimento(limite di umidità per la sopravvivenza delle piante) e conducibilità idraulica satura; </a:t>
            </a:r>
            <a:r>
              <a:rPr lang="it-IT" sz="1400" dirty="0" smtClean="0">
                <a:solidFill>
                  <a:srgbClr val="FF0000"/>
                </a:solidFill>
                <a:latin typeface="Arial" pitchFamily="34" charset="0"/>
                <a:cs typeface="Arial" pitchFamily="34" charset="0"/>
              </a:rPr>
              <a:t>contenuto idrico volumetrico iniziale</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tasso di afflusso per strato nel sottosuolo</a:t>
            </a:r>
            <a:r>
              <a:rPr lang="it-IT" sz="1400" dirty="0" smtClean="0">
                <a:latin typeface="Arial" pitchFamily="34" charset="0"/>
                <a:cs typeface="Arial" pitchFamily="34" charset="0"/>
              </a:rPr>
              <a:t>.</a:t>
            </a:r>
          </a:p>
          <a:p>
            <a:pPr>
              <a:buFont typeface="+mj-lt"/>
              <a:buAutoNum type="arabicPeriod"/>
            </a:pPr>
            <a:r>
              <a:rPr lang="it-IT" sz="1400" i="1" u="sng" dirty="0" smtClean="0">
                <a:latin typeface="Arial" pitchFamily="34" charset="0"/>
                <a:cs typeface="Arial" pitchFamily="34" charset="0"/>
              </a:rPr>
              <a:t>Strato per il drenaggio laterale</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lunghezza massima di drenaggio</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pendenza dello strato di drenaggio</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percentuale di percolato raccolto che rientra in circolo</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strato che riceve il percolato raccolto e successivamente rientrato in circolo</a:t>
            </a:r>
            <a:r>
              <a:rPr lang="it-IT" sz="1400" dirty="0" smtClean="0">
                <a:latin typeface="Arial" pitchFamily="34" charset="0"/>
                <a:cs typeface="Arial" pitchFamily="34" charset="0"/>
              </a:rPr>
              <a:t>.</a:t>
            </a:r>
          </a:p>
          <a:p>
            <a:pPr>
              <a:buFont typeface="+mj-lt"/>
              <a:buAutoNum type="arabicPeriod"/>
            </a:pPr>
            <a:r>
              <a:rPr lang="it-IT" sz="1400" i="1" u="sng" dirty="0" smtClean="0">
                <a:latin typeface="Arial" pitchFamily="34" charset="0"/>
                <a:cs typeface="Arial" pitchFamily="34" charset="0"/>
              </a:rPr>
              <a:t>Strato con </a:t>
            </a:r>
            <a:r>
              <a:rPr lang="it-IT" sz="1400" i="1" u="sng" dirty="0" err="1" smtClean="0">
                <a:latin typeface="Arial" pitchFamily="34" charset="0"/>
                <a:cs typeface="Arial" pitchFamily="34" charset="0"/>
              </a:rPr>
              <a:t>geomembrana</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densità dei difetti </a:t>
            </a:r>
            <a:r>
              <a:rPr lang="it-IT" sz="1400" dirty="0">
                <a:solidFill>
                  <a:srgbClr val="FF0000"/>
                </a:solidFill>
                <a:latin typeface="Arial" pitchFamily="34" charset="0"/>
                <a:cs typeface="Arial" pitchFamily="34" charset="0"/>
              </a:rPr>
              <a:t>n</a:t>
            </a:r>
            <a:r>
              <a:rPr lang="it-IT" sz="1400" dirty="0" smtClean="0">
                <a:solidFill>
                  <a:srgbClr val="FF0000"/>
                </a:solidFill>
                <a:latin typeface="Arial" pitchFamily="34" charset="0"/>
                <a:cs typeface="Arial" pitchFamily="34" charset="0"/>
              </a:rPr>
              <a:t>ella </a:t>
            </a:r>
            <a:r>
              <a:rPr lang="it-IT" sz="1400" dirty="0" err="1" smtClean="0">
                <a:solidFill>
                  <a:srgbClr val="FF0000"/>
                </a:solidFill>
                <a:latin typeface="Arial" pitchFamily="34" charset="0"/>
                <a:cs typeface="Arial" pitchFamily="34" charset="0"/>
              </a:rPr>
              <a:t>geomembrana</a:t>
            </a:r>
            <a:r>
              <a:rPr lang="it-IT" sz="1400" dirty="0" smtClean="0">
                <a:solidFill>
                  <a:srgbClr val="FF0000"/>
                </a:solidFill>
                <a:latin typeface="Arial" pitchFamily="34" charset="0"/>
                <a:cs typeface="Arial" pitchFamily="34" charset="0"/>
              </a:rPr>
              <a:t> </a:t>
            </a:r>
            <a:r>
              <a:rPr lang="it-IT" sz="1400" dirty="0" smtClean="0">
                <a:latin typeface="Arial" pitchFamily="34" charset="0"/>
                <a:cs typeface="Arial" pitchFamily="34" charset="0"/>
              </a:rPr>
              <a:t>(per acro) derivante da difetti di fabbricazione; </a:t>
            </a:r>
            <a:r>
              <a:rPr lang="it-IT" sz="1400" dirty="0" smtClean="0">
                <a:solidFill>
                  <a:srgbClr val="FF0000"/>
                </a:solidFill>
                <a:latin typeface="Arial" pitchFamily="34" charset="0"/>
                <a:cs typeface="Arial" pitchFamily="34" charset="0"/>
              </a:rPr>
              <a:t>numero di possibili difetti nell’installazione</a:t>
            </a:r>
            <a:r>
              <a:rPr lang="it-IT" sz="1400" dirty="0" smtClean="0">
                <a:latin typeface="Arial" pitchFamily="34" charset="0"/>
                <a:cs typeface="Arial" pitchFamily="34" charset="0"/>
              </a:rPr>
              <a:t> (per acro) come per esempio possibilità che sia stato fatto un buco durante l’installazione; </a:t>
            </a:r>
            <a:r>
              <a:rPr lang="it-IT" sz="1400" dirty="0" smtClean="0">
                <a:solidFill>
                  <a:srgbClr val="FF0000"/>
                </a:solidFill>
                <a:latin typeface="Arial" pitchFamily="34" charset="0"/>
                <a:cs typeface="Arial" pitchFamily="34" charset="0"/>
              </a:rPr>
              <a:t>modalità e qualità di posa </a:t>
            </a:r>
            <a:r>
              <a:rPr lang="it-IT" sz="1400" dirty="0" smtClean="0">
                <a:latin typeface="Arial" pitchFamily="34" charset="0"/>
                <a:cs typeface="Arial" pitchFamily="34" charset="0"/>
              </a:rPr>
              <a:t>(scelta tra 6 metodi); </a:t>
            </a:r>
            <a:r>
              <a:rPr lang="it-IT" sz="1400" dirty="0" smtClean="0">
                <a:solidFill>
                  <a:srgbClr val="FF0000"/>
                </a:solidFill>
                <a:latin typeface="Arial" pitchFamily="34" charset="0"/>
                <a:cs typeface="Arial" pitchFamily="34" charset="0"/>
              </a:rPr>
              <a:t>diffusività di vapore</a:t>
            </a:r>
            <a:r>
              <a:rPr lang="it-IT" sz="1400" dirty="0" smtClean="0">
                <a:latin typeface="Arial" pitchFamily="34" charset="0"/>
                <a:cs typeface="Arial" pitchFamily="34" charset="0"/>
              </a:rPr>
              <a:t> della </a:t>
            </a:r>
            <a:r>
              <a:rPr lang="it-IT" sz="1400" dirty="0" err="1" smtClean="0">
                <a:latin typeface="Arial" pitchFamily="34" charset="0"/>
                <a:cs typeface="Arial" pitchFamily="34" charset="0"/>
              </a:rPr>
              <a:t>geomembrana</a:t>
            </a:r>
            <a:r>
              <a:rPr lang="it-IT" sz="1400" dirty="0" smtClean="0">
                <a:latin typeface="Arial" pitchFamily="34" charset="0"/>
                <a:cs typeface="Arial" pitchFamily="34" charset="0"/>
              </a:rPr>
              <a:t>; </a:t>
            </a:r>
            <a:r>
              <a:rPr lang="it-IT" sz="1400" dirty="0" err="1" smtClean="0">
                <a:solidFill>
                  <a:srgbClr val="FF0000"/>
                </a:solidFill>
                <a:latin typeface="Arial" pitchFamily="34" charset="0"/>
                <a:cs typeface="Arial" pitchFamily="34" charset="0"/>
              </a:rPr>
              <a:t>trasmissività</a:t>
            </a:r>
            <a:r>
              <a:rPr lang="it-IT" sz="1400" dirty="0" smtClean="0">
                <a:solidFill>
                  <a:srgbClr val="FF0000"/>
                </a:solidFill>
                <a:latin typeface="Arial" pitchFamily="34" charset="0"/>
                <a:cs typeface="Arial" pitchFamily="34" charset="0"/>
              </a:rPr>
              <a:t> del </a:t>
            </a:r>
            <a:r>
              <a:rPr lang="it-IT" sz="1400" dirty="0" err="1" smtClean="0">
                <a:solidFill>
                  <a:srgbClr val="FF0000"/>
                </a:solidFill>
                <a:latin typeface="Arial" pitchFamily="34" charset="0"/>
                <a:cs typeface="Arial" pitchFamily="34" charset="0"/>
              </a:rPr>
              <a:t>geotessile</a:t>
            </a:r>
            <a:r>
              <a:rPr lang="it-IT" sz="1400" dirty="0" smtClean="0">
                <a:latin typeface="Arial" pitchFamily="34" charset="0"/>
                <a:cs typeface="Arial" pitchFamily="34" charset="0"/>
              </a:rPr>
              <a:t>.</a:t>
            </a:r>
          </a:p>
          <a:p>
            <a:pPr>
              <a:buFont typeface="+mj-lt"/>
              <a:buAutoNum type="arabicPeriod"/>
            </a:pPr>
            <a:r>
              <a:rPr lang="it-IT" sz="1400" i="1" u="sng" dirty="0" err="1" smtClean="0">
                <a:latin typeface="Arial" pitchFamily="34" charset="0"/>
                <a:cs typeface="Arial" pitchFamily="34" charset="0"/>
              </a:rPr>
              <a:t>Runoff</a:t>
            </a:r>
            <a:r>
              <a:rPr lang="it-IT" sz="1400" i="1" u="sng" dirty="0" smtClean="0">
                <a:latin typeface="Arial" pitchFamily="34" charset="0"/>
                <a:cs typeface="Arial" pitchFamily="34" charset="0"/>
              </a:rPr>
              <a:t> curve </a:t>
            </a:r>
            <a:r>
              <a:rPr lang="it-IT" sz="1400" i="1" u="sng" dirty="0" err="1" smtClean="0">
                <a:latin typeface="Arial" pitchFamily="34" charset="0"/>
                <a:cs typeface="Arial" pitchFamily="34" charset="0"/>
              </a:rPr>
              <a:t>number</a:t>
            </a:r>
            <a:r>
              <a:rPr lang="it-IT" sz="1400" i="1" u="sng" dirty="0" smtClean="0">
                <a:latin typeface="Arial" pitchFamily="34" charset="0"/>
                <a:cs typeface="Arial" pitchFamily="34" charset="0"/>
              </a:rPr>
              <a:t> </a:t>
            </a:r>
            <a:r>
              <a:rPr lang="it-IT" sz="1400" dirty="0" smtClean="0">
                <a:latin typeface="Arial" pitchFamily="34" charset="0"/>
                <a:cs typeface="Arial" pitchFamily="34" charset="0"/>
              </a:rPr>
              <a:t> ovvero un parametro empirico per determinare approssimativamente deflusso e infiltrazioni derivanti da eccesso di pioggia (valori tabulati), più è alto maggiore è il deflusso e quindi si avranno meno infiltrazioni nel suolo. Ci sono tre metodi diversi per l’inserimento di tale parametro: </a:t>
            </a:r>
            <a:r>
              <a:rPr lang="it-IT" sz="1400" dirty="0" smtClean="0">
                <a:solidFill>
                  <a:srgbClr val="FF0000"/>
                </a:solidFill>
                <a:latin typeface="Arial" pitchFamily="34" charset="0"/>
                <a:cs typeface="Arial" pitchFamily="34" charset="0"/>
              </a:rPr>
              <a:t>utilizzo dei dati inseriti dall’utente senza alcuna modifica </a:t>
            </a:r>
            <a:r>
              <a:rPr lang="it-IT" sz="1400" dirty="0" smtClean="0">
                <a:latin typeface="Arial" pitchFamily="34" charset="0"/>
                <a:cs typeface="Arial" pitchFamily="34" charset="0"/>
              </a:rPr>
              <a:t>cioè utilizzando i valori tabulati presi così come sono; </a:t>
            </a:r>
            <a:r>
              <a:rPr lang="it-IT" sz="1400" dirty="0" smtClean="0">
                <a:solidFill>
                  <a:srgbClr val="FF0000"/>
                </a:solidFill>
                <a:latin typeface="Arial" pitchFamily="34" charset="0"/>
                <a:cs typeface="Arial" pitchFamily="34" charset="0"/>
              </a:rPr>
              <a:t>utilizzo dei dati inseriti dall’utente con modifica</a:t>
            </a:r>
            <a:r>
              <a:rPr lang="it-IT" sz="1400" dirty="0" smtClean="0">
                <a:latin typeface="Arial" pitchFamily="34" charset="0"/>
                <a:cs typeface="Arial" pitchFamily="34" charset="0"/>
              </a:rPr>
              <a:t> della pendenza superficiale e della lunghezza dei versanti; </a:t>
            </a:r>
            <a:r>
              <a:rPr lang="it-IT" sz="1400" dirty="0" smtClean="0">
                <a:solidFill>
                  <a:srgbClr val="FF0000"/>
                </a:solidFill>
                <a:latin typeface="Arial" pitchFamily="34" charset="0"/>
                <a:cs typeface="Arial" pitchFamily="34" charset="0"/>
              </a:rPr>
              <a:t>calcolata dal programma HELP </a:t>
            </a:r>
            <a:r>
              <a:rPr lang="it-IT" sz="1400" dirty="0" smtClean="0">
                <a:latin typeface="Arial" pitchFamily="34" charset="0"/>
                <a:cs typeface="Arial" pitchFamily="34" charset="0"/>
              </a:rPr>
              <a:t>basandosi su pendenza e lunghezza dei versanti, tessitura del suolo dello strato superiore e copertura della vegetazione. I parametri sono stati determinati dal USDA </a:t>
            </a:r>
            <a:r>
              <a:rPr lang="it-IT" sz="1400" dirty="0" err="1" smtClean="0">
                <a:latin typeface="Arial" pitchFamily="34" charset="0"/>
                <a:cs typeface="Arial" pitchFamily="34" charset="0"/>
              </a:rPr>
              <a:t>Natural</a:t>
            </a:r>
            <a:r>
              <a:rPr lang="it-IT" sz="1400" dirty="0" smtClean="0">
                <a:latin typeface="Arial" pitchFamily="34" charset="0"/>
                <a:cs typeface="Arial" pitchFamily="34" charset="0"/>
              </a:rPr>
              <a:t> </a:t>
            </a:r>
            <a:r>
              <a:rPr lang="it-IT" sz="1400" dirty="0" err="1" smtClean="0">
                <a:latin typeface="Arial" pitchFamily="34" charset="0"/>
                <a:cs typeface="Arial" pitchFamily="34" charset="0"/>
              </a:rPr>
              <a:t>Resources</a:t>
            </a:r>
            <a:r>
              <a:rPr lang="it-IT" sz="1400" dirty="0" smtClean="0">
                <a:latin typeface="Arial" pitchFamily="34" charset="0"/>
                <a:cs typeface="Arial" pitchFamily="34" charset="0"/>
              </a:rPr>
              <a:t> </a:t>
            </a:r>
            <a:r>
              <a:rPr lang="it-IT" sz="1400" dirty="0" err="1" smtClean="0">
                <a:latin typeface="Arial" pitchFamily="34" charset="0"/>
                <a:cs typeface="Arial" pitchFamily="34" charset="0"/>
              </a:rPr>
              <a:t>Conservation</a:t>
            </a:r>
            <a:r>
              <a:rPr lang="it-IT" sz="1400" dirty="0" smtClean="0">
                <a:latin typeface="Arial" pitchFamily="34" charset="0"/>
                <a:cs typeface="Arial" pitchFamily="34" charset="0"/>
              </a:rPr>
              <a:t> Service più comunemente conosciuto come </a:t>
            </a:r>
            <a:r>
              <a:rPr lang="it-IT" sz="1400" dirty="0" err="1" smtClean="0">
                <a:latin typeface="Arial" pitchFamily="34" charset="0"/>
                <a:cs typeface="Arial" pitchFamily="34" charset="0"/>
              </a:rPr>
              <a:t>Soil</a:t>
            </a:r>
            <a:r>
              <a:rPr lang="it-IT" sz="1400" dirty="0" smtClean="0">
                <a:latin typeface="Arial" pitchFamily="34" charset="0"/>
                <a:cs typeface="Arial" pitchFamily="34" charset="0"/>
              </a:rPr>
              <a:t> </a:t>
            </a:r>
            <a:r>
              <a:rPr lang="it-IT" sz="1400" dirty="0" err="1" smtClean="0">
                <a:latin typeface="Arial" pitchFamily="34" charset="0"/>
                <a:cs typeface="Arial" pitchFamily="34" charset="0"/>
              </a:rPr>
              <a:t>Conservation</a:t>
            </a:r>
            <a:r>
              <a:rPr lang="it-IT" sz="1400" dirty="0" smtClean="0">
                <a:latin typeface="Arial" pitchFamily="34" charset="0"/>
                <a:cs typeface="Arial" pitchFamily="34" charset="0"/>
              </a:rPr>
              <a:t> Service (SCS).</a:t>
            </a:r>
            <a:endParaRPr lang="it-IT" sz="14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generali.png"/>
          <p:cNvPicPr>
            <a:picLocks noChangeAspect="1"/>
          </p:cNvPicPr>
          <p:nvPr/>
        </p:nvPicPr>
        <p:blipFill>
          <a:blip r:embed="rId2"/>
          <a:stretch>
            <a:fillRect/>
          </a:stretch>
        </p:blipFill>
        <p:spPr>
          <a:xfrm>
            <a:off x="500034" y="642918"/>
            <a:ext cx="3940559" cy="2643206"/>
          </a:xfrm>
          <a:prstGeom prst="rect">
            <a:avLst/>
          </a:prstGeom>
        </p:spPr>
      </p:pic>
      <p:pic>
        <p:nvPicPr>
          <p:cNvPr id="5" name="Immagine 4" descr="drenaggio strato.png"/>
          <p:cNvPicPr>
            <a:picLocks noChangeAspect="1"/>
          </p:cNvPicPr>
          <p:nvPr/>
        </p:nvPicPr>
        <p:blipFill>
          <a:blip r:embed="rId3"/>
          <a:stretch>
            <a:fillRect/>
          </a:stretch>
        </p:blipFill>
        <p:spPr>
          <a:xfrm>
            <a:off x="4714876" y="642918"/>
            <a:ext cx="3945916" cy="2638717"/>
          </a:xfrm>
          <a:prstGeom prst="rect">
            <a:avLst/>
          </a:prstGeom>
        </p:spPr>
      </p:pic>
      <p:pic>
        <p:nvPicPr>
          <p:cNvPr id="6" name="Immagine 5" descr="metodo amc.png"/>
          <p:cNvPicPr>
            <a:picLocks noChangeAspect="1"/>
          </p:cNvPicPr>
          <p:nvPr/>
        </p:nvPicPr>
        <p:blipFill>
          <a:blip r:embed="rId4"/>
          <a:stretch>
            <a:fillRect/>
          </a:stretch>
        </p:blipFill>
        <p:spPr>
          <a:xfrm>
            <a:off x="4786314" y="3857628"/>
            <a:ext cx="3844816" cy="2592741"/>
          </a:xfrm>
          <a:prstGeom prst="rect">
            <a:avLst/>
          </a:prstGeom>
        </p:spPr>
      </p:pic>
      <p:pic>
        <p:nvPicPr>
          <p:cNvPr id="7" name="Immagine 6" descr="dati geomembrana.png"/>
          <p:cNvPicPr>
            <a:picLocks noChangeAspect="1"/>
          </p:cNvPicPr>
          <p:nvPr/>
        </p:nvPicPr>
        <p:blipFill>
          <a:blip r:embed="rId5"/>
          <a:stretch>
            <a:fillRect/>
          </a:stretch>
        </p:blipFill>
        <p:spPr>
          <a:xfrm>
            <a:off x="500034" y="3857628"/>
            <a:ext cx="3854391" cy="2557753"/>
          </a:xfrm>
          <a:prstGeom prst="rect">
            <a:avLst/>
          </a:prstGeom>
        </p:spPr>
      </p:pic>
      <p:sp>
        <p:nvSpPr>
          <p:cNvPr id="8" name="CasellaDiTesto 7"/>
          <p:cNvSpPr txBox="1"/>
          <p:nvPr/>
        </p:nvSpPr>
        <p:spPr>
          <a:xfrm>
            <a:off x="642910" y="285728"/>
            <a:ext cx="3786214" cy="307777"/>
          </a:xfrm>
          <a:prstGeom prst="rect">
            <a:avLst/>
          </a:prstGeom>
          <a:noFill/>
        </p:spPr>
        <p:txBody>
          <a:bodyPr wrap="square" rtlCol="0">
            <a:spAutoFit/>
          </a:bodyPr>
          <a:lstStyle/>
          <a:p>
            <a:r>
              <a:rPr lang="it-IT" sz="1400" dirty="0" smtClean="0">
                <a:latin typeface="Arial" pitchFamily="34" charset="0"/>
                <a:cs typeface="Arial" pitchFamily="34" charset="0"/>
              </a:rPr>
              <a:t>Dati generali</a:t>
            </a:r>
            <a:endParaRPr lang="it-IT" sz="1400" dirty="0">
              <a:latin typeface="Arial" pitchFamily="34" charset="0"/>
              <a:cs typeface="Arial" pitchFamily="34" charset="0"/>
            </a:endParaRPr>
          </a:p>
        </p:txBody>
      </p:sp>
      <p:sp>
        <p:nvSpPr>
          <p:cNvPr id="9" name="CasellaDiTesto 8"/>
          <p:cNvSpPr txBox="1"/>
          <p:nvPr/>
        </p:nvSpPr>
        <p:spPr>
          <a:xfrm>
            <a:off x="571472" y="3500438"/>
            <a:ext cx="3786214" cy="307777"/>
          </a:xfrm>
          <a:prstGeom prst="rect">
            <a:avLst/>
          </a:prstGeom>
          <a:noFill/>
        </p:spPr>
        <p:txBody>
          <a:bodyPr wrap="square" rtlCol="0">
            <a:spAutoFit/>
          </a:bodyPr>
          <a:lstStyle/>
          <a:p>
            <a:r>
              <a:rPr lang="it-IT" sz="1400" dirty="0" smtClean="0">
                <a:latin typeface="Arial" pitchFamily="34" charset="0"/>
                <a:cs typeface="Arial" pitchFamily="34" charset="0"/>
              </a:rPr>
              <a:t>Dati </a:t>
            </a:r>
            <a:r>
              <a:rPr lang="it-IT" sz="1400" dirty="0" err="1" smtClean="0">
                <a:latin typeface="Arial" pitchFamily="34" charset="0"/>
                <a:cs typeface="Arial" pitchFamily="34" charset="0"/>
              </a:rPr>
              <a:t>geomembrana</a:t>
            </a:r>
            <a:endParaRPr lang="it-IT" sz="1400" dirty="0">
              <a:latin typeface="Arial" pitchFamily="34" charset="0"/>
              <a:cs typeface="Arial" pitchFamily="34" charset="0"/>
            </a:endParaRPr>
          </a:p>
        </p:txBody>
      </p:sp>
      <p:sp>
        <p:nvSpPr>
          <p:cNvPr id="10" name="CasellaDiTesto 9"/>
          <p:cNvSpPr txBox="1"/>
          <p:nvPr/>
        </p:nvSpPr>
        <p:spPr>
          <a:xfrm>
            <a:off x="4786314" y="214290"/>
            <a:ext cx="3786214" cy="307777"/>
          </a:xfrm>
          <a:prstGeom prst="rect">
            <a:avLst/>
          </a:prstGeom>
          <a:noFill/>
        </p:spPr>
        <p:txBody>
          <a:bodyPr wrap="square" rtlCol="0">
            <a:spAutoFit/>
          </a:bodyPr>
          <a:lstStyle/>
          <a:p>
            <a:r>
              <a:rPr lang="it-IT" sz="1400" dirty="0" smtClean="0">
                <a:latin typeface="Arial" pitchFamily="34" charset="0"/>
                <a:cs typeface="Arial" pitchFamily="34" charset="0"/>
              </a:rPr>
              <a:t>Dati strato di drenaggio</a:t>
            </a:r>
            <a:endParaRPr lang="it-IT" sz="1400" dirty="0">
              <a:latin typeface="Arial" pitchFamily="34" charset="0"/>
              <a:cs typeface="Arial" pitchFamily="34" charset="0"/>
            </a:endParaRPr>
          </a:p>
        </p:txBody>
      </p:sp>
      <p:sp>
        <p:nvSpPr>
          <p:cNvPr id="11" name="CasellaDiTesto 10"/>
          <p:cNvSpPr txBox="1"/>
          <p:nvPr/>
        </p:nvSpPr>
        <p:spPr>
          <a:xfrm>
            <a:off x="4786314" y="3500438"/>
            <a:ext cx="3786214" cy="307777"/>
          </a:xfrm>
          <a:prstGeom prst="rect">
            <a:avLst/>
          </a:prstGeom>
          <a:noFill/>
        </p:spPr>
        <p:txBody>
          <a:bodyPr wrap="square" rtlCol="0">
            <a:spAutoFit/>
          </a:bodyPr>
          <a:lstStyle/>
          <a:p>
            <a:r>
              <a:rPr lang="it-IT" sz="1400" dirty="0" smtClean="0">
                <a:latin typeface="Arial" pitchFamily="34" charset="0"/>
                <a:cs typeface="Arial" pitchFamily="34" charset="0"/>
              </a:rPr>
              <a:t>Dati sul </a:t>
            </a:r>
            <a:r>
              <a:rPr lang="it-IT" sz="1400" dirty="0" err="1" smtClean="0">
                <a:latin typeface="Arial" pitchFamily="34" charset="0"/>
                <a:cs typeface="Arial" pitchFamily="34" charset="0"/>
              </a:rPr>
              <a:t>runoff</a:t>
            </a:r>
            <a:r>
              <a:rPr lang="it-IT" sz="1400" dirty="0" smtClean="0">
                <a:latin typeface="Arial" pitchFamily="34" charset="0"/>
                <a:cs typeface="Arial" pitchFamily="34" charset="0"/>
              </a:rPr>
              <a:t> curve </a:t>
            </a:r>
            <a:r>
              <a:rPr lang="it-IT" sz="1400" dirty="0" err="1" smtClean="0">
                <a:latin typeface="Arial" pitchFamily="34" charset="0"/>
                <a:cs typeface="Arial" pitchFamily="34" charset="0"/>
              </a:rPr>
              <a:t>number</a:t>
            </a:r>
            <a:endParaRPr lang="it-IT" sz="14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a:spLocks noGrp="1"/>
          </p:cNvSpPr>
          <p:nvPr>
            <p:ph type="title"/>
          </p:nvPr>
        </p:nvSpPr>
        <p:spPr>
          <a:xfrm>
            <a:off x="428596" y="285728"/>
            <a:ext cx="8229600" cy="368280"/>
          </a:xfrm>
        </p:spPr>
        <p:txBody>
          <a:bodyPr>
            <a:normAutofit/>
          </a:bodyPr>
          <a:lstStyle/>
          <a:p>
            <a:pPr algn="l"/>
            <a:r>
              <a:rPr lang="it-IT" sz="1500" b="1" dirty="0" smtClean="0">
                <a:latin typeface="Arial" pitchFamily="34" charset="0"/>
                <a:cs typeface="Arial" pitchFamily="34" charset="0"/>
              </a:rPr>
              <a:t>INPUT E SIMULAZIONE</a:t>
            </a:r>
            <a:endParaRPr lang="it-IT" sz="1500" b="1" dirty="0">
              <a:latin typeface="Arial" pitchFamily="34" charset="0"/>
              <a:cs typeface="Arial" pitchFamily="34" charset="0"/>
            </a:endParaRPr>
          </a:p>
        </p:txBody>
      </p:sp>
      <p:sp>
        <p:nvSpPr>
          <p:cNvPr id="3" name="Segnaposto contenuto 2"/>
          <p:cNvSpPr>
            <a:spLocks noGrp="1"/>
          </p:cNvSpPr>
          <p:nvPr>
            <p:ph idx="1"/>
          </p:nvPr>
        </p:nvSpPr>
        <p:spPr>
          <a:xfrm>
            <a:off x="428596" y="714356"/>
            <a:ext cx="8229600" cy="785818"/>
          </a:xfrm>
        </p:spPr>
        <p:txBody>
          <a:bodyPr>
            <a:normAutofit/>
          </a:bodyPr>
          <a:lstStyle/>
          <a:p>
            <a:pPr marL="0" indent="0">
              <a:buNone/>
            </a:pPr>
            <a:r>
              <a:rPr lang="it-IT" sz="1400" dirty="0" smtClean="0">
                <a:latin typeface="Arial" pitchFamily="34" charset="0"/>
                <a:cs typeface="Arial" pitchFamily="34" charset="0"/>
              </a:rPr>
              <a:t>Dopo aver creato i file con tutti i dati da inserire si passa alla simulazione selezionando nell’interfaccia principale la voce “</a:t>
            </a:r>
            <a:r>
              <a:rPr lang="it-IT" sz="1400" dirty="0" err="1" smtClean="0">
                <a:latin typeface="Arial" pitchFamily="34" charset="0"/>
                <a:cs typeface="Arial" pitchFamily="34" charset="0"/>
              </a:rPr>
              <a:t>Execute</a:t>
            </a:r>
            <a:r>
              <a:rPr lang="it-IT" sz="1400" dirty="0" smtClean="0">
                <a:latin typeface="Arial" pitchFamily="34" charset="0"/>
                <a:cs typeface="Arial" pitchFamily="34" charset="0"/>
              </a:rPr>
              <a:t> </a:t>
            </a:r>
            <a:r>
              <a:rPr lang="it-IT" sz="1400" dirty="0" err="1" smtClean="0">
                <a:latin typeface="Arial" pitchFamily="34" charset="0"/>
                <a:cs typeface="Arial" pitchFamily="34" charset="0"/>
              </a:rPr>
              <a:t>simulation</a:t>
            </a:r>
            <a:r>
              <a:rPr lang="it-IT" sz="1400" dirty="0" smtClean="0">
                <a:latin typeface="Arial" pitchFamily="34" charset="0"/>
                <a:cs typeface="Arial" pitchFamily="34" charset="0"/>
              </a:rPr>
              <a:t>”; a questo punto l’input è molto semplice in quanto basta semplicemente inserire i file contenenti i dati precedentemente creati. </a:t>
            </a:r>
          </a:p>
          <a:p>
            <a:endParaRPr lang="it-IT" sz="1400" b="1" i="1" dirty="0" smtClean="0">
              <a:latin typeface="Arial" pitchFamily="34" charset="0"/>
              <a:cs typeface="Arial" pitchFamily="34" charset="0"/>
            </a:endParaRPr>
          </a:p>
          <a:p>
            <a:endParaRPr lang="it-IT" dirty="0"/>
          </a:p>
        </p:txBody>
      </p:sp>
      <p:pic>
        <p:nvPicPr>
          <p:cNvPr id="4" name="Immagine 3" descr="Input.png"/>
          <p:cNvPicPr>
            <a:picLocks noChangeAspect="1"/>
          </p:cNvPicPr>
          <p:nvPr/>
        </p:nvPicPr>
        <p:blipFill>
          <a:blip r:embed="rId2"/>
          <a:stretch>
            <a:fillRect/>
          </a:stretch>
        </p:blipFill>
        <p:spPr>
          <a:xfrm>
            <a:off x="500034" y="3500438"/>
            <a:ext cx="3929090" cy="2633520"/>
          </a:xfrm>
          <a:prstGeom prst="rect">
            <a:avLst/>
          </a:prstGeom>
        </p:spPr>
      </p:pic>
      <p:sp>
        <p:nvSpPr>
          <p:cNvPr id="5" name="CasellaDiTesto 4"/>
          <p:cNvSpPr txBox="1"/>
          <p:nvPr/>
        </p:nvSpPr>
        <p:spPr>
          <a:xfrm>
            <a:off x="428596" y="1500174"/>
            <a:ext cx="8358246" cy="1815882"/>
          </a:xfrm>
          <a:prstGeom prst="rect">
            <a:avLst/>
          </a:prstGeom>
          <a:noFill/>
        </p:spPr>
        <p:txBody>
          <a:bodyPr wrap="square" rtlCol="0">
            <a:spAutoFit/>
          </a:bodyPr>
          <a:lstStyle/>
          <a:p>
            <a:r>
              <a:rPr lang="it-IT" sz="1400" dirty="0" smtClean="0">
                <a:latin typeface="Arial" pitchFamily="34" charset="0"/>
                <a:cs typeface="Arial" pitchFamily="34" charset="0"/>
              </a:rPr>
              <a:t>Il grosso del lavoro non è quindi l’input </a:t>
            </a:r>
            <a:r>
              <a:rPr lang="it-IT" sz="1400" dirty="0" err="1" smtClean="0">
                <a:latin typeface="Arial" pitchFamily="34" charset="0"/>
                <a:cs typeface="Arial" pitchFamily="34" charset="0"/>
              </a:rPr>
              <a:t>pre-simulazione</a:t>
            </a:r>
            <a:r>
              <a:rPr lang="it-IT" sz="1400" dirty="0" smtClean="0">
                <a:latin typeface="Arial" pitchFamily="34" charset="0"/>
                <a:cs typeface="Arial" pitchFamily="34" charset="0"/>
              </a:rPr>
              <a:t> ma la creazione di tutte le banche dati necessarie. I file da inserire sono 5: </a:t>
            </a:r>
            <a:r>
              <a:rPr lang="it-IT" sz="1400" u="sng" dirty="0" smtClean="0">
                <a:latin typeface="Arial" pitchFamily="34" charset="0"/>
                <a:cs typeface="Arial" pitchFamily="34" charset="0"/>
              </a:rPr>
              <a:t>precipitazioni</a:t>
            </a:r>
            <a:r>
              <a:rPr lang="it-IT" sz="1400" dirty="0" smtClean="0">
                <a:latin typeface="Arial" pitchFamily="34" charset="0"/>
                <a:cs typeface="Arial" pitchFamily="34" charset="0"/>
              </a:rPr>
              <a:t>, </a:t>
            </a:r>
            <a:r>
              <a:rPr lang="it-IT" sz="1400" u="sng" dirty="0" smtClean="0">
                <a:latin typeface="Arial" pitchFamily="34" charset="0"/>
                <a:cs typeface="Arial" pitchFamily="34" charset="0"/>
              </a:rPr>
              <a:t>temperature</a:t>
            </a:r>
            <a:r>
              <a:rPr lang="it-IT" sz="1400" dirty="0" smtClean="0">
                <a:latin typeface="Arial" pitchFamily="34" charset="0"/>
                <a:cs typeface="Arial" pitchFamily="34" charset="0"/>
              </a:rPr>
              <a:t>, </a:t>
            </a:r>
            <a:r>
              <a:rPr lang="it-IT" sz="1400" u="sng" dirty="0" smtClean="0">
                <a:latin typeface="Arial" pitchFamily="34" charset="0"/>
                <a:cs typeface="Arial" pitchFamily="34" charset="0"/>
              </a:rPr>
              <a:t>radiazione solare</a:t>
            </a:r>
            <a:r>
              <a:rPr lang="it-IT" sz="1400" dirty="0" smtClean="0">
                <a:latin typeface="Arial" pitchFamily="34" charset="0"/>
                <a:cs typeface="Arial" pitchFamily="34" charset="0"/>
              </a:rPr>
              <a:t>, </a:t>
            </a:r>
            <a:r>
              <a:rPr lang="it-IT" sz="1400" u="sng" dirty="0" smtClean="0">
                <a:latin typeface="Arial" pitchFamily="34" charset="0"/>
                <a:cs typeface="Arial" pitchFamily="34" charset="0"/>
              </a:rPr>
              <a:t>evapotraspirazione</a:t>
            </a:r>
            <a:r>
              <a:rPr lang="it-IT" sz="1400" dirty="0" smtClean="0">
                <a:latin typeface="Arial" pitchFamily="34" charset="0"/>
                <a:cs typeface="Arial" pitchFamily="34" charset="0"/>
              </a:rPr>
              <a:t>, </a:t>
            </a:r>
            <a:r>
              <a:rPr lang="it-IT" sz="1400" u="sng" dirty="0" smtClean="0">
                <a:latin typeface="Arial" pitchFamily="34" charset="0"/>
                <a:cs typeface="Arial" pitchFamily="34" charset="0"/>
              </a:rPr>
              <a:t>suolo e dati di progettazione.</a:t>
            </a:r>
          </a:p>
          <a:p>
            <a:r>
              <a:rPr lang="it-IT" sz="1400" dirty="0" smtClean="0">
                <a:latin typeface="Arial" pitchFamily="34" charset="0"/>
                <a:cs typeface="Arial" pitchFamily="34" charset="0"/>
              </a:rPr>
              <a:t>Si inserisce inoltre il nome del file che verrà creato per contenere i dati di output.</a:t>
            </a:r>
          </a:p>
          <a:p>
            <a:r>
              <a:rPr lang="it-IT" sz="1400" dirty="0" smtClean="0">
                <a:latin typeface="Arial" pitchFamily="34" charset="0"/>
                <a:cs typeface="Arial" pitchFamily="34" charset="0"/>
              </a:rPr>
              <a:t>Una volta lanciata la simulazione il programma chiederà di specificare il numero di anni su cui eseguire la simulazione e la sensibilità dei dati, ovvero annuali, mensili, giornalieri; eventualmente si possono generare tutti e tre i casi oppure solo uno o due, di fatti il programma permette di escludere o includere le opzioni desiderate.</a:t>
            </a:r>
            <a:endParaRPr lang="it-IT" sz="1400" dirty="0">
              <a:latin typeface="Arial" pitchFamily="34" charset="0"/>
              <a:cs typeface="Arial" pitchFamily="34" charset="0"/>
            </a:endParaRPr>
          </a:p>
        </p:txBody>
      </p:sp>
      <p:pic>
        <p:nvPicPr>
          <p:cNvPr id="7" name="Immagine 6" descr="output selection.png"/>
          <p:cNvPicPr>
            <a:picLocks noChangeAspect="1"/>
          </p:cNvPicPr>
          <p:nvPr/>
        </p:nvPicPr>
        <p:blipFill>
          <a:blip r:embed="rId3"/>
          <a:stretch>
            <a:fillRect/>
          </a:stretch>
        </p:blipFill>
        <p:spPr>
          <a:xfrm>
            <a:off x="4714876" y="3500438"/>
            <a:ext cx="4000528" cy="266084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357158" y="714357"/>
            <a:ext cx="8429684" cy="1169551"/>
          </a:xfrm>
          <a:prstGeom prst="rect">
            <a:avLst/>
          </a:prstGeom>
          <a:noFill/>
        </p:spPr>
        <p:txBody>
          <a:bodyPr wrap="square" rtlCol="0">
            <a:spAutoFit/>
          </a:bodyPr>
          <a:lstStyle/>
          <a:p>
            <a:r>
              <a:rPr lang="it-IT" sz="1400" dirty="0" smtClean="0">
                <a:latin typeface="Arial" pitchFamily="34" charset="0"/>
                <a:cs typeface="Arial" pitchFamily="34" charset="0"/>
              </a:rPr>
              <a:t>Una volta eseguita la simulazione il programma salva i dati ottenuti nel file in uscita che non verrà visualizzato immediatamente dopo la fine della simulazione ma dovrà essere aperto in seguito. Per visualizzarlo occorre selezionare nel menù principale la voce “</a:t>
            </a:r>
            <a:r>
              <a:rPr lang="it-IT" sz="1400" dirty="0" err="1" smtClean="0">
                <a:latin typeface="Arial" pitchFamily="34" charset="0"/>
                <a:cs typeface="Arial" pitchFamily="34" charset="0"/>
              </a:rPr>
              <a:t>View</a:t>
            </a:r>
            <a:r>
              <a:rPr lang="it-IT" sz="1400" dirty="0" smtClean="0">
                <a:latin typeface="Arial" pitchFamily="34" charset="0"/>
                <a:cs typeface="Arial" pitchFamily="34" charset="0"/>
              </a:rPr>
              <a:t> </a:t>
            </a:r>
            <a:r>
              <a:rPr lang="it-IT" sz="1400" dirty="0" err="1" smtClean="0">
                <a:latin typeface="Arial" pitchFamily="34" charset="0"/>
                <a:cs typeface="Arial" pitchFamily="34" charset="0"/>
              </a:rPr>
              <a:t>Results</a:t>
            </a:r>
            <a:r>
              <a:rPr lang="it-IT" sz="1400" dirty="0" smtClean="0">
                <a:latin typeface="Arial" pitchFamily="34" charset="0"/>
                <a:cs typeface="Arial" pitchFamily="34" charset="0"/>
              </a:rPr>
              <a:t>” e inserire il nome del file di output (viene richiesta anche la directory e l’estensione del file che però sono già </a:t>
            </a:r>
            <a:r>
              <a:rPr lang="it-IT" sz="1400" dirty="0" err="1" smtClean="0">
                <a:latin typeface="Arial" pitchFamily="34" charset="0"/>
                <a:cs typeface="Arial" pitchFamily="34" charset="0"/>
              </a:rPr>
              <a:t>pre-impostati</a:t>
            </a:r>
            <a:r>
              <a:rPr lang="it-IT" sz="1400" dirty="0" smtClean="0">
                <a:latin typeface="Arial" pitchFamily="34" charset="0"/>
                <a:cs typeface="Arial" pitchFamily="34" charset="0"/>
              </a:rPr>
              <a:t> correttamente di default).</a:t>
            </a:r>
          </a:p>
        </p:txBody>
      </p:sp>
      <p:sp>
        <p:nvSpPr>
          <p:cNvPr id="6" name="Titolo 1"/>
          <p:cNvSpPr>
            <a:spLocks noGrp="1"/>
          </p:cNvSpPr>
          <p:nvPr>
            <p:ph type="title"/>
          </p:nvPr>
        </p:nvSpPr>
        <p:spPr>
          <a:xfrm>
            <a:off x="357158" y="357166"/>
            <a:ext cx="8229600" cy="296842"/>
          </a:xfrm>
        </p:spPr>
        <p:txBody>
          <a:bodyPr>
            <a:normAutofit/>
          </a:bodyPr>
          <a:lstStyle/>
          <a:p>
            <a:pPr algn="l"/>
            <a:r>
              <a:rPr lang="it-IT" sz="1500" b="1" dirty="0" smtClean="0">
                <a:latin typeface="Arial" pitchFamily="34" charset="0"/>
                <a:cs typeface="Arial" pitchFamily="34" charset="0"/>
              </a:rPr>
              <a:t>VISUALIZZAZIONE DEI DATI IN USCITA</a:t>
            </a:r>
            <a:endParaRPr lang="it-IT" sz="1500" b="1" dirty="0">
              <a:latin typeface="Arial" pitchFamily="34" charset="0"/>
              <a:cs typeface="Arial" pitchFamily="34" charset="0"/>
            </a:endParaRPr>
          </a:p>
        </p:txBody>
      </p:sp>
      <p:sp>
        <p:nvSpPr>
          <p:cNvPr id="7" name="CasellaDiTesto 6"/>
          <p:cNvSpPr txBox="1"/>
          <p:nvPr/>
        </p:nvSpPr>
        <p:spPr>
          <a:xfrm>
            <a:off x="357158" y="1785926"/>
            <a:ext cx="8429684" cy="4401205"/>
          </a:xfrm>
          <a:prstGeom prst="rect">
            <a:avLst/>
          </a:prstGeom>
          <a:noFill/>
        </p:spPr>
        <p:txBody>
          <a:bodyPr wrap="square" rtlCol="0">
            <a:spAutoFit/>
          </a:bodyPr>
          <a:lstStyle/>
          <a:p>
            <a:r>
              <a:rPr lang="it-IT" sz="1400" dirty="0" smtClean="0">
                <a:latin typeface="Arial" pitchFamily="34" charset="0"/>
                <a:cs typeface="Arial" pitchFamily="34" charset="0"/>
              </a:rPr>
              <a:t>Una volta aperto il file compare un breve riepilogo dei dati di input (potrebbe essere necessario visualizzare dati di una simulazione non recente, quindi è utile sapere quali dati sono stati inseriti in ingresso); finita la parte riassuntiva dei dati in ingresso compaiono i dati di uscita:</a:t>
            </a:r>
          </a:p>
          <a:p>
            <a:pPr marL="342900" indent="-342900">
              <a:buFont typeface="+mj-lt"/>
              <a:buAutoNum type="arabicPeriod"/>
            </a:pPr>
            <a:endParaRPr lang="it-IT" sz="1400" dirty="0" smtClean="0">
              <a:latin typeface="Arial" pitchFamily="34" charset="0"/>
              <a:cs typeface="Arial" pitchFamily="34" charset="0"/>
            </a:endParaRPr>
          </a:p>
          <a:p>
            <a:pPr marL="342900" indent="-342900">
              <a:buFont typeface="+mj-lt"/>
              <a:buAutoNum type="arabicPeriod"/>
            </a:pPr>
            <a:r>
              <a:rPr lang="it-IT" sz="1400" u="sng" dirty="0" smtClean="0">
                <a:latin typeface="Arial" pitchFamily="34" charset="0"/>
                <a:cs typeface="Arial" pitchFamily="34" charset="0"/>
              </a:rPr>
              <a:t>Dati mensili totali</a:t>
            </a:r>
            <a:r>
              <a:rPr lang="it-IT" sz="1400" dirty="0" smtClean="0">
                <a:latin typeface="Arial" pitchFamily="34" charset="0"/>
                <a:cs typeface="Arial" pitchFamily="34" charset="0"/>
              </a:rPr>
              <a:t> relativi ad ogni anno interessato dalla simulazione riguardanti: </a:t>
            </a:r>
            <a:r>
              <a:rPr lang="it-IT" sz="1400" u="sng" dirty="0" smtClean="0">
                <a:solidFill>
                  <a:srgbClr val="FF0000"/>
                </a:solidFill>
                <a:latin typeface="Arial" pitchFamily="34" charset="0"/>
                <a:cs typeface="Arial" pitchFamily="34" charset="0"/>
              </a:rPr>
              <a:t>precipitazioni</a:t>
            </a:r>
            <a:r>
              <a:rPr lang="it-IT" sz="1400" dirty="0" smtClean="0">
                <a:latin typeface="Arial" pitchFamily="34" charset="0"/>
                <a:cs typeface="Arial" pitchFamily="34" charset="0"/>
              </a:rPr>
              <a:t>, </a:t>
            </a:r>
            <a:r>
              <a:rPr lang="it-IT" sz="1400" u="sng" dirty="0" smtClean="0">
                <a:solidFill>
                  <a:srgbClr val="FF0000"/>
                </a:solidFill>
                <a:latin typeface="Arial" pitchFamily="34" charset="0"/>
                <a:cs typeface="Arial" pitchFamily="34" charset="0"/>
              </a:rPr>
              <a:t>deflusso</a:t>
            </a:r>
            <a:r>
              <a:rPr lang="it-IT" sz="1400" dirty="0" smtClean="0">
                <a:latin typeface="Arial" pitchFamily="34" charset="0"/>
                <a:cs typeface="Arial" pitchFamily="34" charset="0"/>
              </a:rPr>
              <a:t>, </a:t>
            </a:r>
            <a:r>
              <a:rPr lang="it-IT" sz="1400" u="sng" dirty="0" smtClean="0">
                <a:solidFill>
                  <a:srgbClr val="FF0000"/>
                </a:solidFill>
                <a:latin typeface="Arial" pitchFamily="34" charset="0"/>
                <a:cs typeface="Arial" pitchFamily="34" charset="0"/>
              </a:rPr>
              <a:t>evapotraspirazione</a:t>
            </a:r>
            <a:r>
              <a:rPr lang="it-IT" sz="1400" dirty="0" smtClean="0">
                <a:latin typeface="Arial" pitchFamily="34" charset="0"/>
                <a:cs typeface="Arial" pitchFamily="34" charset="0"/>
              </a:rPr>
              <a:t>, </a:t>
            </a:r>
            <a:r>
              <a:rPr lang="it-IT" sz="1400" u="sng" dirty="0" err="1" smtClean="0">
                <a:solidFill>
                  <a:srgbClr val="FF0000"/>
                </a:solidFill>
                <a:latin typeface="Arial" pitchFamily="34" charset="0"/>
                <a:cs typeface="Arial" pitchFamily="34" charset="0"/>
              </a:rPr>
              <a:t>percolazione\dispersione</a:t>
            </a:r>
            <a:r>
              <a:rPr lang="it-IT" sz="1400" dirty="0" smtClean="0">
                <a:latin typeface="Arial" pitchFamily="34" charset="0"/>
                <a:cs typeface="Arial" pitchFamily="34" charset="0"/>
              </a:rPr>
              <a:t> all’interno dei vari strati che compongono la zona di stoccaggio;</a:t>
            </a:r>
          </a:p>
          <a:p>
            <a:pPr marL="342900" indent="-342900">
              <a:buFont typeface="+mj-lt"/>
              <a:buAutoNum type="arabicPeriod"/>
            </a:pPr>
            <a:r>
              <a:rPr lang="it-IT" sz="1400" dirty="0" smtClean="0">
                <a:latin typeface="Arial" pitchFamily="34" charset="0"/>
                <a:cs typeface="Arial" pitchFamily="34" charset="0"/>
              </a:rPr>
              <a:t> </a:t>
            </a:r>
            <a:r>
              <a:rPr lang="it-IT" sz="1400" u="sng" dirty="0" smtClean="0">
                <a:latin typeface="Arial" pitchFamily="34" charset="0"/>
                <a:cs typeface="Arial" pitchFamily="34" charset="0"/>
              </a:rPr>
              <a:t>Dati annuali totali</a:t>
            </a:r>
            <a:r>
              <a:rPr lang="it-IT" sz="1400" dirty="0" smtClean="0">
                <a:latin typeface="Arial" pitchFamily="34" charset="0"/>
                <a:cs typeface="Arial" pitchFamily="34" charset="0"/>
              </a:rPr>
              <a:t> relativi ad ogni anno interessato dalla simulazione riguardanti: </a:t>
            </a:r>
            <a:r>
              <a:rPr lang="it-IT" sz="1400" u="sng" dirty="0" smtClean="0">
                <a:solidFill>
                  <a:srgbClr val="FF0000"/>
                </a:solidFill>
                <a:latin typeface="Arial" pitchFamily="34" charset="0"/>
                <a:cs typeface="Arial" pitchFamily="34" charset="0"/>
              </a:rPr>
              <a:t>precipitazioni</a:t>
            </a:r>
            <a:r>
              <a:rPr lang="it-IT" sz="1400" dirty="0" smtClean="0">
                <a:latin typeface="Arial" pitchFamily="34" charset="0"/>
                <a:cs typeface="Arial" pitchFamily="34" charset="0"/>
              </a:rPr>
              <a:t>, </a:t>
            </a:r>
            <a:r>
              <a:rPr lang="it-IT" sz="1400" u="sng" dirty="0" smtClean="0">
                <a:solidFill>
                  <a:srgbClr val="FF0000"/>
                </a:solidFill>
                <a:latin typeface="Arial" pitchFamily="34" charset="0"/>
                <a:cs typeface="Arial" pitchFamily="34" charset="0"/>
              </a:rPr>
              <a:t>deflusso</a:t>
            </a:r>
            <a:r>
              <a:rPr lang="it-IT" sz="1400" dirty="0" smtClean="0">
                <a:latin typeface="Arial" pitchFamily="34" charset="0"/>
                <a:cs typeface="Arial" pitchFamily="34" charset="0"/>
              </a:rPr>
              <a:t>, </a:t>
            </a:r>
            <a:r>
              <a:rPr lang="it-IT" sz="1400" u="sng" dirty="0" smtClean="0">
                <a:solidFill>
                  <a:srgbClr val="FF0000"/>
                </a:solidFill>
                <a:latin typeface="Arial" pitchFamily="34" charset="0"/>
                <a:cs typeface="Arial" pitchFamily="34" charset="0"/>
              </a:rPr>
              <a:t>evapotraspirazione</a:t>
            </a:r>
            <a:r>
              <a:rPr lang="it-IT" sz="1400" dirty="0" smtClean="0">
                <a:latin typeface="Arial" pitchFamily="34" charset="0"/>
                <a:cs typeface="Arial" pitchFamily="34" charset="0"/>
              </a:rPr>
              <a:t>, </a:t>
            </a:r>
            <a:r>
              <a:rPr lang="it-IT" sz="1400" u="sng" dirty="0" err="1" smtClean="0">
                <a:solidFill>
                  <a:srgbClr val="FF0000"/>
                </a:solidFill>
                <a:latin typeface="Arial" pitchFamily="34" charset="0"/>
                <a:cs typeface="Arial" pitchFamily="34" charset="0"/>
              </a:rPr>
              <a:t>percolazione\dispersione</a:t>
            </a:r>
            <a:r>
              <a:rPr lang="it-IT" sz="1400" dirty="0" smtClean="0">
                <a:latin typeface="Arial" pitchFamily="34" charset="0"/>
                <a:cs typeface="Arial" pitchFamily="34" charset="0"/>
              </a:rPr>
              <a:t> (accanto a queste ultime tre vi è anche la percentuale di acqua che interessa ognuno di questi tre fenomeni rispetto alla totalità delle precipitazioni) all’interno dei vari strati che compongono la zona di stoccaggio, </a:t>
            </a:r>
            <a:r>
              <a:rPr lang="it-IT" sz="1400" u="sng" dirty="0" smtClean="0">
                <a:solidFill>
                  <a:srgbClr val="FF0000"/>
                </a:solidFill>
                <a:latin typeface="Arial" pitchFamily="34" charset="0"/>
                <a:cs typeface="Arial" pitchFamily="34" charset="0"/>
              </a:rPr>
              <a:t>variazione totale dell’acqua immagazzinata</a:t>
            </a:r>
            <a:r>
              <a:rPr lang="it-IT" sz="1400" dirty="0" smtClean="0">
                <a:solidFill>
                  <a:srgbClr val="FF0000"/>
                </a:solidFill>
                <a:latin typeface="Arial" pitchFamily="34" charset="0"/>
                <a:cs typeface="Arial" pitchFamily="34" charset="0"/>
              </a:rPr>
              <a:t> (suolo e manto nevoso), </a:t>
            </a:r>
            <a:r>
              <a:rPr lang="it-IT" sz="1400" u="sng" dirty="0" smtClean="0">
                <a:solidFill>
                  <a:srgbClr val="FF0000"/>
                </a:solidFill>
                <a:latin typeface="Arial" pitchFamily="34" charset="0"/>
                <a:cs typeface="Arial" pitchFamily="34" charset="0"/>
              </a:rPr>
              <a:t>acqua immagazzinata nel suolo all’inizio e alla fine dell’anno</a:t>
            </a:r>
            <a:r>
              <a:rPr lang="it-IT" sz="1400" dirty="0" smtClean="0">
                <a:latin typeface="Arial" pitchFamily="34" charset="0"/>
                <a:cs typeface="Arial" pitchFamily="34" charset="0"/>
              </a:rPr>
              <a:t>, </a:t>
            </a:r>
            <a:r>
              <a:rPr lang="it-IT" sz="1400" u="sng" dirty="0" smtClean="0">
                <a:solidFill>
                  <a:srgbClr val="FF0000"/>
                </a:solidFill>
                <a:latin typeface="Arial" pitchFamily="34" charset="0"/>
                <a:cs typeface="Arial" pitchFamily="34" charset="0"/>
              </a:rPr>
              <a:t>acqua immagazzinata nel manto nevoso all’inizio e alla fine dell’anno.</a:t>
            </a:r>
            <a:endParaRPr lang="it-IT" sz="1400" dirty="0" smtClean="0">
              <a:latin typeface="Arial" pitchFamily="34" charset="0"/>
              <a:cs typeface="Arial" pitchFamily="34" charset="0"/>
            </a:endParaRPr>
          </a:p>
          <a:p>
            <a:pPr marL="342900" indent="-342900">
              <a:buFont typeface="+mj-lt"/>
              <a:buAutoNum type="arabicPeriod"/>
            </a:pPr>
            <a:r>
              <a:rPr lang="it-IT" sz="1400" u="sng" dirty="0" smtClean="0">
                <a:latin typeface="Arial" pitchFamily="34" charset="0"/>
                <a:cs typeface="Arial" pitchFamily="34" charset="0"/>
              </a:rPr>
              <a:t>Dati medi mensili</a:t>
            </a:r>
            <a:r>
              <a:rPr lang="it-IT" sz="1400" dirty="0" smtClean="0">
                <a:latin typeface="Arial" pitchFamily="34" charset="0"/>
                <a:cs typeface="Arial" pitchFamily="34" charset="0"/>
              </a:rPr>
              <a:t> calcolati cioè facendo la media fra tutti i vari mesi di tutti gli anni interessati dalla simulazione e riguardanti </a:t>
            </a:r>
            <a:r>
              <a:rPr lang="it-IT" sz="1400" u="sng" dirty="0" smtClean="0">
                <a:solidFill>
                  <a:srgbClr val="FF0000"/>
                </a:solidFill>
                <a:latin typeface="Arial" pitchFamily="34" charset="0"/>
                <a:cs typeface="Arial" pitchFamily="34" charset="0"/>
              </a:rPr>
              <a:t>precipitazioni</a:t>
            </a:r>
            <a:r>
              <a:rPr lang="it-IT" sz="1400" dirty="0" smtClean="0">
                <a:latin typeface="Arial" pitchFamily="34" charset="0"/>
                <a:cs typeface="Arial" pitchFamily="34" charset="0"/>
              </a:rPr>
              <a:t>, </a:t>
            </a:r>
            <a:r>
              <a:rPr lang="it-IT" sz="1400" u="sng" dirty="0" smtClean="0">
                <a:solidFill>
                  <a:srgbClr val="FF0000"/>
                </a:solidFill>
                <a:latin typeface="Arial" pitchFamily="34" charset="0"/>
                <a:cs typeface="Arial" pitchFamily="34" charset="0"/>
              </a:rPr>
              <a:t>deflusso</a:t>
            </a:r>
            <a:r>
              <a:rPr lang="it-IT" sz="1400" dirty="0" smtClean="0">
                <a:latin typeface="Arial" pitchFamily="34" charset="0"/>
                <a:cs typeface="Arial" pitchFamily="34" charset="0"/>
              </a:rPr>
              <a:t>, </a:t>
            </a:r>
            <a:r>
              <a:rPr lang="it-IT" sz="1400" u="sng" dirty="0" smtClean="0">
                <a:solidFill>
                  <a:srgbClr val="FF0000"/>
                </a:solidFill>
                <a:latin typeface="Arial" pitchFamily="34" charset="0"/>
                <a:cs typeface="Arial" pitchFamily="34" charset="0"/>
              </a:rPr>
              <a:t>evapotraspirazione</a:t>
            </a:r>
            <a:r>
              <a:rPr lang="it-IT" sz="1400" dirty="0" smtClean="0">
                <a:latin typeface="Arial" pitchFamily="34" charset="0"/>
                <a:cs typeface="Arial" pitchFamily="34" charset="0"/>
              </a:rPr>
              <a:t>, </a:t>
            </a:r>
            <a:r>
              <a:rPr lang="it-IT" sz="1400" u="sng" dirty="0" err="1" smtClean="0">
                <a:solidFill>
                  <a:srgbClr val="FF0000"/>
                </a:solidFill>
                <a:latin typeface="Arial" pitchFamily="34" charset="0"/>
                <a:cs typeface="Arial" pitchFamily="34" charset="0"/>
              </a:rPr>
              <a:t>percolazione\dispersione</a:t>
            </a:r>
            <a:r>
              <a:rPr lang="it-IT" sz="1400" u="sng" dirty="0" smtClean="0">
                <a:solidFill>
                  <a:srgbClr val="FF0000"/>
                </a:solidFill>
                <a:latin typeface="Arial" pitchFamily="34" charset="0"/>
                <a:cs typeface="Arial" pitchFamily="34" charset="0"/>
              </a:rPr>
              <a:t> </a:t>
            </a:r>
            <a:r>
              <a:rPr lang="it-IT" sz="1400" dirty="0" smtClean="0">
                <a:latin typeface="Arial" pitchFamily="34" charset="0"/>
                <a:cs typeface="Arial" pitchFamily="34" charset="0"/>
              </a:rPr>
              <a:t>ognuno dei quali riporta appunto il valore medio e la deviazione standard;</a:t>
            </a:r>
          </a:p>
          <a:p>
            <a:pPr marL="342900" indent="-342900">
              <a:buFont typeface="+mj-lt"/>
              <a:buAutoNum type="arabicPeriod"/>
            </a:pPr>
            <a:r>
              <a:rPr lang="it-IT" sz="1400" u="sng" dirty="0" smtClean="0">
                <a:latin typeface="Arial" pitchFamily="34" charset="0"/>
                <a:cs typeface="Arial" pitchFamily="34" charset="0"/>
              </a:rPr>
              <a:t>Dati medi annuali</a:t>
            </a:r>
            <a:r>
              <a:rPr lang="it-IT" sz="1400" dirty="0" smtClean="0">
                <a:latin typeface="Arial" pitchFamily="34" charset="0"/>
                <a:cs typeface="Arial" pitchFamily="34" charset="0"/>
              </a:rPr>
              <a:t> calcolati cioè facendo la media dei dati annuali di tutti gli anni coinvolti e riguardanti </a:t>
            </a:r>
            <a:r>
              <a:rPr lang="it-IT" sz="1400" u="sng" dirty="0" smtClean="0">
                <a:solidFill>
                  <a:srgbClr val="FF0000"/>
                </a:solidFill>
                <a:latin typeface="Arial" pitchFamily="34" charset="0"/>
                <a:cs typeface="Arial" pitchFamily="34" charset="0"/>
              </a:rPr>
              <a:t>precipitazioni</a:t>
            </a:r>
            <a:r>
              <a:rPr lang="it-IT" sz="1400" dirty="0" smtClean="0">
                <a:latin typeface="Arial" pitchFamily="34" charset="0"/>
                <a:cs typeface="Arial" pitchFamily="34" charset="0"/>
              </a:rPr>
              <a:t>, </a:t>
            </a:r>
            <a:r>
              <a:rPr lang="it-IT" sz="1400" u="sng" dirty="0" smtClean="0">
                <a:solidFill>
                  <a:srgbClr val="FF0000"/>
                </a:solidFill>
                <a:latin typeface="Arial" pitchFamily="34" charset="0"/>
                <a:cs typeface="Arial" pitchFamily="34" charset="0"/>
              </a:rPr>
              <a:t>deflusso</a:t>
            </a:r>
            <a:r>
              <a:rPr lang="it-IT" sz="1400" dirty="0" smtClean="0">
                <a:latin typeface="Arial" pitchFamily="34" charset="0"/>
                <a:cs typeface="Arial" pitchFamily="34" charset="0"/>
              </a:rPr>
              <a:t>, </a:t>
            </a:r>
            <a:r>
              <a:rPr lang="it-IT" sz="1400" u="sng" dirty="0" smtClean="0">
                <a:solidFill>
                  <a:srgbClr val="FF0000"/>
                </a:solidFill>
                <a:latin typeface="Arial" pitchFamily="34" charset="0"/>
                <a:cs typeface="Arial" pitchFamily="34" charset="0"/>
              </a:rPr>
              <a:t>evapotraspirazione</a:t>
            </a:r>
            <a:r>
              <a:rPr lang="it-IT" sz="1400" dirty="0" smtClean="0">
                <a:latin typeface="Arial" pitchFamily="34" charset="0"/>
                <a:cs typeface="Arial" pitchFamily="34" charset="0"/>
              </a:rPr>
              <a:t>, </a:t>
            </a:r>
            <a:r>
              <a:rPr lang="it-IT" sz="1400" u="sng" dirty="0" err="1" smtClean="0">
                <a:solidFill>
                  <a:srgbClr val="FF0000"/>
                </a:solidFill>
                <a:latin typeface="Arial" pitchFamily="34" charset="0"/>
                <a:cs typeface="Arial" pitchFamily="34" charset="0"/>
              </a:rPr>
              <a:t>percolazione\dispersione</a:t>
            </a:r>
            <a:r>
              <a:rPr lang="it-IT" sz="1400" dirty="0" smtClean="0">
                <a:latin typeface="Arial" pitchFamily="34" charset="0"/>
                <a:cs typeface="Arial" pitchFamily="34" charset="0"/>
              </a:rPr>
              <a:t>, </a:t>
            </a:r>
            <a:r>
              <a:rPr lang="it-IT" sz="1400" u="sng" dirty="0" smtClean="0">
                <a:solidFill>
                  <a:srgbClr val="FF0000"/>
                </a:solidFill>
                <a:latin typeface="Arial" pitchFamily="34" charset="0"/>
                <a:cs typeface="Arial" pitchFamily="34" charset="0"/>
              </a:rPr>
              <a:t>variazione totale dell’acqua immagazzinata</a:t>
            </a:r>
            <a:r>
              <a:rPr lang="it-IT" sz="1400" dirty="0" smtClean="0">
                <a:latin typeface="Arial" pitchFamily="34" charset="0"/>
                <a:cs typeface="Arial" pitchFamily="34" charset="0"/>
              </a:rPr>
              <a:t>; come per i dati medi mensili sono riportate sia la media che la deviazione standard;</a:t>
            </a:r>
            <a:endParaRPr lang="it-IT" sz="1400" u="sng" dirty="0" smtClean="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57158" y="428604"/>
            <a:ext cx="8429684" cy="1384995"/>
          </a:xfrm>
          <a:prstGeom prst="rect">
            <a:avLst/>
          </a:prstGeom>
          <a:noFill/>
        </p:spPr>
        <p:txBody>
          <a:bodyPr wrap="square" rtlCol="0">
            <a:spAutoFit/>
          </a:bodyPr>
          <a:lstStyle/>
          <a:p>
            <a:pPr marL="342900" indent="-342900"/>
            <a:endParaRPr lang="it-IT" sz="1400" u="sng" dirty="0" smtClean="0">
              <a:latin typeface="Arial" pitchFamily="34" charset="0"/>
              <a:cs typeface="Arial" pitchFamily="34" charset="0"/>
            </a:endParaRPr>
          </a:p>
          <a:p>
            <a:pPr marL="342900" indent="-342900">
              <a:buFont typeface="+mj-lt"/>
              <a:buAutoNum type="arabicPeriod" startAt="5"/>
            </a:pPr>
            <a:r>
              <a:rPr lang="it-IT" sz="1400" u="sng" dirty="0" smtClean="0">
                <a:latin typeface="Arial" pitchFamily="34" charset="0"/>
                <a:cs typeface="Arial" pitchFamily="34" charset="0"/>
              </a:rPr>
              <a:t>Valori giornalieri di picco </a:t>
            </a:r>
            <a:r>
              <a:rPr lang="it-IT" sz="1400" dirty="0" smtClean="0">
                <a:latin typeface="Arial" pitchFamily="34" charset="0"/>
                <a:cs typeface="Arial" pitchFamily="34" charset="0"/>
              </a:rPr>
              <a:t> relativi a tutti gli anni interessati e riguardanti </a:t>
            </a:r>
            <a:r>
              <a:rPr lang="it-IT" sz="1400" u="sng" dirty="0" smtClean="0">
                <a:solidFill>
                  <a:srgbClr val="FF0000"/>
                </a:solidFill>
                <a:latin typeface="Arial" pitchFamily="34" charset="0"/>
                <a:cs typeface="Arial" pitchFamily="34" charset="0"/>
              </a:rPr>
              <a:t>precipitazioni</a:t>
            </a:r>
            <a:r>
              <a:rPr lang="it-IT" sz="1400" dirty="0" smtClean="0">
                <a:latin typeface="Arial" pitchFamily="34" charset="0"/>
                <a:cs typeface="Arial" pitchFamily="34" charset="0"/>
              </a:rPr>
              <a:t>, </a:t>
            </a:r>
            <a:r>
              <a:rPr lang="it-IT" sz="1400" u="sng" dirty="0" smtClean="0">
                <a:solidFill>
                  <a:srgbClr val="FF0000"/>
                </a:solidFill>
                <a:latin typeface="Arial" pitchFamily="34" charset="0"/>
                <a:cs typeface="Arial" pitchFamily="34" charset="0"/>
              </a:rPr>
              <a:t>deflusso</a:t>
            </a:r>
            <a:r>
              <a:rPr lang="it-IT" sz="1400" dirty="0" smtClean="0">
                <a:latin typeface="Arial" pitchFamily="34" charset="0"/>
                <a:cs typeface="Arial" pitchFamily="34" charset="0"/>
              </a:rPr>
              <a:t> </a:t>
            </a:r>
            <a:r>
              <a:rPr lang="it-IT" sz="1400" u="sng" dirty="0" err="1" smtClean="0">
                <a:solidFill>
                  <a:srgbClr val="FF0000"/>
                </a:solidFill>
                <a:latin typeface="Arial" pitchFamily="34" charset="0"/>
                <a:cs typeface="Arial" pitchFamily="34" charset="0"/>
              </a:rPr>
              <a:t>percolazione\dispersione</a:t>
            </a:r>
            <a:r>
              <a:rPr lang="it-IT" sz="1400" dirty="0" smtClean="0">
                <a:latin typeface="Arial" pitchFamily="34" charset="0"/>
                <a:cs typeface="Arial" pitchFamily="34" charset="0"/>
              </a:rPr>
              <a:t>, </a:t>
            </a:r>
            <a:r>
              <a:rPr lang="it-IT" sz="1400" u="sng" dirty="0" smtClean="0">
                <a:solidFill>
                  <a:srgbClr val="FF0000"/>
                </a:solidFill>
                <a:latin typeface="Arial" pitchFamily="34" charset="0"/>
                <a:cs typeface="Arial" pitchFamily="34" charset="0"/>
              </a:rPr>
              <a:t>acqua contenuta nel manto nevoso</a:t>
            </a:r>
            <a:r>
              <a:rPr lang="it-IT" sz="1400" dirty="0" smtClean="0">
                <a:latin typeface="Arial" pitchFamily="34" charset="0"/>
                <a:cs typeface="Arial" pitchFamily="34" charset="0"/>
              </a:rPr>
              <a:t>, </a:t>
            </a:r>
            <a:r>
              <a:rPr lang="it-IT" sz="1400" u="sng" dirty="0" smtClean="0">
                <a:solidFill>
                  <a:srgbClr val="FF0000"/>
                </a:solidFill>
                <a:latin typeface="Arial" pitchFamily="34" charset="0"/>
                <a:cs typeface="Arial" pitchFamily="34" charset="0"/>
              </a:rPr>
              <a:t>valori massimi e minimi del rapporto tra terreno interessato da attività dei vegetali e terreno interessato dall’acqua</a:t>
            </a:r>
            <a:r>
              <a:rPr lang="it-IT" sz="1400" dirty="0" smtClean="0">
                <a:latin typeface="Arial" pitchFamily="34" charset="0"/>
                <a:cs typeface="Arial" pitchFamily="34" charset="0"/>
              </a:rPr>
              <a:t>;</a:t>
            </a:r>
          </a:p>
          <a:p>
            <a:pPr marL="342900" indent="-342900">
              <a:buFont typeface="+mj-lt"/>
              <a:buAutoNum type="arabicPeriod" startAt="5"/>
            </a:pPr>
            <a:r>
              <a:rPr lang="it-IT" sz="1400" u="sng" dirty="0" smtClean="0">
                <a:latin typeface="Arial" pitchFamily="34" charset="0"/>
                <a:cs typeface="Arial" pitchFamily="34" charset="0"/>
              </a:rPr>
              <a:t>Valori finali</a:t>
            </a:r>
            <a:r>
              <a:rPr lang="it-IT" sz="1400" dirty="0" smtClean="0">
                <a:latin typeface="Arial" pitchFamily="34" charset="0"/>
                <a:cs typeface="Arial" pitchFamily="34" charset="0"/>
              </a:rPr>
              <a:t> alla fine dell’ultimo anno di simulazione di acqua immagazzinata nei vari strati e nel manto nevoso.</a:t>
            </a:r>
            <a:endParaRPr lang="it-IT" sz="1400" u="sng" dirty="0" smtClean="0">
              <a:latin typeface="Arial" pitchFamily="34" charset="0"/>
              <a:cs typeface="Arial" pitchFamily="34" charset="0"/>
            </a:endParaRPr>
          </a:p>
        </p:txBody>
      </p:sp>
      <p:pic>
        <p:nvPicPr>
          <p:cNvPr id="5" name="Immagine 4" descr="dati uscita mensili.png"/>
          <p:cNvPicPr>
            <a:picLocks noChangeAspect="1"/>
          </p:cNvPicPr>
          <p:nvPr/>
        </p:nvPicPr>
        <p:blipFill>
          <a:blip r:embed="rId2"/>
          <a:stretch>
            <a:fillRect/>
          </a:stretch>
        </p:blipFill>
        <p:spPr>
          <a:xfrm>
            <a:off x="928662" y="2000240"/>
            <a:ext cx="3357586" cy="2089396"/>
          </a:xfrm>
          <a:prstGeom prst="rect">
            <a:avLst/>
          </a:prstGeom>
        </p:spPr>
      </p:pic>
      <p:pic>
        <p:nvPicPr>
          <p:cNvPr id="6" name="Immagine 5" descr="dati medi annuali.png"/>
          <p:cNvPicPr>
            <a:picLocks noChangeAspect="1"/>
          </p:cNvPicPr>
          <p:nvPr/>
        </p:nvPicPr>
        <p:blipFill>
          <a:blip r:embed="rId3"/>
          <a:stretch>
            <a:fillRect/>
          </a:stretch>
        </p:blipFill>
        <p:spPr>
          <a:xfrm>
            <a:off x="4786314" y="2000240"/>
            <a:ext cx="3308670" cy="2075625"/>
          </a:xfrm>
          <a:prstGeom prst="rect">
            <a:avLst/>
          </a:prstGeom>
        </p:spPr>
      </p:pic>
      <p:pic>
        <p:nvPicPr>
          <p:cNvPr id="7" name="Immagine 6" descr="dati uscita annuali.png"/>
          <p:cNvPicPr>
            <a:picLocks noChangeAspect="1"/>
          </p:cNvPicPr>
          <p:nvPr/>
        </p:nvPicPr>
        <p:blipFill>
          <a:blip r:embed="rId4"/>
          <a:stretch>
            <a:fillRect/>
          </a:stretch>
        </p:blipFill>
        <p:spPr>
          <a:xfrm>
            <a:off x="928662" y="4500570"/>
            <a:ext cx="3381942" cy="2143116"/>
          </a:xfrm>
          <a:prstGeom prst="rect">
            <a:avLst/>
          </a:prstGeom>
        </p:spPr>
      </p:pic>
      <p:pic>
        <p:nvPicPr>
          <p:cNvPr id="8" name="Immagine 7" descr="dati fine ultimo anno.png"/>
          <p:cNvPicPr>
            <a:picLocks noChangeAspect="1"/>
          </p:cNvPicPr>
          <p:nvPr/>
        </p:nvPicPr>
        <p:blipFill>
          <a:blip r:embed="rId5"/>
          <a:stretch>
            <a:fillRect/>
          </a:stretch>
        </p:blipFill>
        <p:spPr>
          <a:xfrm>
            <a:off x="4786314" y="4500570"/>
            <a:ext cx="3293346" cy="207170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1553</TotalTime>
  <Words>1974</Words>
  <Application>Microsoft Office PowerPoint</Application>
  <PresentationFormat>Presentazione su schermo (4:3)</PresentationFormat>
  <Paragraphs>81</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Equinozio</vt:lpstr>
      <vt:lpstr>Hydrologic Evaluation of Landfill Performance </vt:lpstr>
      <vt:lpstr>COME INSTALLARE E AVVIARE HELP3</vt:lpstr>
      <vt:lpstr>OBIETTIVO E APPLICAZIONI</vt:lpstr>
      <vt:lpstr>DATI IN ENTRATA</vt:lpstr>
      <vt:lpstr>Diapositiva 5</vt:lpstr>
      <vt:lpstr>Diapositiva 6</vt:lpstr>
      <vt:lpstr>INPUT E SIMULAZIONE</vt:lpstr>
      <vt:lpstr>VISUALIZZAZIONE DEI DATI IN USCITA</vt:lpstr>
      <vt:lpstr>Diapositiva 9</vt:lpstr>
      <vt:lpstr>LIMITI E CONCLUSIONI</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Craig</dc:creator>
  <cp:lastModifiedBy>Craig</cp:lastModifiedBy>
  <cp:revision>237</cp:revision>
  <dcterms:created xsi:type="dcterms:W3CDTF">2015-03-22T10:45:25Z</dcterms:created>
  <dcterms:modified xsi:type="dcterms:W3CDTF">2015-06-10T18:53:07Z</dcterms:modified>
</cp:coreProperties>
</file>