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17" r:id="rId5"/>
    <p:sldId id="318" r:id="rId6"/>
    <p:sldId id="322" r:id="rId7"/>
    <p:sldId id="320" r:id="rId8"/>
    <p:sldId id="311" r:id="rId9"/>
    <p:sldId id="308" r:id="rId10"/>
    <p:sldId id="278" r:id="rId11"/>
    <p:sldId id="316" r:id="rId12"/>
    <p:sldId id="319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 autoAdjust="0"/>
    <p:restoredTop sz="95405" autoAdjust="0"/>
  </p:normalViewPr>
  <p:slideViewPr>
    <p:cSldViewPr snapToGrid="0">
      <p:cViewPr varScale="1">
        <p:scale>
          <a:sx n="56" d="100"/>
          <a:sy n="56" d="100"/>
        </p:scale>
        <p:origin x="844" y="48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6/4/2026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‹N›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hexsim.net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960" y="-109728"/>
            <a:ext cx="5449824" cy="3538728"/>
          </a:xfrm>
        </p:spPr>
        <p:txBody>
          <a:bodyPr anchor="ctr"/>
          <a:lstStyle/>
          <a:p>
            <a:r>
              <a:rPr lang="it-IT" sz="8000"/>
              <a:t>HexSim</a:t>
            </a:r>
            <a:br>
              <a:rPr lang="it-IT" sz="8000"/>
            </a:br>
            <a:endParaRPr lang="en-US" sz="800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97F8BF2-8D59-EE7A-030F-7C0715A990A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319060" y="4227213"/>
            <a:ext cx="6725795" cy="236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2CE8-30F2-95A2-43AB-7DE9D27786DE}"/>
              </a:ext>
            </a:extLst>
          </p:cNvPr>
          <p:cNvSpPr txBox="1"/>
          <p:nvPr/>
        </p:nvSpPr>
        <p:spPr>
          <a:xfrm>
            <a:off x="5527103" y="2012225"/>
            <a:ext cx="6907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/>
              <a:t>Realizzato da Matteo Bruzzone </a:t>
            </a:r>
          </a:p>
          <a:p>
            <a:pPr algn="ctr"/>
            <a:endParaRPr lang="it-IT" sz="2800"/>
          </a:p>
          <a:p>
            <a:pPr algn="ctr"/>
            <a:r>
              <a:rPr lang="it-IT" sz="2800"/>
              <a:t>Modellistica e Simulazione</a:t>
            </a:r>
          </a:p>
          <a:p>
            <a:pPr algn="ctr"/>
            <a:r>
              <a:rPr lang="it-IT" sz="2800"/>
              <a:t>        A.A. 2025-2026</a:t>
            </a:r>
            <a:endParaRPr lang="en-IT" sz="2800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4D598B8-41E8-D6F0-DAB0-0F6F4689F9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4596" r="24596"/>
          <a:stretch/>
        </p:blipFill>
        <p:spPr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rgbClr val="E5DACF"/>
          </a:solidFill>
        </p:spPr>
      </p:pic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A530D-5D27-0FD2-3014-919615DE46E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023" y="1319978"/>
            <a:ext cx="4970353" cy="4862212"/>
          </a:xfrm>
        </p:spPr>
        <p:txBody>
          <a:bodyPr>
            <a:noAutofit/>
          </a:bodyPr>
          <a:lstStyle/>
          <a:p>
            <a:pPr algn="just"/>
            <a:r>
              <a:rPr lang="it-IT" sz="2400" b="1" u="sng" dirty="0"/>
              <a:t>Software: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100" b="1" dirty="0"/>
              <a:t>Sistema Operativo</a:t>
            </a:r>
            <a:r>
              <a:rPr lang="it-IT" sz="2100" dirty="0"/>
              <a:t>: il modello è sviluppato appositamente ed esclusivamente per Windows. Non esiste una versione per macOS o Linux.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100" b="1" dirty="0"/>
              <a:t>Componenti di sistema</a:t>
            </a:r>
            <a:r>
              <a:rPr lang="it-IT" sz="2100" dirty="0"/>
              <a:t>: Utilizza librerie standard di Windows (come il .NET Framework).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100" b="1" dirty="0"/>
              <a:t>Software di supporto</a:t>
            </a:r>
            <a:r>
              <a:rPr lang="it-IT" sz="2100" dirty="0"/>
              <a:t>: non essendo un programma di disegno, per creare le griglie esagonali e preparare le mappe di partenza (come le Habitat Map), bisogna affiancare al programma un software GIS (Geographic </a:t>
            </a:r>
            <a:r>
              <a:rPr lang="it-IT" sz="2100" dirty="0" err="1"/>
              <a:t>Information</a:t>
            </a:r>
            <a:r>
              <a:rPr lang="it-IT" sz="2100" dirty="0"/>
              <a:t> System), che permette di creare, gestire e analizzare dati spaziali per produrre mappe digitali.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C949F57-7A26-BB01-07E4-28AADB35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69" y="183014"/>
            <a:ext cx="11169462" cy="985592"/>
          </a:xfrm>
        </p:spPr>
        <p:txBody>
          <a:bodyPr/>
          <a:lstStyle/>
          <a:p>
            <a:pPr algn="ctr"/>
            <a:r>
              <a:rPr lang="it-IT" sz="4600" dirty="0"/>
              <a:t>Specifiche hardware e software</a:t>
            </a:r>
            <a:endParaRPr lang="en-IT" sz="4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735CD-7480-CF92-243A-74472314EC18}"/>
              </a:ext>
            </a:extLst>
          </p:cNvPr>
          <p:cNvSpPr txBox="1"/>
          <p:nvPr/>
        </p:nvSpPr>
        <p:spPr>
          <a:xfrm>
            <a:off x="6533586" y="1319978"/>
            <a:ext cx="4869757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u="sng" dirty="0"/>
              <a:t>Hardware: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100" b="1" dirty="0"/>
              <a:t>CPU multi-core</a:t>
            </a:r>
            <a:r>
              <a:rPr lang="it-IT" sz="2100" dirty="0"/>
              <a:t>: Necessaria per calcolare rapidamente gli algoritmi probabilistici degli eventi vitali (sopravvivenza, movimento, riproduzione) per ogni singolo individuo ad ogni intervallo temporale.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100" b="1" dirty="0"/>
              <a:t>RAM (8-16 GB)</a:t>
            </a:r>
            <a:r>
              <a:rPr lang="it-IT" sz="2100" dirty="0"/>
              <a:t>: permette di mantenere in memoria contemporaneamente le complesse matrici spaziali e i dati dinamici di migliaia di individui.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100" b="1" dirty="0"/>
              <a:t>Archiviazione (Unità SSD)</a:t>
            </a:r>
            <a:r>
              <a:rPr lang="it-IT" sz="2100" dirty="0"/>
              <a:t>: importante per supportare l’esportazione continua dei numerosi dati prodotti in output, evitando colli di bottiglia o </a:t>
            </a:r>
            <a:r>
              <a:rPr lang="it-IT" sz="2100" dirty="0" err="1"/>
              <a:t>crash</a:t>
            </a:r>
            <a:r>
              <a:rPr lang="it-IT" sz="2100" dirty="0"/>
              <a:t> del sistema.</a:t>
            </a:r>
            <a:endParaRPr lang="en-IT" sz="2100" dirty="0"/>
          </a:p>
        </p:txBody>
      </p:sp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8" y="138317"/>
            <a:ext cx="12000872" cy="1027111"/>
          </a:xfrm>
        </p:spPr>
        <p:txBody>
          <a:bodyPr/>
          <a:lstStyle/>
          <a:p>
            <a:pPr algn="ctr"/>
            <a:r>
              <a:rPr lang="it-IT" sz="4600" dirty="0"/>
              <a:t>Introduzione al modello: scopo e finalità </a:t>
            </a:r>
            <a:endParaRPr lang="en-US" sz="4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1128" y="1512268"/>
            <a:ext cx="8031584" cy="5207415"/>
          </a:xfrm>
        </p:spPr>
        <p:txBody>
          <a:bodyPr>
            <a:normAutofit/>
          </a:bodyPr>
          <a:lstStyle/>
          <a:p>
            <a:pPr algn="just"/>
            <a:r>
              <a:rPr lang="it-IT" sz="2600" b="1" u="sng" dirty="0"/>
              <a:t>Definizione del Modello:</a:t>
            </a:r>
            <a:r>
              <a:rPr lang="it-IT" sz="2400" dirty="0"/>
              <a:t> </a:t>
            </a:r>
            <a:r>
              <a:rPr lang="it-IT" sz="2400" dirty="0" err="1"/>
              <a:t>HexSim</a:t>
            </a:r>
            <a:r>
              <a:rPr lang="it-IT" sz="2400" dirty="0"/>
              <a:t> è un simulatore ecologico stocastico, spazialmente esplicito e basato sugli individui (</a:t>
            </a:r>
            <a:r>
              <a:rPr lang="it-IT" sz="2400" dirty="0" err="1"/>
              <a:t>Individual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</a:t>
            </a:r>
            <a:r>
              <a:rPr lang="it-IT" sz="2400" dirty="0" err="1"/>
              <a:t>Model</a:t>
            </a:r>
            <a:r>
              <a:rPr lang="it-IT" sz="2400" dirty="0"/>
              <a:t>). Progettato principalmente per lo studio della fauna selvatica terrestre, permette di modellare il ciclo vitale completo degli organismi, tenendo traccia delle caratteristiche e dei comportamenti di ogni singolo individuo all’interno della popolazione.</a:t>
            </a:r>
          </a:p>
          <a:p>
            <a:pPr algn="just"/>
            <a:r>
              <a:rPr lang="it-IT" sz="2600" b="1" u="sng" dirty="0"/>
              <a:t>Scopo Principale:</a:t>
            </a:r>
            <a:r>
              <a:rPr lang="it-IT" sz="2400" dirty="0"/>
              <a:t> simulare e analizzare nel dettaglio le dinamiche spazio-temporali delle popolazioni all’interno di paesaggi eterogenei e soggetti a cambiamenti nel tempo. L’obiettivo è comprendere come le perturbazioni ambientali, gli stress cumulativi e le interazioni ecologiche influenzino la sopravvivenza e la distribuzione delle specie a lungo termine 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C77DA-5695-586B-BB1D-56388968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244" y="2187713"/>
            <a:ext cx="2821887" cy="30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8" y="138317"/>
            <a:ext cx="12000872" cy="1027111"/>
          </a:xfrm>
        </p:spPr>
        <p:txBody>
          <a:bodyPr/>
          <a:lstStyle/>
          <a:p>
            <a:pPr algn="ctr"/>
            <a:r>
              <a:rPr lang="it-IT" sz="4600" dirty="0"/>
              <a:t>Introduzione al modello: scopo e finalità </a:t>
            </a:r>
            <a:endParaRPr lang="en-US" sz="4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1128" y="1512268"/>
            <a:ext cx="8031584" cy="52074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600" b="1" u="sng" dirty="0"/>
              <a:t>Finalità e Applicazioni Pratiche:</a:t>
            </a:r>
          </a:p>
          <a:p>
            <a:pPr algn="just"/>
            <a:r>
              <a:rPr lang="it-IT" sz="2400" b="1" dirty="0"/>
              <a:t>Conservazione:</a:t>
            </a:r>
            <a:r>
              <a:rPr lang="it-IT" sz="2400" dirty="0"/>
              <a:t> Valutare l’efficacia delle strategie di gestione faunistica e di tutela delle specie a rischio.</a:t>
            </a:r>
          </a:p>
          <a:p>
            <a:pPr algn="just"/>
            <a:r>
              <a:rPr lang="it-IT" sz="2400" b="1" dirty="0"/>
              <a:t>Ecologia del Paesaggio:</a:t>
            </a:r>
            <a:r>
              <a:rPr lang="it-IT" sz="2400" dirty="0"/>
              <a:t> Analizzare gli impatti derivanti dalla perdita e dalla frammentazione degli habitat.</a:t>
            </a:r>
          </a:p>
          <a:p>
            <a:pPr algn="just"/>
            <a:r>
              <a:rPr lang="it-IT" sz="2400" b="1" dirty="0"/>
              <a:t>Dinamiche Complesse:</a:t>
            </a:r>
            <a:r>
              <a:rPr lang="it-IT" sz="2400" dirty="0"/>
              <a:t> Studiare la connettività ecologica, i tassi di dispersione, le interazioni </a:t>
            </a:r>
            <a:r>
              <a:rPr lang="it-IT" sz="2400" dirty="0" err="1"/>
              <a:t>interspecifiche</a:t>
            </a:r>
            <a:r>
              <a:rPr lang="it-IT" sz="2400" dirty="0"/>
              <a:t> (es. preda-predatore) e la diffusione di patogeni.</a:t>
            </a:r>
          </a:p>
          <a:p>
            <a:pPr algn="just"/>
            <a:endParaRPr lang="it-IT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37DC39-30C7-DE31-7FAA-EAF0F9D7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90" y="4485772"/>
            <a:ext cx="3989128" cy="2233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6412F4-1F7D-6663-E74B-A745484C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552" y="1388610"/>
            <a:ext cx="3394448" cy="2254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DF70EE-9A46-113D-D355-217369AF3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712" y="3990157"/>
            <a:ext cx="3654404" cy="2366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05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83A9-7242-15A0-2B9C-D7EB9FBA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39414"/>
            <a:ext cx="10360152" cy="914400"/>
          </a:xfrm>
        </p:spPr>
        <p:txBody>
          <a:bodyPr/>
          <a:lstStyle/>
          <a:p>
            <a:pPr algn="ctr"/>
            <a:r>
              <a:rPr lang="it-IT" sz="4600" dirty="0"/>
              <a:t>Ente, Autore e sito </a:t>
            </a:r>
            <a:endParaRPr lang="en-IT" sz="4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C0232-21B8-171B-2572-9C72FE890863}"/>
              </a:ext>
            </a:extLst>
          </p:cNvPr>
          <p:cNvSpPr txBox="1"/>
          <p:nvPr/>
        </p:nvSpPr>
        <p:spPr>
          <a:xfrm>
            <a:off x="424004" y="1756623"/>
            <a:ext cx="68564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b="1" dirty="0"/>
              <a:t>Ente</a:t>
            </a:r>
            <a:r>
              <a:rPr lang="it-IT" sz="2600" dirty="0"/>
              <a:t>: U.S. </a:t>
            </a:r>
            <a:r>
              <a:rPr lang="it-IT" sz="2600" dirty="0" err="1"/>
              <a:t>Enviromental</a:t>
            </a:r>
            <a:r>
              <a:rPr lang="it-IT" sz="2600" dirty="0"/>
              <a:t> </a:t>
            </a:r>
            <a:r>
              <a:rPr lang="it-IT" sz="2600" dirty="0" err="1"/>
              <a:t>Protection</a:t>
            </a:r>
            <a:r>
              <a:rPr lang="it-IT" sz="2600" dirty="0"/>
              <a:t> Agency (EPA), ossia l’agenzia governativa degli Stati Uniti incaricata di proteggere la salute e l’ambiente </a:t>
            </a:r>
          </a:p>
          <a:p>
            <a:pPr algn="just"/>
            <a:r>
              <a:rPr lang="it-IT" sz="2600" b="1" dirty="0"/>
              <a:t>Autore</a:t>
            </a:r>
            <a:r>
              <a:rPr lang="it-IT" sz="2600" dirty="0"/>
              <a:t>: Dr. Nathan H. </a:t>
            </a:r>
            <a:r>
              <a:rPr lang="it-IT" sz="2600" dirty="0" err="1"/>
              <a:t>Schumaker</a:t>
            </a:r>
            <a:r>
              <a:rPr lang="it-IT" sz="2600" dirty="0"/>
              <a:t>, un ecologo ricercatore dell’EPA, specializzato nello sviluppo di modelli informatici spaziali per studiare la conservazione delle specie e l’impatto dei cambiamenti del paesaggio e delle attività umane sulla fauna selvatica </a:t>
            </a:r>
          </a:p>
          <a:p>
            <a:pPr algn="just"/>
            <a:r>
              <a:rPr lang="it-IT" sz="2600" b="1" dirty="0"/>
              <a:t>Sito Ufficiale</a:t>
            </a:r>
            <a:r>
              <a:rPr lang="it-IT" sz="2600" dirty="0"/>
              <a:t>: </a:t>
            </a:r>
            <a:r>
              <a:rPr lang="it-IT" sz="2600" dirty="0" err="1">
                <a:hlinkClick r:id="rId2"/>
              </a:rPr>
              <a:t>www.hexsim.net</a:t>
            </a:r>
            <a:endParaRPr lang="it-IT" sz="2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3BCD84-2E6B-8D96-00B6-444508C4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951" y="1756623"/>
            <a:ext cx="4110180" cy="40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172399"/>
            <a:ext cx="10360152" cy="914400"/>
          </a:xfrm>
        </p:spPr>
        <p:txBody>
          <a:bodyPr/>
          <a:lstStyle/>
          <a:p>
            <a:pPr algn="ctr"/>
            <a:r>
              <a:rPr lang="it-IT" sz="4600" dirty="0"/>
              <a:t>Input</a:t>
            </a:r>
            <a:endParaRPr lang="en-US" sz="46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F2BA06-39BD-0413-D150-70F75EA6CC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68" y="1476755"/>
            <a:ext cx="3698828" cy="3904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300" dirty="0"/>
              <a:t>L’utente può definire un ciclo di vita complesso che include:</a:t>
            </a:r>
          </a:p>
          <a:p>
            <a:r>
              <a:rPr lang="it-IT" sz="2300" b="1" dirty="0"/>
              <a:t>Sopravvivenza</a:t>
            </a:r>
            <a:r>
              <a:rPr lang="it-IT" sz="2300" dirty="0"/>
              <a:t>: Probabilità di morire in base all’età o alle risorse </a:t>
            </a:r>
            <a:endParaRPr lang="en-US" sz="2300" dirty="0"/>
          </a:p>
          <a:p>
            <a:r>
              <a:rPr lang="it-IT" sz="2300" b="1" dirty="0"/>
              <a:t>Riproduzione</a:t>
            </a:r>
            <a:r>
              <a:rPr lang="it-IT" sz="2300" dirty="0"/>
              <a:t>: Quanti nuovi nati vengono generati </a:t>
            </a:r>
            <a:endParaRPr lang="en-US" sz="2300" dirty="0"/>
          </a:p>
          <a:p>
            <a:r>
              <a:rPr lang="it-IT" sz="2300" b="1" dirty="0"/>
              <a:t>Dispersione</a:t>
            </a:r>
            <a:r>
              <a:rPr lang="it-IT" sz="2300" dirty="0"/>
              <a:t>: Come gli individui si muovono per cercare nuovi territori.</a:t>
            </a:r>
          </a:p>
          <a:p>
            <a:r>
              <a:rPr lang="it-IT" sz="2300" b="1" dirty="0"/>
              <a:t>Interazione</a:t>
            </a:r>
            <a:r>
              <a:rPr lang="it-IT" sz="2300" dirty="0"/>
              <a:t>: Competizione per il territorio o per il partner </a:t>
            </a:r>
            <a:endParaRPr lang="en-US" sz="23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798761A-B671-4825-623F-F4726F2BDF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7016" y="1476755"/>
            <a:ext cx="6333716" cy="4185145"/>
          </a:xfrm>
        </p:spPr>
        <p:txBody>
          <a:bodyPr>
            <a:noAutofit/>
          </a:bodyPr>
          <a:lstStyle/>
          <a:p>
            <a:r>
              <a:rPr lang="it-IT" sz="2300" dirty="0"/>
              <a:t>Il modello importa </a:t>
            </a:r>
            <a:r>
              <a:rPr lang="it-IT" sz="2300" b="1" dirty="0"/>
              <a:t>mappe reali</a:t>
            </a:r>
            <a:r>
              <a:rPr lang="it-IT" sz="2300" dirty="0"/>
              <a:t> (tramite file GIS) che rappresentano diverse </a:t>
            </a:r>
            <a:r>
              <a:rPr lang="it-IT" sz="2300" b="1" dirty="0"/>
              <a:t>variabili ambientali</a:t>
            </a:r>
            <a:r>
              <a:rPr lang="it-IT" sz="2300" dirty="0"/>
              <a:t>, come:</a:t>
            </a:r>
            <a:endParaRPr lang="en-US" sz="2300" dirty="0"/>
          </a:p>
          <a:p>
            <a:pPr lvl="1"/>
            <a:r>
              <a:rPr lang="it-IT" sz="2300" dirty="0"/>
              <a:t>Disponibilità di cibo</a:t>
            </a:r>
            <a:endParaRPr lang="en-US" sz="2300" dirty="0"/>
          </a:p>
          <a:p>
            <a:pPr lvl="1"/>
            <a:r>
              <a:rPr lang="it-IT" sz="2300" dirty="0"/>
              <a:t>Presenza di barriere (strade, fiumi)</a:t>
            </a:r>
            <a:endParaRPr lang="en-US" sz="2300" dirty="0"/>
          </a:p>
          <a:p>
            <a:pPr lvl="1"/>
            <a:r>
              <a:rPr lang="it-IT" sz="2300" dirty="0"/>
              <a:t>Qualità dell’habitat</a:t>
            </a:r>
            <a:endParaRPr lang="en-US" sz="2300" dirty="0"/>
          </a:p>
          <a:p>
            <a:r>
              <a:rPr lang="it-IT" sz="2300" dirty="0"/>
              <a:t>Queste mappe possono cambiare nel tempo, permettendo di simulare scenari di </a:t>
            </a:r>
            <a:r>
              <a:rPr lang="it-IT" sz="2300" b="1" dirty="0"/>
              <a:t>cambiamento climatico</a:t>
            </a:r>
            <a:r>
              <a:rPr lang="it-IT" sz="2300" dirty="0"/>
              <a:t> o </a:t>
            </a:r>
            <a:r>
              <a:rPr lang="it-IT" sz="2300" b="1" dirty="0"/>
              <a:t>urbanizzazione.</a:t>
            </a:r>
          </a:p>
          <a:p>
            <a:r>
              <a:rPr lang="it-IT" sz="2300" dirty="0" err="1"/>
              <a:t>HexSim</a:t>
            </a:r>
            <a:r>
              <a:rPr lang="it-IT" sz="2300" dirty="0"/>
              <a:t> permette quindi di integrare il paesaggio all’interno del modello in maniera realistica, facendo dipendere l’andamento di una popolazione da variabili reali.</a:t>
            </a:r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76" y="510897"/>
            <a:ext cx="10360152" cy="75585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600" kern="1200" dirty="0">
                <a:latin typeface="+mj-lt"/>
                <a:ea typeface="+mj-ea"/>
                <a:cs typeface="+mj-cs"/>
              </a:rPr>
              <a:t>La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struttura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esagoni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38F4D-2EBB-C3B8-8729-56EBF8DE416E}"/>
              </a:ext>
            </a:extLst>
          </p:cNvPr>
          <p:cNvSpPr txBox="1"/>
          <p:nvPr/>
        </p:nvSpPr>
        <p:spPr>
          <a:xfrm>
            <a:off x="6337887" y="1857551"/>
            <a:ext cx="5111165" cy="387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A </a:t>
            </a:r>
            <a:r>
              <a:rPr lang="en-US" sz="2400" dirty="0" err="1"/>
              <a:t>differenza</a:t>
            </a:r>
            <a:r>
              <a:rPr lang="en-US" sz="2400" dirty="0"/>
              <a:t> di </a:t>
            </a:r>
            <a:r>
              <a:rPr lang="en-US" sz="2400" dirty="0" err="1"/>
              <a:t>molti</a:t>
            </a:r>
            <a:r>
              <a:rPr lang="en-US" sz="2400" dirty="0"/>
              <a:t> </a:t>
            </a: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usano</a:t>
            </a:r>
            <a:r>
              <a:rPr lang="en-US" sz="2400" dirty="0"/>
              <a:t> </a:t>
            </a:r>
            <a:r>
              <a:rPr lang="en-US" sz="2400" dirty="0" err="1"/>
              <a:t>griglie</a:t>
            </a:r>
            <a:r>
              <a:rPr lang="en-US" sz="2400" dirty="0"/>
              <a:t> quadrate, HexSim divide il territorio in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b="1" dirty="0" err="1"/>
              <a:t>griglia</a:t>
            </a:r>
            <a:r>
              <a:rPr lang="en-US" sz="2400" b="1" dirty="0"/>
              <a:t> </a:t>
            </a:r>
            <a:r>
              <a:rPr lang="en-US" sz="2400" b="1" dirty="0" err="1"/>
              <a:t>esagonale</a:t>
            </a:r>
            <a:r>
              <a:rPr lang="en-US" sz="2400" dirty="0"/>
              <a:t>.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/>
              <a:t>Questo</a:t>
            </a:r>
            <a:r>
              <a:rPr lang="en-US" sz="2400" dirty="0"/>
              <a:t> </a:t>
            </a:r>
            <a:r>
              <a:rPr lang="en-US" sz="2400" dirty="0" err="1"/>
              <a:t>permette</a:t>
            </a:r>
            <a:r>
              <a:rPr lang="en-US" sz="2400" dirty="0"/>
              <a:t> di: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Simulare</a:t>
            </a:r>
            <a:r>
              <a:rPr lang="en-US" sz="2400" dirty="0"/>
              <a:t> il </a:t>
            </a:r>
            <a:r>
              <a:rPr lang="en-US" sz="2400" dirty="0" err="1"/>
              <a:t>movimento</a:t>
            </a:r>
            <a:r>
              <a:rPr lang="en-US" sz="2400" dirty="0"/>
              <a:t> degli </a:t>
            </a:r>
            <a:r>
              <a:rPr lang="en-US" sz="2400" dirty="0" err="1"/>
              <a:t>animali</a:t>
            </a:r>
            <a:r>
              <a:rPr lang="en-US" sz="2400" dirty="0"/>
              <a:t> in modo più </a:t>
            </a:r>
            <a:r>
              <a:rPr lang="en-US" sz="2400" dirty="0" err="1"/>
              <a:t>realistico</a:t>
            </a:r>
            <a:r>
              <a:rPr lang="en-US" sz="2400" dirty="0"/>
              <a:t> </a:t>
            </a:r>
            <a:r>
              <a:rPr lang="en-US" sz="2400" dirty="0" err="1"/>
              <a:t>rispetto</a:t>
            </a:r>
            <a:r>
              <a:rPr lang="en-US" sz="2400" dirty="0"/>
              <a:t> ai </a:t>
            </a:r>
            <a:r>
              <a:rPr lang="en-US" sz="2400" dirty="0" err="1"/>
              <a:t>quadrati</a:t>
            </a:r>
            <a:r>
              <a:rPr lang="en-US" sz="2400" dirty="0"/>
              <a:t> poiché </a:t>
            </a:r>
            <a:r>
              <a:rPr lang="en-US" sz="2400" dirty="0" err="1"/>
              <a:t>ogni</a:t>
            </a:r>
            <a:r>
              <a:rPr lang="en-US" sz="2400" dirty="0"/>
              <a:t> cella ha sei </a:t>
            </a:r>
            <a:r>
              <a:rPr lang="en-US" sz="2400" dirty="0" err="1"/>
              <a:t>celle</a:t>
            </a:r>
            <a:r>
              <a:rPr lang="en-US" sz="2400" dirty="0"/>
              <a:t> </a:t>
            </a:r>
            <a:r>
              <a:rPr lang="en-US" sz="2400" dirty="0" err="1"/>
              <a:t>vicine</a:t>
            </a:r>
            <a:r>
              <a:rPr lang="en-US" sz="2400" dirty="0"/>
              <a:t> </a:t>
            </a:r>
            <a:r>
              <a:rPr lang="en-US" sz="2400" dirty="0" err="1"/>
              <a:t>equidistanti</a:t>
            </a:r>
            <a:r>
              <a:rPr lang="en-US" sz="2400" dirty="0"/>
              <a:t> 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Ridurre</a:t>
            </a:r>
            <a:r>
              <a:rPr lang="en-US" sz="2400" dirty="0"/>
              <a:t> </a:t>
            </a:r>
            <a:r>
              <a:rPr lang="en-US" sz="2400" dirty="0" err="1"/>
              <a:t>le</a:t>
            </a:r>
            <a:r>
              <a:rPr lang="en-US" sz="2400" dirty="0"/>
              <a:t> </a:t>
            </a:r>
            <a:r>
              <a:rPr lang="en-US" sz="2400" dirty="0" err="1"/>
              <a:t>distorsioni</a:t>
            </a:r>
            <a:r>
              <a:rPr lang="en-US" sz="2400" dirty="0"/>
              <a:t> </a:t>
            </a:r>
            <a:r>
              <a:rPr lang="en-US" sz="2400" dirty="0" err="1"/>
              <a:t>direzionali</a:t>
            </a:r>
            <a:r>
              <a:rPr lang="en-US" sz="2400" dirty="0"/>
              <a:t> tipiche delle </a:t>
            </a:r>
            <a:r>
              <a:rPr lang="en-US" sz="2400" dirty="0" err="1"/>
              <a:t>griglie</a:t>
            </a:r>
            <a:r>
              <a:rPr lang="en-US" sz="2400" dirty="0"/>
              <a:t> a </a:t>
            </a:r>
            <a:r>
              <a:rPr lang="en-US" sz="2400" dirty="0" err="1"/>
              <a:t>scacchiera</a:t>
            </a:r>
            <a:r>
              <a:rPr lang="en-US" sz="2400" dirty="0"/>
              <a:t>, rendendo il </a:t>
            </a:r>
            <a:r>
              <a:rPr lang="en-US" sz="2400" dirty="0" err="1"/>
              <a:t>modello</a:t>
            </a:r>
            <a:r>
              <a:rPr lang="en-US" sz="2400" dirty="0"/>
              <a:t> più </a:t>
            </a:r>
            <a:r>
              <a:rPr lang="en-US" sz="2400" dirty="0" err="1"/>
              <a:t>preciso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E3FBAD0-7691-A418-2242-CBCD6BCA58D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FE5AAD-D4DB-A367-2286-6AB1AAC6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8" y="1593491"/>
            <a:ext cx="4919855" cy="47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644" y="0"/>
            <a:ext cx="9868712" cy="1280160"/>
          </a:xfrm>
        </p:spPr>
        <p:txBody>
          <a:bodyPr anchor="b"/>
          <a:lstStyle/>
          <a:p>
            <a:pPr algn="ctr"/>
            <a:r>
              <a:rPr lang="it-IT" sz="4600" dirty="0"/>
              <a:t>Approccio basato sugli individui </a:t>
            </a:r>
            <a:endParaRPr lang="en-US" sz="4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5C2E6-2C83-40A1-7DE8-6D103B46642A}"/>
              </a:ext>
            </a:extLst>
          </p:cNvPr>
          <p:cNvSpPr txBox="1"/>
          <p:nvPr/>
        </p:nvSpPr>
        <p:spPr>
          <a:xfrm>
            <a:off x="439453" y="1509883"/>
            <a:ext cx="47537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/>
              <a:t>HexSim</a:t>
            </a:r>
            <a:r>
              <a:rPr lang="it-IT" sz="2400" dirty="0"/>
              <a:t> è un modello </a:t>
            </a:r>
            <a:r>
              <a:rPr lang="it-IT" sz="2400" b="1" dirty="0" err="1"/>
              <a:t>Individual-Based</a:t>
            </a:r>
            <a:r>
              <a:rPr lang="it-IT" sz="2400" dirty="0"/>
              <a:t>, ossia simula la popolazione non come un numero astratto, ma tiene traccia di ogni singolo individuo (o gruppo). </a:t>
            </a:r>
          </a:p>
          <a:p>
            <a:pPr algn="just"/>
            <a:r>
              <a:rPr lang="it-IT" sz="2400" dirty="0"/>
              <a:t>Ogni individuo ha le sue </a:t>
            </a:r>
            <a:r>
              <a:rPr lang="it-IT" sz="2400" b="1" dirty="0"/>
              <a:t>caratteristiche definite</a:t>
            </a:r>
            <a:r>
              <a:rPr lang="it-IT" sz="24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Età e sesso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Stato di salute o genotipo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Posizione esatta nel paesaggio</a:t>
            </a:r>
          </a:p>
          <a:p>
            <a:pPr algn="just"/>
            <a:r>
              <a:rPr lang="it-IT" sz="2400" dirty="0"/>
              <a:t>e sulla base di tali caratteristiche assume un determinato comportamento nella simulazione.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3E90AF0A-289B-FD93-29A1-1D0B5484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735482" y="1368180"/>
            <a:ext cx="4160459" cy="304753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ACC42-11A5-530E-43E7-AD14B0779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124" y="2772341"/>
            <a:ext cx="4284828" cy="40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E3FD31-D19A-BFEB-821F-C001038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32" y="-334078"/>
            <a:ext cx="11622135" cy="1254732"/>
          </a:xfrm>
        </p:spPr>
        <p:txBody>
          <a:bodyPr/>
          <a:lstStyle/>
          <a:p>
            <a:pPr algn="ctr"/>
            <a:r>
              <a:rPr lang="it-IT" sz="4600" dirty="0"/>
              <a:t>Il modello in azione: esempi applicativi</a:t>
            </a:r>
            <a:endParaRPr lang="en-US" sz="4600" dirty="0"/>
          </a:p>
        </p:txBody>
      </p:sp>
      <p:pic>
        <p:nvPicPr>
          <p:cNvPr id="13" name="trim.B3587228-D824-46A6-AE55-0FAAA455C6AC.MOV">
            <a:hlinkClick r:id="" action="ppaction://media"/>
            <a:extLst>
              <a:ext uri="{FF2B5EF4-FFF2-40B4-BE49-F238E27FC236}">
                <a16:creationId xmlns:a16="http://schemas.microsoft.com/office/drawing/2014/main" id="{2AA8E568-B78A-6618-029C-B2BD0C923B7E}"/>
              </a:ext>
            </a:extLst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379" y="961785"/>
            <a:ext cx="5702490" cy="3973099"/>
          </a:xfrm>
          <a:prstGeom prst="rect">
            <a:avLst/>
          </a:prstGeom>
        </p:spPr>
      </p:pic>
      <p:pic>
        <p:nvPicPr>
          <p:cNvPr id="16" name="trim.65C1CCB7-9CEB-4621-B5F1-F8BC36175B7B.MOV">
            <a:hlinkClick r:id="" action="ppaction://media"/>
            <a:extLst>
              <a:ext uri="{FF2B5EF4-FFF2-40B4-BE49-F238E27FC236}">
                <a16:creationId xmlns:a16="http://schemas.microsoft.com/office/drawing/2014/main" id="{E3DA0BC8-8D9A-A338-BA06-981FD45A98AA}"/>
              </a:ext>
            </a:extLst>
          </p:cNvPr>
          <p:cNvPicPr>
            <a:picLocks noGrp="1" noChangeAspect="1"/>
          </p:cNvPicPr>
          <p:nvPr>
            <p:ph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1534" y="961784"/>
            <a:ext cx="5701890" cy="39730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32464F-CFA1-D02F-0A73-36D71E50116A}"/>
              </a:ext>
            </a:extLst>
          </p:cNvPr>
          <p:cNvSpPr txBox="1"/>
          <p:nvPr/>
        </p:nvSpPr>
        <p:spPr>
          <a:xfrm>
            <a:off x="177380" y="5017144"/>
            <a:ext cx="57024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u="sng" dirty="0"/>
              <a:t>Modello preda-predatore: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dirty="0"/>
              <a:t>Area Gialla:</a:t>
            </a:r>
            <a:r>
              <a:rPr lang="it-IT" dirty="0"/>
              <a:t> è il territorio nel quale vivono prede e predatori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dirty="0"/>
              <a:t>Esagoni neri:</a:t>
            </a:r>
            <a:r>
              <a:rPr lang="it-IT" dirty="0"/>
              <a:t> rappresentano le prede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dirty="0"/>
              <a:t>Nube blu/viola:</a:t>
            </a:r>
            <a:r>
              <a:rPr lang="it-IT" dirty="0"/>
              <a:t> rappresenta i predatori con la relativa densità all’interno del territorio</a:t>
            </a:r>
            <a:endParaRPr lang="en-I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15D91-9C75-D421-3228-C791EE838D86}"/>
              </a:ext>
            </a:extLst>
          </p:cNvPr>
          <p:cNvSpPr txBox="1"/>
          <p:nvPr/>
        </p:nvSpPr>
        <p:spPr>
          <a:xfrm>
            <a:off x="6311533" y="5017144"/>
            <a:ext cx="5702489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b="1" u="sng" dirty="0"/>
              <a:t>Dinamiche di dispersione e modello epidemiologico:</a:t>
            </a:r>
          </a:p>
          <a:p>
            <a:pPr algn="l"/>
            <a:r>
              <a:rPr lang="it-IT" dirty="0"/>
              <a:t>Questa simulazione permette di riprodurre in maniera realistica sia i movimenti dei singoli individui tra i diversi habitat disponibili (arancione), sia la diffusione di un’epidemia nelle diverse zone popolate.</a:t>
            </a:r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78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57F1-169F-F43D-2CDF-B6F90BB7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4" y="0"/>
            <a:ext cx="11244032" cy="1008021"/>
          </a:xfrm>
        </p:spPr>
        <p:txBody>
          <a:bodyPr/>
          <a:lstStyle/>
          <a:p>
            <a:pPr algn="ctr"/>
            <a:r>
              <a:rPr lang="it-IT" sz="4600" dirty="0"/>
              <a:t>Giudizio sulla semplicità di utilizzo</a:t>
            </a:r>
            <a:endParaRPr lang="en-IT" sz="4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D4B1-23F1-9C67-28DE-61A877993385}"/>
              </a:ext>
            </a:extLst>
          </p:cNvPr>
          <p:cNvSpPr txBox="1"/>
          <p:nvPr/>
        </p:nvSpPr>
        <p:spPr>
          <a:xfrm>
            <a:off x="218661" y="1008021"/>
            <a:ext cx="64918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Il modello risulta essere di </a:t>
            </a:r>
            <a:r>
              <a:rPr lang="it-IT" sz="2000" b="1" dirty="0"/>
              <a:t>semplice utilizzo</a:t>
            </a:r>
            <a:r>
              <a:rPr lang="it-IT" sz="2000" dirty="0"/>
              <a:t> e abbastanza </a:t>
            </a:r>
            <a:r>
              <a:rPr lang="it-IT" sz="2000" b="1" dirty="0"/>
              <a:t>intuitivo</a:t>
            </a:r>
            <a:r>
              <a:rPr lang="it-IT" sz="2000" dirty="0"/>
              <a:t>.</a:t>
            </a:r>
          </a:p>
          <a:p>
            <a:pPr algn="just"/>
            <a:r>
              <a:rPr lang="it-IT" sz="2000" dirty="0"/>
              <a:t>Un ruolo chiave è ricoperto dalle numerose istruzioni contenute nella guida presente sul sito nella sezione dedicata (</a:t>
            </a:r>
            <a:r>
              <a:rPr lang="it-IT" sz="2000" b="1" dirty="0" err="1"/>
              <a:t>HexSim</a:t>
            </a:r>
            <a:r>
              <a:rPr lang="it-IT" sz="2000" b="1" dirty="0"/>
              <a:t> User’s Guide</a:t>
            </a:r>
            <a:r>
              <a:rPr lang="it-IT" sz="2000" dirty="0"/>
              <a:t>), senza le quali sarebbe stato molto più difficoltoso superare le complessità tecniche iniziali.</a:t>
            </a:r>
          </a:p>
          <a:p>
            <a:pPr algn="just"/>
            <a:r>
              <a:rPr lang="it-IT" sz="2000" dirty="0"/>
              <a:t>In ambito ecologico, </a:t>
            </a:r>
            <a:r>
              <a:rPr lang="it-IT" sz="2000" dirty="0" err="1"/>
              <a:t>HexSim</a:t>
            </a:r>
            <a:r>
              <a:rPr lang="it-IT" sz="2000" dirty="0"/>
              <a:t> si rivela prezioso per eseguire </a:t>
            </a:r>
            <a:r>
              <a:rPr lang="it-IT" sz="2000" b="1" dirty="0"/>
              <a:t>simulazioni su larga scala</a:t>
            </a:r>
            <a:r>
              <a:rPr lang="it-IT" sz="2000" dirty="0"/>
              <a:t>, aggirando gli ostacoli logistici tipici degli ecosistemi reali. Il monitoraggio diretto di un’intera popolazione selvatica risulta infatti quasi sempre infattibile, poiché legato a variabili complesse da misurare sul campo (come tassi di natalità, mortalità, immigrazione ed emigrazione). Inoltre, il software consente di </a:t>
            </a:r>
            <a:r>
              <a:rPr lang="it-IT" sz="2000" b="1" dirty="0"/>
              <a:t>testare scenari sperimentali</a:t>
            </a:r>
            <a:r>
              <a:rPr lang="it-IT" sz="2000" dirty="0"/>
              <a:t> che, se condotti fisicamente nell’ambiente, rischierebbero di causare danni irreversibili all’ecosistema.</a:t>
            </a:r>
          </a:p>
          <a:p>
            <a:pPr algn="just"/>
            <a:r>
              <a:rPr lang="it-IT" sz="2000" dirty="0"/>
              <a:t>Infine, l’aspetto che va a sfavore del modello è quello di non essere accessibile dalla totalità dei sistemi operativi, ma solo da </a:t>
            </a:r>
            <a:r>
              <a:rPr lang="it-IT" sz="2000" b="1" dirty="0"/>
              <a:t>Windows</a:t>
            </a:r>
            <a:r>
              <a:rPr lang="it-IT" sz="2000" dirty="0"/>
              <a:t>.</a:t>
            </a:r>
            <a:endParaRPr lang="en-IT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E1641-CD2F-146C-3CDA-0A46CE902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31" y="1104842"/>
            <a:ext cx="4293246" cy="3421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93076-608B-D77C-4F42-364EBA89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841" y="3066804"/>
            <a:ext cx="4483498" cy="35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88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958</Words>
  <Application>Microsoft Office PowerPoint</Application>
  <PresentationFormat>Widescreen</PresentationFormat>
  <Paragraphs>69</Paragraphs>
  <Slides>10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Gill Sans Nova Light</vt:lpstr>
      <vt:lpstr>Sagona Book</vt:lpstr>
      <vt:lpstr>Custom</vt:lpstr>
      <vt:lpstr>HexSim </vt:lpstr>
      <vt:lpstr>Introduzione al modello: scopo e finalità </vt:lpstr>
      <vt:lpstr>Introduzione al modello: scopo e finalità </vt:lpstr>
      <vt:lpstr>Ente, Autore e sito </vt:lpstr>
      <vt:lpstr>Input</vt:lpstr>
      <vt:lpstr>La struttura a esagoni </vt:lpstr>
      <vt:lpstr>Approccio basato sugli individui </vt:lpstr>
      <vt:lpstr>Il modello in azione: esempi applicativi</vt:lpstr>
      <vt:lpstr>Giudizio sulla semplicità di utilizzo</vt:lpstr>
      <vt:lpstr>Specifiche hardware e software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HexSim</dc:title>
  <dc:creator>Matteo Bruzzone</dc:creator>
  <cp:lastModifiedBy>Giorgio Guariso</cp:lastModifiedBy>
  <cp:revision>6</cp:revision>
  <dcterms:created xsi:type="dcterms:W3CDTF">2026-04-29T17:52:09Z</dcterms:created>
  <dcterms:modified xsi:type="dcterms:W3CDTF">2026-06-04T21:26:48Z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