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69" d="100"/>
          <a:sy n="69" d="100"/>
        </p:scale>
        <p:origin x="-72" y="-2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B6405-8D11-46AD-AB3B-BBE7CCAB0D56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EA0DC-A803-406F-9DCB-8F83084CDB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33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857D35-537B-48F9-8BCA-ACFC2F567AFD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9214B9-DD0E-4603-990B-ED07C726D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0544" y="142853"/>
            <a:ext cx="8062912" cy="642942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           </a:t>
            </a:r>
            <a:r>
              <a:rPr lang="it-IT" dirty="0" err="1" smtClean="0">
                <a:solidFill>
                  <a:srgbClr val="00B0F0"/>
                </a:solidFill>
              </a:rPr>
              <a:t>HydroClimATe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893652" cy="5883566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       </a:t>
            </a:r>
            <a:r>
              <a:rPr lang="it-IT" b="1" dirty="0" err="1" smtClean="0"/>
              <a:t>Hydrologic</a:t>
            </a:r>
            <a:r>
              <a:rPr lang="it-IT" b="1" dirty="0" smtClean="0"/>
              <a:t> </a:t>
            </a:r>
            <a:r>
              <a:rPr lang="it-IT" b="1" dirty="0" smtClean="0"/>
              <a:t>and </a:t>
            </a:r>
            <a:r>
              <a:rPr lang="it-IT" b="1" dirty="0" err="1" smtClean="0"/>
              <a:t>Climatic</a:t>
            </a:r>
            <a:r>
              <a:rPr lang="it-IT" b="1" dirty="0" smtClean="0"/>
              <a:t> Analysis Toolkit</a:t>
            </a:r>
            <a:endParaRPr lang="it-IT" sz="1600" b="1" dirty="0" smtClean="0"/>
          </a:p>
          <a:p>
            <a:pPr algn="l"/>
            <a:endParaRPr lang="it-IT" sz="1400" b="1" dirty="0" smtClean="0"/>
          </a:p>
          <a:p>
            <a:pPr algn="l"/>
            <a:r>
              <a:rPr lang="it-IT" sz="1400" b="1" dirty="0" err="1" smtClean="0"/>
              <a:t>Hydroclimate</a:t>
            </a:r>
            <a:r>
              <a:rPr lang="it-IT" sz="1400" b="1" dirty="0" smtClean="0"/>
              <a:t> è </a:t>
            </a:r>
            <a:r>
              <a:rPr lang="it-IT" sz="1400" b="1" dirty="0" smtClean="0">
                <a:solidFill>
                  <a:schemeClr val="tx1"/>
                </a:solidFill>
              </a:rPr>
              <a:t>un programma informatico che permette di valutare la relazione tra i dati di serie temporali climatiche e idrologiche attraverso l’uso di diversi metodi oggettivi.</a:t>
            </a:r>
          </a:p>
          <a:p>
            <a:pPr algn="l"/>
            <a:r>
              <a:rPr lang="it-IT" sz="1400" b="1" dirty="0" smtClean="0">
                <a:solidFill>
                  <a:schemeClr val="tx1"/>
                </a:solidFill>
              </a:rPr>
              <a:t>Il software è rintracciabile sul sito del (U.S. </a:t>
            </a:r>
            <a:r>
              <a:rPr lang="it-IT" sz="1400" b="1" dirty="0" err="1" smtClean="0">
                <a:solidFill>
                  <a:schemeClr val="tx1"/>
                </a:solidFill>
              </a:rPr>
              <a:t>Geological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</a:rPr>
              <a:t>Survey</a:t>
            </a:r>
            <a:r>
              <a:rPr lang="it-IT" sz="1800" b="1" dirty="0" smtClean="0">
                <a:solidFill>
                  <a:schemeClr val="tx1"/>
                </a:solidFill>
              </a:rPr>
              <a:t>): </a:t>
            </a:r>
            <a:r>
              <a:rPr lang="it-IT" sz="1400" b="1" dirty="0" smtClean="0">
                <a:solidFill>
                  <a:schemeClr val="tx1"/>
                </a:solidFill>
              </a:rPr>
              <a:t>http://www.usgs.gov/</a:t>
            </a:r>
            <a:r>
              <a:rPr lang="it-IT" sz="1400" b="1" dirty="0" err="1" smtClean="0">
                <a:solidFill>
                  <a:schemeClr val="tx1"/>
                </a:solidFill>
              </a:rPr>
              <a:t>pubprod</a:t>
            </a:r>
            <a:r>
              <a:rPr lang="it-IT" sz="1400" b="1" dirty="0" smtClean="0">
                <a:solidFill>
                  <a:schemeClr val="tx1"/>
                </a:solidFill>
              </a:rPr>
              <a:t>/</a:t>
            </a:r>
            <a:r>
              <a:rPr lang="it-IT" sz="1400" b="1" dirty="0" err="1" smtClean="0">
                <a:solidFill>
                  <a:schemeClr val="tx1"/>
                </a:solidFill>
              </a:rPr>
              <a:t>software.html</a:t>
            </a:r>
            <a:r>
              <a:rPr lang="it-IT" sz="1400" b="1" dirty="0" smtClean="0">
                <a:solidFill>
                  <a:schemeClr val="tx1"/>
                </a:solidFill>
              </a:rPr>
              <a:t>, ed è stato creato da </a:t>
            </a:r>
            <a:r>
              <a:rPr lang="it-IT" sz="1400" b="1" dirty="0" err="1" smtClean="0">
                <a:solidFill>
                  <a:schemeClr val="tx1"/>
                </a:solidFill>
              </a:rPr>
              <a:t>J.Dickinson</a:t>
            </a:r>
            <a:r>
              <a:rPr lang="it-IT" sz="1400" b="1" dirty="0" smtClean="0">
                <a:solidFill>
                  <a:schemeClr val="tx1"/>
                </a:solidFill>
              </a:rPr>
              <a:t>,R. </a:t>
            </a:r>
            <a:r>
              <a:rPr lang="it-IT" sz="1400" b="1" dirty="0" err="1" smtClean="0">
                <a:solidFill>
                  <a:schemeClr val="tx1"/>
                </a:solidFill>
              </a:rPr>
              <a:t>Hanson</a:t>
            </a:r>
            <a:r>
              <a:rPr lang="it-IT" sz="1400" b="1" dirty="0" smtClean="0">
                <a:solidFill>
                  <a:schemeClr val="tx1"/>
                </a:solidFill>
              </a:rPr>
              <a:t> ,S. </a:t>
            </a:r>
            <a:r>
              <a:rPr lang="it-IT" sz="1400" b="1" dirty="0" err="1" smtClean="0">
                <a:solidFill>
                  <a:schemeClr val="tx1"/>
                </a:solidFill>
              </a:rPr>
              <a:t>Predmore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r>
              <a:rPr lang="it-IT" sz="1400" b="1" dirty="0" smtClean="0">
                <a:solidFill>
                  <a:schemeClr val="tx1"/>
                </a:solidFill>
              </a:rPr>
              <a:t>Le conseguenze dei cambiamenti climatici e la variabilità del clima sono stati identificati come i principali problemi per la disponibilità di risorse idriche nel mondo. Proprio la variabilità del clima rappresenta la deviazioni dello stato del clima a lungo termine da periodi di anni a decenni.</a:t>
            </a:r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r>
              <a:rPr lang="it-IT" sz="1400" b="1" dirty="0" smtClean="0">
                <a:solidFill>
                  <a:schemeClr val="tx1"/>
                </a:solidFill>
              </a:rPr>
              <a:t>Dati in input: serie temporali relative a precipitazioni, livelli delle acque sotterranee , deflussi e afflussi idrologici.</a:t>
            </a:r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Struttura: il software permette di valutare il rapporto tra uno o </a:t>
            </a:r>
            <a:r>
              <a:rPr lang="it-IT" sz="1400" b="1" dirty="0" err="1">
                <a:solidFill>
                  <a:schemeClr val="tx1"/>
                </a:solidFill>
              </a:rPr>
              <a:t>piu</a:t>
            </a:r>
            <a:r>
              <a:rPr lang="it-IT" sz="1400" b="1" dirty="0">
                <a:solidFill>
                  <a:schemeClr val="tx1"/>
                </a:solidFill>
              </a:rPr>
              <a:t> insiemi di dati che variano nel </a:t>
            </a:r>
            <a:r>
              <a:rPr lang="it-IT" sz="1400" b="1" dirty="0" smtClean="0">
                <a:solidFill>
                  <a:schemeClr val="tx1"/>
                </a:solidFill>
              </a:rPr>
              <a:t>tempo, ed è </a:t>
            </a:r>
            <a:r>
              <a:rPr lang="it-IT" sz="1400" b="1" dirty="0">
                <a:solidFill>
                  <a:schemeClr val="tx1"/>
                </a:solidFill>
              </a:rPr>
              <a:t>costituito da una finestra dove possiamo identificare i metodi oggettivi a disposizione</a:t>
            </a:r>
            <a:r>
              <a:rPr lang="it-IT" sz="1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r>
              <a:rPr lang="it-IT" sz="1400" b="1" dirty="0" smtClean="0">
                <a:solidFill>
                  <a:schemeClr val="tx1"/>
                </a:solidFill>
              </a:rPr>
              <a:t>L’obiettivo del software è quello di individuare le relazioni tra serie temporali idrologiche e climatiche e la presenza di variazioni periodiche dei sistemi meteorici; quindi, definire la risposta </a:t>
            </a:r>
            <a:r>
              <a:rPr lang="it-IT" sz="1400" b="1" dirty="0">
                <a:solidFill>
                  <a:schemeClr val="tx1"/>
                </a:solidFill>
              </a:rPr>
              <a:t>dei sistemi idrologici alla variabilità del </a:t>
            </a:r>
            <a:r>
              <a:rPr lang="it-IT" sz="1400" b="1" dirty="0" smtClean="0">
                <a:solidFill>
                  <a:schemeClr val="tx1"/>
                </a:solidFill>
              </a:rPr>
              <a:t>clima ed effettuare delle proiezioni usando </a:t>
            </a:r>
            <a:r>
              <a:rPr lang="it-IT" sz="1400" b="1" dirty="0">
                <a:solidFill>
                  <a:schemeClr val="tx1"/>
                </a:solidFill>
              </a:rPr>
              <a:t>modelli AR</a:t>
            </a:r>
            <a:r>
              <a:rPr lang="it-IT" sz="1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it-IT" sz="1400" b="1" dirty="0" smtClean="0">
                <a:solidFill>
                  <a:schemeClr val="tx1"/>
                </a:solidFill>
              </a:rPr>
              <a:t>Esse permettono di individuare </a:t>
            </a:r>
            <a:r>
              <a:rPr lang="it-IT" sz="1400" b="1" dirty="0">
                <a:solidFill>
                  <a:schemeClr val="tx1"/>
                </a:solidFill>
              </a:rPr>
              <a:t>i periodi di secca o di elevata disponibilità di acqua. Si ottengono proiezioni idrologiche future sulla base di una analisi obiettiva di una serie temporale storica</a:t>
            </a:r>
            <a:r>
              <a:rPr lang="it-IT" sz="1400" b="1" dirty="0"/>
              <a:t>.</a:t>
            </a:r>
          </a:p>
          <a:p>
            <a:pPr algn="l"/>
            <a:endParaRPr lang="it-IT" sz="1400" b="1" dirty="0"/>
          </a:p>
          <a:p>
            <a:pPr algn="l"/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endParaRPr lang="it-IT" sz="1400" b="1" dirty="0" smtClean="0"/>
          </a:p>
          <a:p>
            <a:pPr algn="l"/>
            <a:endParaRPr lang="it-IT" sz="1400" b="1" dirty="0" smtClean="0"/>
          </a:p>
          <a:p>
            <a:pPr algn="l"/>
            <a:endParaRPr lang="it-IT" sz="1400" b="1" dirty="0" smtClean="0"/>
          </a:p>
          <a:p>
            <a:pPr algn="l"/>
            <a:endParaRPr lang="it-IT" sz="1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2844" y="94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0916" y="467566"/>
            <a:ext cx="8538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Questo software permette di dimostrare che i fenomeni oceano-atmosferici sono indici delle precipitazioni che influenzano le tempistiche e i volumi di afflusso e deflusso dei sistemi idrologici. </a:t>
            </a:r>
          </a:p>
          <a:p>
            <a:pPr lvl="0"/>
            <a:r>
              <a:rPr lang="it-IT" sz="1400" dirty="0" smtClean="0">
                <a:latin typeface="+mj-lt"/>
              </a:rPr>
              <a:t>Il software anche  se progettato per l’analisi di fenomeni idrologici  può essere generalizzato ad altri fenomeni infatti </a:t>
            </a:r>
            <a:r>
              <a:rPr lang="it-IT" altLang="it-IT" sz="1400" dirty="0" smtClean="0">
                <a:latin typeface="+mj-lt"/>
              </a:rPr>
              <a:t>gli </a:t>
            </a:r>
            <a:r>
              <a:rPr lang="it-IT" altLang="it-IT" sz="1400" dirty="0">
                <a:latin typeface="+mj-lt"/>
              </a:rPr>
              <a:t>strumenti </a:t>
            </a:r>
            <a:r>
              <a:rPr lang="it-IT" altLang="it-IT" sz="1400" dirty="0" smtClean="0">
                <a:latin typeface="+mj-lt"/>
              </a:rPr>
              <a:t>e i </a:t>
            </a:r>
            <a:r>
              <a:rPr lang="it-IT" altLang="it-IT" sz="1400" dirty="0">
                <a:latin typeface="+mj-lt"/>
              </a:rPr>
              <a:t>metodi disponibili possono essere applicati </a:t>
            </a:r>
            <a:r>
              <a:rPr lang="it-IT" altLang="it-IT" sz="1400" dirty="0" smtClean="0">
                <a:latin typeface="+mj-lt"/>
              </a:rPr>
              <a:t>a </a:t>
            </a:r>
            <a:r>
              <a:rPr lang="it-IT" altLang="it-IT" sz="1400" dirty="0">
                <a:latin typeface="+mj-lt"/>
              </a:rPr>
              <a:t>serie </a:t>
            </a:r>
            <a:r>
              <a:rPr lang="it-IT" altLang="it-IT" sz="1400" dirty="0" smtClean="0">
                <a:latin typeface="+mj-lt"/>
              </a:rPr>
              <a:t>temporali generate </a:t>
            </a:r>
            <a:r>
              <a:rPr lang="it-IT" altLang="it-IT" sz="1400" dirty="0">
                <a:latin typeface="+mj-lt"/>
              </a:rPr>
              <a:t>da processi fisici , biologici , economici o </a:t>
            </a:r>
            <a:r>
              <a:rPr lang="it-IT" altLang="it-IT" sz="1400" dirty="0" smtClean="0">
                <a:latin typeface="+mj-lt"/>
              </a:rPr>
              <a:t>sociali. </a:t>
            </a:r>
            <a:r>
              <a:rPr lang="it-IT" sz="1400" dirty="0"/>
              <a:t>Le proiezioni con i modelli AR possono essere applicati a dati di qualità dell’acqua o prelievi da falda. </a:t>
            </a:r>
            <a:endParaRPr lang="it-IT" altLang="it-IT" sz="1400" dirty="0">
              <a:latin typeface="+mj-lt"/>
            </a:endParaRPr>
          </a:p>
          <a:p>
            <a:r>
              <a:rPr lang="it-IT" sz="1400" dirty="0" smtClean="0">
                <a:latin typeface="+mj-lt"/>
              </a:rPr>
              <a:t> </a:t>
            </a:r>
            <a:endParaRPr lang="it-IT" sz="1400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005064"/>
            <a:ext cx="8856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dirty="0" err="1" smtClean="0"/>
              <a:t>Hydroclimate</a:t>
            </a:r>
            <a:r>
              <a:rPr lang="it-IT" sz="1400" dirty="0" smtClean="0"/>
              <a:t> è supportato su sistemi operativi:</a:t>
            </a:r>
            <a:r>
              <a:rPr lang="en-US" sz="1400" dirty="0"/>
              <a:t>Windows XP, Windows Vista, Windows 7</a:t>
            </a:r>
            <a:r>
              <a:rPr lang="en-US" sz="1400" dirty="0" smtClean="0"/>
              <a:t>, </a:t>
            </a:r>
            <a:r>
              <a:rPr lang="en-US" sz="1400" dirty="0"/>
              <a:t>Windows </a:t>
            </a:r>
            <a:r>
              <a:rPr lang="en-US" sz="1400" dirty="0">
                <a:latin typeface="+mj-lt"/>
              </a:rPr>
              <a:t>8 </a:t>
            </a:r>
            <a:r>
              <a:rPr lang="it-IT" altLang="it-IT" sz="1400" dirty="0">
                <a:latin typeface="+mj-lt"/>
              </a:rPr>
              <a:t>L'installazione di Microsoft .NET Framework versione 4.0 che viene distribuito con Microsoft Windows 7 è necessario per eseguire </a:t>
            </a:r>
            <a:r>
              <a:rPr lang="it-IT" altLang="it-IT" sz="1400" dirty="0" err="1">
                <a:latin typeface="+mj-lt"/>
              </a:rPr>
              <a:t>HydroClimATe</a:t>
            </a:r>
            <a:r>
              <a:rPr lang="it-IT" altLang="it-IT" sz="1400" dirty="0">
                <a:latin typeface="+mj-lt"/>
              </a:rPr>
              <a:t> È necessaria una connessione a Internet per importare dati dal National Water sistema di inventario USGS ( NWIS ) </a:t>
            </a:r>
          </a:p>
          <a:p>
            <a:endParaRPr lang="it-IT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0916" y="1916832"/>
            <a:ext cx="87955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software è dinamico, permette di definire modelli sulla base di serie temporali ‘’grezze’’ o  modificate attraverso diversi metodi oggettivi . I dati di ogni passaggio  possono essere esportati come vettori o matrici o file per essere utilizzati per altre applicazioni. Il software lascia la possibilità di muoversi potendo scegliere le funzioni o il numero di punti da considerare per le analisi.</a:t>
            </a:r>
          </a:p>
          <a:p>
            <a:endParaRPr lang="it-IT" sz="1400" dirty="0"/>
          </a:p>
          <a:p>
            <a:r>
              <a:rPr lang="it-IT" sz="1400" dirty="0" smtClean="0"/>
              <a:t>Ci possono essere problemi a importare i vettori o le matrici dai file per poterli utilizzare nel software</a:t>
            </a:r>
          </a:p>
          <a:p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2676" y="5589240"/>
            <a:ext cx="545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Superti Andrea</a:t>
            </a:r>
          </a:p>
          <a:p>
            <a:r>
              <a:rPr lang="it-IT" dirty="0" smtClean="0"/>
              <a:t>Matricola: 812262</a:t>
            </a:r>
          </a:p>
          <a:p>
            <a:r>
              <a:rPr lang="it-IT" dirty="0" smtClean="0"/>
              <a:t>Settembre 2015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28660" y="95256"/>
            <a:ext cx="6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92066" y="2412920"/>
            <a:ext cx="5274643" cy="35004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9128" y="156654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Metodi oggettivi:</a:t>
            </a:r>
            <a:endParaRPr lang="it-IT" sz="1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835696" y="1720432"/>
            <a:ext cx="2093362" cy="1137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59399" y="403629"/>
            <a:ext cx="267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Posso inserire una tabella di valori (tempo, misurazione) o  un vettore da trasformare in una matrice</a:t>
            </a:r>
            <a:endParaRPr lang="it-IT" sz="14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2893206" y="975759"/>
            <a:ext cx="964414" cy="1595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egnaposto contenuto 1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5120" y="172609"/>
            <a:ext cx="2664296" cy="2091473"/>
          </a:xfrm>
          <a:prstGeom prst="rect">
            <a:avLst/>
          </a:prstGeom>
        </p:spPr>
      </p:pic>
      <p:cxnSp>
        <p:nvCxnSpPr>
          <p:cNvPr id="24" name="Connettore 2 23"/>
          <p:cNvCxnSpPr/>
          <p:nvPr/>
        </p:nvCxnSpPr>
        <p:spPr>
          <a:xfrm>
            <a:off x="2893206" y="975759"/>
            <a:ext cx="158080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71733" y="6071077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 caselle indicano quanti passaggi sono stati completati</a:t>
            </a:r>
            <a:endParaRPr lang="it-IT" sz="1400" dirty="0"/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2893207" y="5929330"/>
            <a:ext cx="1678793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3929058" y="5929330"/>
            <a:ext cx="50006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 flipH="1" flipV="1">
            <a:off x="3606793" y="5607859"/>
            <a:ext cx="64373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3929058" y="5286388"/>
            <a:ext cx="50006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rot="5400000">
            <a:off x="8609041" y="5607859"/>
            <a:ext cx="642148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7429520" y="628652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Dati statistici</a:t>
            </a:r>
            <a:endParaRPr lang="it-IT" sz="1400" dirty="0"/>
          </a:p>
        </p:txBody>
      </p:sp>
      <p:cxnSp>
        <p:nvCxnSpPr>
          <p:cNvPr id="46" name="Connettore 2 45"/>
          <p:cNvCxnSpPr/>
          <p:nvPr/>
        </p:nvCxnSpPr>
        <p:spPr>
          <a:xfrm rot="16200000" flipV="1">
            <a:off x="7358082" y="5572140"/>
            <a:ext cx="128588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142844" y="1896045"/>
            <a:ext cx="250033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Standardizzazione </a:t>
            </a:r>
          </a:p>
          <a:p>
            <a:r>
              <a:rPr lang="it-IT" sz="1400" dirty="0" smtClean="0"/>
              <a:t>Eliminazione del trend</a:t>
            </a:r>
          </a:p>
          <a:p>
            <a:r>
              <a:rPr lang="it-IT" sz="1400" dirty="0" smtClean="0"/>
              <a:t>Analisi di Fourier</a:t>
            </a:r>
            <a:r>
              <a:rPr lang="it-IT" sz="1000" dirty="0" smtClean="0"/>
              <a:t>)</a:t>
            </a:r>
          </a:p>
          <a:p>
            <a:r>
              <a:rPr lang="it-IT" sz="1400" dirty="0" smtClean="0"/>
              <a:t>EOF </a:t>
            </a:r>
            <a:r>
              <a:rPr lang="it-IT" sz="1000" dirty="0" smtClean="0"/>
              <a:t>(funzione ortogonale empirica)</a:t>
            </a:r>
            <a:endParaRPr lang="it-IT" sz="1400" dirty="0"/>
          </a:p>
          <a:p>
            <a:r>
              <a:rPr lang="it-IT" sz="1400" dirty="0"/>
              <a:t>MEM </a:t>
            </a:r>
            <a:r>
              <a:rPr lang="it-IT" sz="1000" dirty="0"/>
              <a:t>(massimo metodo Entropia)</a:t>
            </a:r>
          </a:p>
          <a:p>
            <a:r>
              <a:rPr lang="it-IT" sz="1400" dirty="0"/>
              <a:t>SSA </a:t>
            </a:r>
            <a:r>
              <a:rPr lang="it-IT" sz="1000" dirty="0"/>
              <a:t>(analisi singolare dello </a:t>
            </a:r>
            <a:r>
              <a:rPr lang="it-IT" sz="1000" dirty="0" smtClean="0"/>
              <a:t>spettro)</a:t>
            </a:r>
          </a:p>
          <a:p>
            <a:r>
              <a:rPr lang="it-IT" sz="1200" dirty="0"/>
              <a:t>Regressione e </a:t>
            </a:r>
            <a:r>
              <a:rPr lang="it-IT" sz="1200" dirty="0" smtClean="0"/>
              <a:t>correlazione</a:t>
            </a:r>
            <a:endParaRPr lang="it-IT" sz="1000" dirty="0" smtClean="0"/>
          </a:p>
          <a:p>
            <a:r>
              <a:rPr lang="it-IT" sz="1400" dirty="0" smtClean="0"/>
              <a:t>Proiezione</a:t>
            </a:r>
          </a:p>
          <a:p>
            <a:endParaRPr lang="it-IT" sz="1400" dirty="0" smtClean="0"/>
          </a:p>
          <a:p>
            <a:endParaRPr lang="it-IT" dirty="0"/>
          </a:p>
        </p:txBody>
      </p:sp>
      <p:cxnSp>
        <p:nvCxnSpPr>
          <p:cNvPr id="52" name="Connettore 1 51"/>
          <p:cNvCxnSpPr/>
          <p:nvPr/>
        </p:nvCxnSpPr>
        <p:spPr>
          <a:xfrm>
            <a:off x="3857620" y="3063939"/>
            <a:ext cx="38576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71733" y="409664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Caratteristiche specifiche</a:t>
            </a:r>
            <a:endParaRPr lang="it-IT" sz="1400" dirty="0"/>
          </a:p>
        </p:txBody>
      </p:sp>
      <p:cxnSp>
        <p:nvCxnSpPr>
          <p:cNvPr id="57" name="Connettore 2 56"/>
          <p:cNvCxnSpPr>
            <a:stCxn id="55" idx="3"/>
          </p:cNvCxnSpPr>
          <p:nvPr/>
        </p:nvCxnSpPr>
        <p:spPr>
          <a:xfrm>
            <a:off x="2600625" y="4250537"/>
            <a:ext cx="1614185" cy="178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55" idx="3"/>
          </p:cNvCxnSpPr>
          <p:nvPr/>
        </p:nvCxnSpPr>
        <p:spPr>
          <a:xfrm flipV="1">
            <a:off x="2600625" y="3643314"/>
            <a:ext cx="4185953" cy="607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5" idx="3"/>
          </p:cNvCxnSpPr>
          <p:nvPr/>
        </p:nvCxnSpPr>
        <p:spPr>
          <a:xfrm flipV="1">
            <a:off x="2600625" y="3832922"/>
            <a:ext cx="1614185" cy="4176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0942" y="27804"/>
            <a:ext cx="22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2813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42844" y="1000108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Interpolazione : se ci sono delle serie con misure irregolari viene utilizzata per stimare i valori mancanti e creare un intervallo di tempo uniforme (necessario per l’analisi di Fourier) , devo però definire il numero di punti da tenere in considerazione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4572008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Standardizzazione : i dati possono essere standardizzati a una distribuzione normale o gamma SPI (</a:t>
            </a:r>
            <a:r>
              <a:rPr lang="it-IT" sz="1200" dirty="0" err="1" smtClean="0"/>
              <a:t>standardized</a:t>
            </a:r>
            <a:r>
              <a:rPr lang="it-IT" sz="1200" dirty="0" smtClean="0"/>
              <a:t> </a:t>
            </a:r>
            <a:r>
              <a:rPr lang="it-IT" sz="1200" dirty="0" err="1" smtClean="0"/>
              <a:t>precipitation</a:t>
            </a:r>
            <a:r>
              <a:rPr lang="it-IT" sz="1200" dirty="0" smtClean="0"/>
              <a:t> </a:t>
            </a:r>
            <a:r>
              <a:rPr lang="it-IT" sz="1200" dirty="0" err="1" smtClean="0"/>
              <a:t>index</a:t>
            </a:r>
            <a:r>
              <a:rPr lang="it-IT" sz="1200" dirty="0" smtClean="0"/>
              <a:t>) 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5720" y="5786454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Trasformazione cumulativa: prevede correlazione seriale per i processi temporali intermittenti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57686" y="614364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Tutte le nuove serie create hanno come indice quello in cui sono state create(</a:t>
            </a:r>
            <a:r>
              <a:rPr lang="it-IT" sz="1400" dirty="0" err="1" smtClean="0"/>
              <a:t>int</a:t>
            </a:r>
            <a:r>
              <a:rPr lang="it-IT" sz="1400" smtClean="0"/>
              <a:t>, std</a:t>
            </a:r>
            <a:r>
              <a:rPr lang="it-IT" sz="1400" dirty="0" smtClean="0"/>
              <a:t> ,</a:t>
            </a:r>
            <a:r>
              <a:rPr lang="it-IT" sz="1400" dirty="0" err="1" smtClean="0"/>
              <a:t>cdep</a:t>
            </a:r>
            <a:r>
              <a:rPr lang="it-IT" sz="1400" dirty="0" smtClean="0"/>
              <a:t> ecc..)</a:t>
            </a:r>
            <a:endParaRPr lang="it-IT" sz="1400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3071802" y="1357298"/>
            <a:ext cx="1000132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627784" y="1428736"/>
            <a:ext cx="4104456" cy="32504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342308" y="2852936"/>
            <a:ext cx="173908" cy="3076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6200000" flipV="1">
            <a:off x="5965041" y="4107661"/>
            <a:ext cx="3714776" cy="3571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5004048" y="1556792"/>
            <a:ext cx="2996976" cy="458685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42844" y="34095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Preelaborazione: introduco una tabella contente il tempo e un set di valori relativi a un fenomeno idrologico .</a:t>
            </a:r>
            <a:endParaRPr lang="it-IT" sz="1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15645"/>
            <a:ext cx="2571768" cy="1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910" y="2502590"/>
            <a:ext cx="2840197" cy="164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Connettore 1 37"/>
          <p:cNvCxnSpPr/>
          <p:nvPr/>
        </p:nvCxnSpPr>
        <p:spPr>
          <a:xfrm flipV="1">
            <a:off x="3643306" y="5929330"/>
            <a:ext cx="2699001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9868" y="0"/>
            <a:ext cx="40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4923" y="364860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Rimozione della tendenza: una tendenza genera una graduale variazione dei valori questa applicazione è usata per eliminare una caratteristica che distorce la serie temporale come :elementi non stazionari (es. tendenze nella media e nella varianza causati dal’attività umana o cambiamenti geomorfologici) o cicli a bassa frequenza      (che sono rimossi perché non riconosciuti da MEM  o da Fourier)</a:t>
            </a:r>
            <a:endParaRPr lang="it-IT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39" y="4092485"/>
            <a:ext cx="3000396" cy="17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3" y="500041"/>
            <a:ext cx="5189460" cy="337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193884" y="2446983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L’autocorrelazione è in grado di identificare la persistenza dovuta a cicli a bassa frequenza essi possono essere rimossi attraverso la differenziazione o curva di raccordo(con il metodo minimi quadrati lineari o polinomiali)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602128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Se ci sono poche variazioni, piccola autocorrelazione, i  valori del grafico devono essere vicino a 0 sull’asse y)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86380" y="507207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Possono essere visionati in ogni momento i dati </a:t>
            </a:r>
            <a:r>
              <a:rPr lang="it-IT" sz="1200" i="1" dirty="0" smtClean="0"/>
              <a:t>relativi a ogni operazione</a:t>
            </a:r>
            <a:endParaRPr lang="it-IT" sz="1200" i="1" dirty="0"/>
          </a:p>
        </p:txBody>
      </p:sp>
      <p:cxnSp>
        <p:nvCxnSpPr>
          <p:cNvPr id="13" name="Connettore 2 12"/>
          <p:cNvCxnSpPr/>
          <p:nvPr/>
        </p:nvCxnSpPr>
        <p:spPr>
          <a:xfrm rot="5400000" flipH="1" flipV="1">
            <a:off x="6465107" y="3107529"/>
            <a:ext cx="2714644" cy="1214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16200000" flipV="1">
            <a:off x="5822165" y="3679033"/>
            <a:ext cx="185738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3334850" y="1902294"/>
            <a:ext cx="3914660" cy="1647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9411" y="492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 flipH="1">
            <a:off x="1835696" y="3549430"/>
            <a:ext cx="1499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124588" y="80167"/>
            <a:ext cx="5786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smtClean="0"/>
              <a:t>     Fourier , MEM possono quindi usare i dati residui  alla rimozione del trend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500042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L’analisi di </a:t>
            </a:r>
            <a:r>
              <a:rPr lang="it-IT" sz="1200" dirty="0" err="1" smtClean="0"/>
              <a:t>Fourirer</a:t>
            </a:r>
            <a:r>
              <a:rPr lang="it-IT" sz="1200" dirty="0" smtClean="0"/>
              <a:t> interpreta una serie temporale come la sovrapposizione di funzioni armoniche l’obiettivo è quello di ottenere un apprezzamento di varianza per una determinata frequenza o il periodo di funzioni periodiche a muro, detto spettro.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2842" y="1857364"/>
            <a:ext cx="38184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Inserisco: </a:t>
            </a:r>
          </a:p>
          <a:p>
            <a:r>
              <a:rPr lang="it-IT" sz="1200" dirty="0" smtClean="0"/>
              <a:t>-  quanti valori voglio considera (1 tutti),</a:t>
            </a:r>
          </a:p>
          <a:p>
            <a:r>
              <a:rPr lang="it-IT" sz="1200" dirty="0" smtClean="0"/>
              <a:t>-  la funzione da utilizzare (</a:t>
            </a:r>
            <a:r>
              <a:rPr lang="it-IT" sz="1200" dirty="0" err="1" smtClean="0"/>
              <a:t>Hann</a:t>
            </a:r>
            <a:r>
              <a:rPr lang="it-IT" sz="1200" dirty="0" smtClean="0"/>
              <a:t> nel caso di dati meteorologici) ,</a:t>
            </a:r>
          </a:p>
          <a:p>
            <a:r>
              <a:rPr lang="it-IT" sz="1200" dirty="0" smtClean="0"/>
              <a:t> </a:t>
            </a:r>
            <a:r>
              <a:rPr lang="it-IT" sz="1200" dirty="0"/>
              <a:t>L</a:t>
            </a:r>
            <a:r>
              <a:rPr lang="it-IT" sz="1200" dirty="0" smtClean="0"/>
              <a:t>’importanza dello spettro in relazione di ad un ipotesi di rumore rosso (frequenze basse)viene valutata attraverso un test (chi-quadro o F di Fisher)</a:t>
            </a:r>
            <a:endParaRPr lang="it-IT" sz="1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88551"/>
            <a:ext cx="4759745" cy="27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C:\Users\Utente\Desktop\presentazione\2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805" y="3231355"/>
            <a:ext cx="3286148" cy="17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/>
          <p:cNvSpPr txBox="1"/>
          <p:nvPr/>
        </p:nvSpPr>
        <p:spPr>
          <a:xfrm>
            <a:off x="107124" y="4891503"/>
            <a:ext cx="374479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Nel grafico(x,y) frequenza potenza ne trovo </a:t>
            </a:r>
            <a:r>
              <a:rPr lang="it-IT" sz="1200" b="1" dirty="0" smtClean="0">
                <a:solidFill>
                  <a:srgbClr val="FFC000"/>
                </a:solidFill>
              </a:rPr>
              <a:t>due </a:t>
            </a:r>
            <a:r>
              <a:rPr lang="it-IT" sz="1200" dirty="0" smtClean="0"/>
              <a:t>che superano la significatività del 99% a frequenze di 0,05 e 0,015.</a:t>
            </a:r>
          </a:p>
          <a:p>
            <a:r>
              <a:rPr lang="it-IT" sz="1200" dirty="0" smtClean="0"/>
              <a:t>Ponendo una finestra mobile di 5 (cioè 10 </a:t>
            </a:r>
            <a:r>
              <a:rPr lang="it-IT" sz="1200" dirty="0" err="1" smtClean="0"/>
              <a:t>g.d.l</a:t>
            </a:r>
            <a:r>
              <a:rPr lang="it-IT" sz="1200" dirty="0" smtClean="0"/>
              <a:t>.)  rimaniamo con una sola frequenza superiore alla curva del 99% i </a:t>
            </a:r>
            <a:r>
              <a:rPr lang="it-IT" sz="1200" dirty="0" err="1" smtClean="0"/>
              <a:t>g.d.l</a:t>
            </a:r>
            <a:r>
              <a:rPr lang="it-IT" sz="1200" dirty="0"/>
              <a:t> </a:t>
            </a:r>
            <a:r>
              <a:rPr lang="it-IT" sz="1200" dirty="0" smtClean="0"/>
              <a:t> sono aumentati ma la risoluzione dei picchi diminuisce(unisco 5 dati per il calcolo di una componente).</a:t>
            </a:r>
            <a:endParaRPr lang="it-IT" sz="1200" dirty="0"/>
          </a:p>
        </p:txBody>
      </p:sp>
      <p:sp>
        <p:nvSpPr>
          <p:cNvPr id="10" name="Ovale 9"/>
          <p:cNvSpPr/>
          <p:nvPr/>
        </p:nvSpPr>
        <p:spPr>
          <a:xfrm>
            <a:off x="6215074" y="3955166"/>
            <a:ext cx="142876" cy="2143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006357" y="3871858"/>
            <a:ext cx="142876" cy="2143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7124" y="3437977"/>
            <a:ext cx="3343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La riproduzione dello spettro può essere migliorata aumentando i gradi di liberta per ciascuna frequenza specificata, cosi ottengo la potenza di una componente per un intervallo di frequenze nel nostro caso considero la metà dei valori quindi ho 2 </a:t>
            </a:r>
            <a:r>
              <a:rPr lang="it-IT" sz="1200" dirty="0" err="1" smtClean="0"/>
              <a:t>g.d.l</a:t>
            </a:r>
            <a:r>
              <a:rPr lang="it-IT" sz="1200" dirty="0" smtClean="0"/>
              <a:t>.</a:t>
            </a:r>
            <a:endParaRPr lang="it-IT" sz="1200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3286116" y="1928802"/>
            <a:ext cx="3429024" cy="2292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3714459" y="1643050"/>
            <a:ext cx="1286169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4832861" y="1779719"/>
            <a:ext cx="418465" cy="28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11" idx="1"/>
          </p:cNvCxnSpPr>
          <p:nvPr/>
        </p:nvCxnSpPr>
        <p:spPr>
          <a:xfrm flipV="1">
            <a:off x="3638441" y="3903244"/>
            <a:ext cx="2388840" cy="1444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endCxn id="10" idx="3"/>
          </p:cNvCxnSpPr>
          <p:nvPr/>
        </p:nvCxnSpPr>
        <p:spPr>
          <a:xfrm flipV="1">
            <a:off x="3638441" y="4138094"/>
            <a:ext cx="2597557" cy="1210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6215074" y="5572140"/>
            <a:ext cx="142876" cy="2143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805" y="5050812"/>
            <a:ext cx="3299900" cy="175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Connettore 2 42"/>
          <p:cNvCxnSpPr>
            <a:endCxn id="44" idx="3"/>
          </p:cNvCxnSpPr>
          <p:nvPr/>
        </p:nvCxnSpPr>
        <p:spPr>
          <a:xfrm flipV="1">
            <a:off x="3783617" y="5682682"/>
            <a:ext cx="2452381" cy="253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6215074" y="5536420"/>
            <a:ext cx="142876" cy="1713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4246" y="23553"/>
            <a:ext cx="18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62852"/>
            <a:ext cx="45005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Applico alla stessa serie di dati altri due processi MEM e SSA e li confronto con i risultati di </a:t>
            </a:r>
            <a:r>
              <a:rPr lang="it-IT" sz="1200" dirty="0" err="1" smtClean="0"/>
              <a:t>fourier</a:t>
            </a:r>
            <a:r>
              <a:rPr lang="it-IT" sz="1200" dirty="0" smtClean="0"/>
              <a:t>:</a:t>
            </a:r>
          </a:p>
          <a:p>
            <a:endParaRPr lang="it-IT" sz="1200" dirty="0" smtClean="0"/>
          </a:p>
          <a:p>
            <a:r>
              <a:rPr lang="it-IT" sz="1200" dirty="0" smtClean="0"/>
              <a:t>L’MEM  identifica le frequenze che maggiormente influiscono sulle varianze di una serie temporale stazionaria utilizza dei modelli AR di ordine M (che dovrebbe essere maggiore dei picchi)</a:t>
            </a:r>
          </a:p>
          <a:p>
            <a:endParaRPr lang="it-IT" sz="1200" dirty="0" smtClean="0"/>
          </a:p>
          <a:p>
            <a:r>
              <a:rPr lang="it-IT" sz="1200" dirty="0" smtClean="0"/>
              <a:t>SSA (</a:t>
            </a:r>
            <a:r>
              <a:rPr lang="it-IT" sz="1200" dirty="0" err="1" smtClean="0"/>
              <a:t>singular</a:t>
            </a:r>
            <a:r>
              <a:rPr lang="it-IT" sz="1200" dirty="0" smtClean="0"/>
              <a:t> </a:t>
            </a:r>
            <a:r>
              <a:rPr lang="it-IT" sz="1200" dirty="0" err="1" smtClean="0"/>
              <a:t>spectrum</a:t>
            </a:r>
            <a:r>
              <a:rPr lang="it-IT" sz="1200" dirty="0" smtClean="0"/>
              <a:t> </a:t>
            </a:r>
            <a:r>
              <a:rPr lang="it-IT" sz="1200" dirty="0" err="1" smtClean="0"/>
              <a:t>analysis</a:t>
            </a:r>
            <a:r>
              <a:rPr lang="it-IT" sz="1200" dirty="0" smtClean="0"/>
              <a:t>) identifica componenti periodiche o quasi periodiche non richiede l’eliminazione del trend identifica anch’esso le frequenze che influenzano maggiormente la serie.</a:t>
            </a:r>
          </a:p>
          <a:p>
            <a:endParaRPr lang="it-IT" sz="1200" dirty="0" smtClean="0"/>
          </a:p>
          <a:p>
            <a:r>
              <a:rPr lang="it-IT" sz="1200" dirty="0" smtClean="0"/>
              <a:t>Dal confronto si osserva che ci sono due frequenze che identificano una variazione periodica dei dati in ingresso. Introducendo gli </a:t>
            </a:r>
            <a:r>
              <a:rPr lang="it-IT" sz="1200" dirty="0" err="1" smtClean="0"/>
              <a:t>autovalori</a:t>
            </a:r>
            <a:r>
              <a:rPr lang="it-IT" sz="1200" dirty="0" smtClean="0"/>
              <a:t> delle frequenze principali nel grafico dei valori si ottengono gli andamenti periodici</a:t>
            </a:r>
            <a:endParaRPr lang="it-IT" sz="1200" dirty="0"/>
          </a:p>
        </p:txBody>
      </p:sp>
      <p:pic>
        <p:nvPicPr>
          <p:cNvPr id="17417" name="Picture 9" descr="C:\Users\Utente\Desktop\presentazione\2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714884"/>
            <a:ext cx="4214842" cy="2017525"/>
          </a:xfrm>
          <a:prstGeom prst="rect">
            <a:avLst/>
          </a:prstGeom>
          <a:noFill/>
        </p:spPr>
      </p:pic>
      <p:pic>
        <p:nvPicPr>
          <p:cNvPr id="17418" name="Picture 10" descr="C:\Users\Utente\Desktop\presentazione\2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09855"/>
            <a:ext cx="4214842" cy="207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0" name="Picture 12" descr="C:\Users\Utente\Desktop\presentazione\2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4210167" cy="2214578"/>
          </a:xfrm>
          <a:prstGeom prst="rect">
            <a:avLst/>
          </a:prstGeom>
          <a:noFill/>
        </p:spPr>
      </p:pic>
      <p:pic>
        <p:nvPicPr>
          <p:cNvPr id="17421" name="Picture 13" descr="C:\Users\Utente\Desktop\presentazione\1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049" y="3424416"/>
            <a:ext cx="2928958" cy="1573432"/>
          </a:xfrm>
          <a:prstGeom prst="rect">
            <a:avLst/>
          </a:prstGeom>
          <a:noFill/>
        </p:spPr>
      </p:pic>
      <p:pic>
        <p:nvPicPr>
          <p:cNvPr id="17422" name="Picture 14" descr="C:\Users\Utente\Desktop\presentazione\19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3" y="5072073"/>
            <a:ext cx="2928959" cy="1697632"/>
          </a:xfrm>
          <a:prstGeom prst="rect">
            <a:avLst/>
          </a:prstGeom>
          <a:noFill/>
        </p:spPr>
      </p:pic>
      <p:cxnSp>
        <p:nvCxnSpPr>
          <p:cNvPr id="23" name="Connettore 2 22"/>
          <p:cNvCxnSpPr/>
          <p:nvPr/>
        </p:nvCxnSpPr>
        <p:spPr>
          <a:xfrm>
            <a:off x="3786182" y="428604"/>
            <a:ext cx="157163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6200000" flipH="1">
            <a:off x="3857620" y="1500174"/>
            <a:ext cx="1857388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rot="5400000">
            <a:off x="2643968" y="4643446"/>
            <a:ext cx="2570974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3071802" y="4214818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17422" idx="3"/>
          </p:cNvCxnSpPr>
          <p:nvPr/>
        </p:nvCxnSpPr>
        <p:spPr>
          <a:xfrm rot="10800000">
            <a:off x="3071802" y="5920890"/>
            <a:ext cx="857256" cy="8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4500562" y="2071678"/>
            <a:ext cx="785818" cy="30855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 rot="16200000">
            <a:off x="4087890" y="5556186"/>
            <a:ext cx="164307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</a:rPr>
              <a:t>Varianza percentuale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 rot="16200000">
            <a:off x="4417053" y="1190774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</a:rPr>
              <a:t>P</a:t>
            </a:r>
            <a:r>
              <a:rPr lang="it-IT" sz="1100" dirty="0" err="1" smtClean="0">
                <a:solidFill>
                  <a:srgbClr val="FF0000"/>
                </a:solidFill>
              </a:rPr>
              <a:t>ower</a:t>
            </a:r>
            <a:endParaRPr lang="it-IT" sz="1100" dirty="0">
              <a:solidFill>
                <a:srgbClr val="FF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 rot="16200000">
            <a:off x="4445080" y="279271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rgbClr val="FF0000"/>
                </a:solidFill>
              </a:rPr>
              <a:t>Power</a:t>
            </a:r>
            <a:endParaRPr lang="it-IT" sz="1100" dirty="0">
              <a:solidFill>
                <a:srgbClr val="FF0000"/>
              </a:solidFill>
            </a:endParaRPr>
          </a:p>
        </p:txBody>
      </p:sp>
      <p:cxnSp>
        <p:nvCxnSpPr>
          <p:cNvPr id="54" name="Connettore 1 53"/>
          <p:cNvCxnSpPr/>
          <p:nvPr/>
        </p:nvCxnSpPr>
        <p:spPr>
          <a:xfrm rot="5400000">
            <a:off x="5393537" y="5679297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5572132" y="592933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5572132" y="542926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rot="5400000">
            <a:off x="5108579" y="5535627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5286380" y="528638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rot="5400000" flipH="1" flipV="1">
            <a:off x="5357818" y="578645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5286380" y="578645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5530" y="-41814"/>
            <a:ext cx="39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3" y="4009540"/>
            <a:ext cx="4176465" cy="276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79512" y="348042"/>
            <a:ext cx="462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Il software è stato usato per definire </a:t>
            </a:r>
            <a:r>
              <a:rPr lang="it-IT" sz="1200" dirty="0"/>
              <a:t>il rapporto tra </a:t>
            </a:r>
            <a:r>
              <a:rPr lang="it-IT" sz="1200" dirty="0" smtClean="0"/>
              <a:t>precipitazioni invernali </a:t>
            </a:r>
            <a:r>
              <a:rPr lang="it-IT" sz="1200" dirty="0"/>
              <a:t>nel sud-ovest degli U.S. e ENSO (un fenomeno </a:t>
            </a:r>
            <a:r>
              <a:rPr lang="it-IT" sz="1200" dirty="0" smtClean="0"/>
              <a:t>oceano-climatico che interessa quell’area del pacifico). Si inserisce un vettore di dati che identifica l’andamento delle precipitazioni nell’America del sud (dal 1979 al 2009) utilizzo la normalizzazione gamma ,l’EOF e la regressione lineare. </a:t>
            </a:r>
          </a:p>
          <a:p>
            <a:r>
              <a:rPr lang="it-IT" sz="1200" dirty="0" smtClean="0"/>
              <a:t>L’EFO identifica strutture spaziali e temporali che spiegano la varianza per insiemi di dati bidimensionali .</a:t>
            </a:r>
          </a:p>
          <a:p>
            <a:r>
              <a:rPr lang="it-IT" sz="1200" dirty="0" smtClean="0"/>
              <a:t> Il vettore viene trasformato in una matrice le con dimensioni (92-60-30). </a:t>
            </a:r>
            <a:r>
              <a:rPr lang="it-IT" sz="1200" dirty="0"/>
              <a:t>I</a:t>
            </a:r>
            <a:r>
              <a:rPr lang="it-IT" sz="1200" dirty="0" smtClean="0"/>
              <a:t> dati dei 30 anni sono </a:t>
            </a:r>
            <a:r>
              <a:rPr lang="it-IT" sz="1200" dirty="0" err="1" smtClean="0"/>
              <a:t>ricampionati</a:t>
            </a:r>
            <a:r>
              <a:rPr lang="it-IT" sz="1200" dirty="0" smtClean="0"/>
              <a:t> su una matrice di 92 righe e 60 colonne.</a:t>
            </a:r>
          </a:p>
          <a:p>
            <a:r>
              <a:rPr lang="it-IT" sz="1200" dirty="0" smtClean="0"/>
              <a:t>I dati sono standardizzati e su questi applico l’EOF dal grafico osservo che EOF/PC sono significativi se le loro barre di errore non si sovrappongono.  Ne troviamo due (PC </a:t>
            </a:r>
            <a:r>
              <a:rPr lang="it-IT" sz="1200" dirty="0" err="1" smtClean="0"/>
              <a:t>principal</a:t>
            </a:r>
            <a:r>
              <a:rPr lang="it-IT" sz="1200" dirty="0" smtClean="0"/>
              <a:t> </a:t>
            </a:r>
            <a:r>
              <a:rPr lang="it-IT" sz="1200" dirty="0" err="1" smtClean="0"/>
              <a:t>components</a:t>
            </a:r>
            <a:r>
              <a:rPr lang="it-IT" sz="1200" dirty="0" smtClean="0"/>
              <a:t>) con barra d’errore sufficientemente grande che identificano il 60% della varianza (40%+20%) </a:t>
            </a:r>
            <a:r>
              <a:rPr lang="it-IT" sz="1200" dirty="0"/>
              <a:t>N</a:t>
            </a:r>
            <a:r>
              <a:rPr lang="it-IT" sz="1200" dirty="0" smtClean="0"/>
              <a:t>ella realtà ci sono due situazioni che si ripetono questo suggerisce una relazione tra inverno atmosferico e precipitazioni invernali e condizioni oceaniche.</a:t>
            </a:r>
            <a:endParaRPr lang="it-IT" sz="12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2328" y="227729"/>
            <a:ext cx="3750152" cy="283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4117163" cy="2448272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H="1">
            <a:off x="899592" y="4046300"/>
            <a:ext cx="1800200" cy="966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1043608" y="4046300"/>
            <a:ext cx="1656184" cy="1614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4499992" y="1340768"/>
            <a:ext cx="2232248" cy="644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890776" y="324448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Indico quali PC voglio inserire sul grafico, posso anche salvare come vettore i dati definiti dal movimento periodico di un PC</a:t>
            </a:r>
            <a:endParaRPr lang="it-IT" sz="1200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7308303" y="3717032"/>
            <a:ext cx="432049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7308304" y="3717032"/>
            <a:ext cx="72008" cy="1661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9544" y="-13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6448" y="4481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Dipendenza da un fenomeno atmosferico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264" y="476672"/>
            <a:ext cx="3846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Attraverso la funzione </a:t>
            </a:r>
            <a:r>
              <a:rPr lang="it-IT" sz="1200" dirty="0" err="1" smtClean="0"/>
              <a:t>projection</a:t>
            </a:r>
            <a:r>
              <a:rPr lang="it-IT" sz="1200" dirty="0" smtClean="0"/>
              <a:t> riesco a generare una proiezione del deflusso del fiume San Pedro a Charleston. La persistenza della serie temporale è usata per estrapolare una serie temporale futura dei deflussi e l’obiettivo è quello di ridurre al minimo gli errori.</a:t>
            </a:r>
          </a:p>
          <a:p>
            <a:r>
              <a:rPr lang="it-IT" sz="1200" dirty="0" smtClean="0"/>
              <a:t>Il grafico comprende:</a:t>
            </a:r>
          </a:p>
          <a:p>
            <a:r>
              <a:rPr lang="it-IT" sz="1200" dirty="0" smtClean="0"/>
              <a:t> la media delle realizzazioni, </a:t>
            </a:r>
          </a:p>
          <a:p>
            <a:r>
              <a:rPr lang="it-IT" sz="1200" dirty="0" smtClean="0"/>
              <a:t>3 realizzazioni prese in modo casuale ,</a:t>
            </a:r>
          </a:p>
          <a:p>
            <a:r>
              <a:rPr lang="it-IT" sz="1200" dirty="0" smtClean="0"/>
              <a:t>il minimo e il massimo che comprendono il 99% delle realizzazioni.</a:t>
            </a:r>
          </a:p>
          <a:p>
            <a:r>
              <a:rPr lang="it-IT" sz="1200" dirty="0" smtClean="0"/>
              <a:t>I dati in input sono una serie temporale di deflussi tra il 1980 e 2010 che vengono usati per proiettare la serie fino al 2025 (data scelta). </a:t>
            </a:r>
          </a:p>
          <a:p>
            <a:r>
              <a:rPr lang="it-IT" sz="1200" dirty="0" smtClean="0"/>
              <a:t>Si definiscono le RC (</a:t>
            </a:r>
            <a:r>
              <a:rPr lang="it-IT" sz="1200" dirty="0" err="1" smtClean="0"/>
              <a:t>reconstructed</a:t>
            </a:r>
            <a:r>
              <a:rPr lang="it-IT" sz="1200" dirty="0" smtClean="0"/>
              <a:t> </a:t>
            </a:r>
            <a:r>
              <a:rPr lang="it-IT" sz="1200" dirty="0" err="1" smtClean="0"/>
              <a:t>components</a:t>
            </a:r>
            <a:r>
              <a:rPr lang="it-IT" sz="1200" dirty="0" smtClean="0"/>
              <a:t>, strutture ricostruite in tempo reale) del SSA.</a:t>
            </a:r>
          </a:p>
          <a:p>
            <a:r>
              <a:rPr lang="it-IT" sz="1200" dirty="0" smtClean="0"/>
              <a:t>Trovo due frequenze principali che spiegano circa l’80% della varianza che vengono uniti formando una serie RC(1,2) su cui si basa il modello </a:t>
            </a:r>
            <a:r>
              <a:rPr lang="it-IT" sz="1200" dirty="0" err="1" smtClean="0"/>
              <a:t>autoregressivo</a:t>
            </a:r>
            <a:endParaRPr lang="it-IT" sz="12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535" y="111286"/>
            <a:ext cx="5071411" cy="35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302800" y="3738710"/>
            <a:ext cx="488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Posso anche scegliere di calcolare più modelli AR che hanno ordine da 1 a quello massimo scelto. Posso  </a:t>
            </a:r>
            <a:r>
              <a:rPr lang="it-IT" sz="1200" dirty="0"/>
              <a:t>scegliere quanti comportamenti futuri voglio ipotizzare (realizzazioni).</a:t>
            </a:r>
          </a:p>
          <a:p>
            <a:endParaRPr lang="it-IT" sz="1200" dirty="0"/>
          </a:p>
        </p:txBody>
      </p:sp>
      <p:pic>
        <p:nvPicPr>
          <p:cNvPr id="19459" name="Picture 3" descr="C:\Users\Utente\Desktop\exe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968" y="4475478"/>
            <a:ext cx="4533130" cy="2214578"/>
          </a:xfrm>
          <a:prstGeom prst="rect">
            <a:avLst/>
          </a:prstGeom>
          <a:noFill/>
        </p:spPr>
      </p:pic>
      <p:pic>
        <p:nvPicPr>
          <p:cNvPr id="19460" name="Picture 4" descr="C:\Users\Utente\Desktop\exe_B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64" y="4475478"/>
            <a:ext cx="4210536" cy="2214578"/>
          </a:xfrm>
          <a:prstGeom prst="rect">
            <a:avLst/>
          </a:prstGeom>
          <a:noFill/>
        </p:spPr>
      </p:pic>
      <p:cxnSp>
        <p:nvCxnSpPr>
          <p:cNvPr id="3" name="Connettore 2 2"/>
          <p:cNvCxnSpPr/>
          <p:nvPr/>
        </p:nvCxnSpPr>
        <p:spPr>
          <a:xfrm flipH="1">
            <a:off x="1691680" y="4041504"/>
            <a:ext cx="512874" cy="528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4090576" y="1124744"/>
            <a:ext cx="57126" cy="381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3272" y="24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6178" y="111286"/>
            <a:ext cx="344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Previsione di deflusso attraverso modello AR</a:t>
            </a:r>
            <a:endParaRPr lang="it-IT" sz="1200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7956376" y="1052736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1560" y="188640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Analizzo la relazione tra il deflusso del bacino Alto San </a:t>
            </a:r>
            <a:r>
              <a:rPr lang="it-IT" sz="1200" dirty="0"/>
              <a:t>P</a:t>
            </a:r>
            <a:r>
              <a:rPr lang="it-IT" sz="1200" dirty="0" smtClean="0"/>
              <a:t>edro e </a:t>
            </a:r>
            <a:r>
              <a:rPr lang="it-IT" sz="1200" dirty="0"/>
              <a:t>i</a:t>
            </a:r>
            <a:r>
              <a:rPr lang="it-IT" sz="1200" dirty="0" smtClean="0"/>
              <a:t> fenomeni oceano-atmosferici ENSO 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261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7504" y="764704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Introduco i dati di deflusso depurati dai valori molto bassi con la rappresentativa </a:t>
            </a:r>
            <a:r>
              <a:rPr lang="it-IT" sz="1200" dirty="0"/>
              <a:t>c</a:t>
            </a:r>
            <a:r>
              <a:rPr lang="it-IT" sz="1200" dirty="0" smtClean="0"/>
              <a:t>umulativa, normalizzo il residuo utilizzando una standardizzazione normale. </a:t>
            </a:r>
          </a:p>
          <a:p>
            <a:r>
              <a:rPr lang="it-IT" sz="1200" dirty="0" smtClean="0"/>
              <a:t>Attraverso la correlazione analizzo i rapporti tra la serie di dati MEI (</a:t>
            </a:r>
            <a:r>
              <a:rPr lang="it-IT" sz="1200" dirty="0"/>
              <a:t>Multivariate ENSO </a:t>
            </a:r>
            <a:r>
              <a:rPr lang="it-IT" sz="1200" dirty="0" smtClean="0"/>
              <a:t>Index) normalizzati  e i dati di deflusso mensile del fiume  anch’essi normalizzati.</a:t>
            </a:r>
          </a:p>
          <a:p>
            <a:r>
              <a:rPr lang="it-IT" sz="1200" dirty="0" smtClean="0"/>
              <a:t>Il grafico della correlazione indica un massimo in corrispondenza 43 mesi, ciò indica che la dinamica non è molto veloce quindi ci posso essere delle zone di stoccaggio sotterranee che la influenzano.</a:t>
            </a:r>
          </a:p>
          <a:p>
            <a:r>
              <a:rPr lang="it-IT" sz="1200" dirty="0" smtClean="0"/>
              <a:t>Una seconda correlazione viene fatta tra i dati MEI e i livelli di un pozzo che monitora la falda presente nell’area montuosa. In questo caso si osserva che il punto di massimo si trova a distanza di 9 mesi. Il ritardo più breve può essere legato a fenomeni di infiltrazione.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55" y="2996952"/>
            <a:ext cx="4050112" cy="216321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258515" y="55172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La correlazione può essere verificata con livelli di significatività a scelta </a:t>
            </a:r>
          </a:p>
        </p:txBody>
      </p:sp>
      <p:pic>
        <p:nvPicPr>
          <p:cNvPr id="15" name="Immagin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5" y="3815531"/>
            <a:ext cx="4752527" cy="2923396"/>
          </a:xfrm>
          <a:prstGeom prst="rect">
            <a:avLst/>
          </a:prstGeom>
        </p:spPr>
      </p:pic>
      <p:cxnSp>
        <p:nvCxnSpPr>
          <p:cNvPr id="17" name="Connettore 2 16"/>
          <p:cNvCxnSpPr/>
          <p:nvPr/>
        </p:nvCxnSpPr>
        <p:spPr>
          <a:xfrm flipH="1" flipV="1">
            <a:off x="2483768" y="5589240"/>
            <a:ext cx="2808312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71" y="587857"/>
            <a:ext cx="40157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848</TotalTime>
  <Words>1676</Words>
  <Application>Microsoft Office PowerPoint</Application>
  <PresentationFormat>Presentazione su schermo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Verve</vt:lpstr>
      <vt:lpstr>           HydroClimATe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BASTARDS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HydroClimATe  </dc:title>
  <dc:creator>Utente</dc:creator>
  <cp:lastModifiedBy>Giorgio Guariso</cp:lastModifiedBy>
  <cp:revision>55</cp:revision>
  <dcterms:created xsi:type="dcterms:W3CDTF">2015-09-22T13:16:14Z</dcterms:created>
  <dcterms:modified xsi:type="dcterms:W3CDTF">2016-05-31T13:04:36Z</dcterms:modified>
</cp:coreProperties>
</file>