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omments/modernComment_104_2C699693.xml" ContentType="application/vnd.ms-powerpoint.comments+xml"/>
  <Override PartName="/ppt/comments/modernComment_106_DB129666.xml" ContentType="application/vnd.ms-powerpoint.comments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27DFA3-C3DC-DD5C-09AE-94953997C31E}" name="Andrea Sidoti" initials="AS" userId="S::10979481@polimi.it::f46cad66-be4b-4568-b318-bf6555d8b9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7E9A5-220C-4A05-943B-650C3D2EC31C}" v="27" dt="2026-05-05T09:20:13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4_2C6996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F6114F-A1DD-4DCF-8B92-35C21A5A147C}" authorId="{A727DFA3-C3DC-DD5C-09AE-94953997C31E}" created="2026-05-03T15:46:54.360">
    <pc:sldMkLst xmlns:pc="http://schemas.microsoft.com/office/powerpoint/2013/main/command">
      <pc:docMk/>
      <pc:sldMk cId="745117331" sldId="260"/>
    </pc:sldMkLst>
    <p188:txBody>
      <a:bodyPr/>
      <a:lstStyle/>
      <a:p>
        <a:r>
          <a:rPr lang="it-IT"/>
          <a:t>Da questo momento in poi prenderò come caso studio un progetto già presente all’interno del software, così da mostrare dettagliatamente il funzionamento di quest’ultimo, spiegando passo passo come lavora questo software e che modello viene prodotto dopo l’implementazione dei dati. Sto lavorando sul caso studio della città di Adrian, situata nella contea di Lenawee, in Michigan (Stati Uniti).</a:t>
        </a:r>
      </a:p>
    </p188:txBody>
  </p188:cm>
</p188:cmLst>
</file>

<file path=ppt/comments/modernComment_106_DB1296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74A3B9-B587-4805-8C72-C698BB775CF7}" authorId="{A727DFA3-C3DC-DD5C-09AE-94953997C31E}" created="2026-05-03T16:33:06.1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75428454" sldId="262"/>
      <ac:spMk id="2" creationId="{52F385E3-A84B-F9A2-AB47-4D099C23F154}"/>
    </ac:deMkLst>
    <p188:txBody>
      <a:bodyPr/>
      <a:lstStyle/>
      <a:p>
        <a:r>
          <a:rPr lang="it-IT"/>
          <a:t>Per permettere una migliore comprensione del modello e di come lavora questo software, ho deciso di concentrarmi su un particolare aspetto del caso studio della città di Adrian (salute e qualità dell’aria) affinchè si possa capire con chiarezza l’efficienza e la rapidità di funzionamento di tale software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3T17:02:20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24575,'0'0'0,"0"0"0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97C63-A250-44B4-B7DA-C546AB705940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333FD-DAAE-4D5F-998A-B590BE7A0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5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7C3CF-E815-CD37-BC36-BABEE186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9734A6-4940-0F6C-2743-7E60F00D3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900F69-65E9-7803-8CF2-F13BE3A4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8825E4-288D-B92C-A3CC-E6171AA9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BF0A0F-39D7-9E70-31ED-5F8439F8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5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2C870-542E-80F7-F339-7843B5C2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3EDD26-802C-5D44-3E63-937D66EF4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F3176E-E21C-6D9E-A9C5-4EA67F56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286ED-1C9A-C559-2902-C55EEB30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80DA6E-EEE1-3C92-FCCE-BE94A6F3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64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70BC07-2236-9927-4DCC-37BD42FB5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A72859-FDB8-00BE-C800-CB8C8B8E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CB7D1D-11DF-98AF-FE62-E52425C7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AE2A6-EEE4-7CF2-8377-65A77415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5DA347-409E-A66B-BC5A-C2988271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9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6A6AB-3B69-5F36-1E2F-C34D251D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F1250-331D-0CAF-3AB4-D796F8D9D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123B9-A104-D675-0496-A095D3AD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224F07-8F45-683F-E4F1-34672765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088245-8EC4-B205-4D11-6D762AE5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0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2255E-C5DF-96EE-27D6-B798DB28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0FFA7A-1E9D-EE3E-AB3C-04F946EE0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AC8AB-E336-0ADE-6249-A183A12D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BDF77A-5B48-034C-48C2-700964D1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A1DFC3-1E9B-D097-6605-E633A663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1700BC-FB86-305A-B171-70F2C749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AC9537-5CA9-E733-C46C-A63AB7A4E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9FFA65-CC7D-5B60-0840-95A454676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852523-5F8C-8544-CC1D-77347426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36D4B5-65E7-4244-2A90-0298E209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A20BCA-5A58-004C-2047-F97B3410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0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D629A-FC83-6DF2-6BEC-2B9CFCE5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A7A95D-7010-DC2A-2A88-25B9404F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3769C3-F11B-8FA5-2C5E-B813E6BEB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6C589D-EE29-4780-8510-0B6B021B9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E3600E-CE25-0B4B-3BA6-565D5DA4E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C0800D-1AEE-DAF7-2FC2-F6617E39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5DD55F-54C2-4940-39DF-31B7EA28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0C79F2-ED1F-D69E-1A6F-07D1BF70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BFC11-5308-EFB8-2084-3CA783C0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371255-9963-49DE-7162-8F308220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0ACBC9E-FAB8-6052-2088-5A58878A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FBCAB1-9408-1F21-81C3-27F4A759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0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E03DC8B-5241-0693-5EB6-855307BB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B8490D-2096-7006-B8EE-F8D47B30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1481A3-B664-7E17-CBA4-E46D86EA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5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846B9-1FC0-F3B9-D96D-7CEC3E26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5CF45E-E6E5-6143-52D9-A5AD3FE1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8C0717-E04D-C692-1FBC-3A39265D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E0283E-607E-202B-FD30-2064B8AA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B1DB22-58EC-C7B5-7FF6-C4814B88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D716C8-14BD-83D6-E828-F7DFAD11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4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43CF9-C14D-6324-033E-E87ADDBF2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8001F2-DA92-F16D-75AE-F1D627F0E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51261A-76F8-F89A-25A6-DFAB16C5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5C2A75-76E0-FDA5-3B26-127B22B7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1B0DFA-A81F-9EA7-9AAA-666986AA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121C02-3A8B-D7A7-DF7C-1AEA496E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75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A85CA3-B6F8-166D-1D5D-E3BF6E6F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87C0CD-1951-F70D-0CA4-E598DC63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0F05F5-8E08-23BF-01A0-F876AB674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7CD7D-F60D-42ED-ACC6-99542A30AAF1}" type="datetimeFigureOut">
              <a:rPr lang="it-IT" smtClean="0"/>
              <a:t>08/06/2026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0EE753-4E4D-61C8-0B5D-E9131B5C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1C919B-A483-7537-EF69-3BD57D2E1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26DDE-5C67-4639-916E-743B40670E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0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it/paesaggi/foresta/legno-natura-paesaggio-foglia-albero-foresta-verde-ecologia-vegetazione-erb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f.edu/" TargetMode="External"/><Relationship Id="rId3" Type="http://schemas.openxmlformats.org/officeDocument/2006/relationships/hyperlink" Target="https://www.fs.usda.gov/" TargetMode="External"/><Relationship Id="rId7" Type="http://schemas.openxmlformats.org/officeDocument/2006/relationships/hyperlink" Target="http://www.caseytrees.org/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dave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sa-arbor.com/" TargetMode="External"/><Relationship Id="rId11" Type="http://schemas.openxmlformats.org/officeDocument/2006/relationships/hyperlink" Target="http://www.itreetools.org/" TargetMode="External"/><Relationship Id="rId5" Type="http://schemas.openxmlformats.org/officeDocument/2006/relationships/hyperlink" Target="https://www.urban-forestry.com/" TargetMode="External"/><Relationship Id="rId10" Type="http://schemas.openxmlformats.org/officeDocument/2006/relationships/hyperlink" Target="https://www.americanforests.org/" TargetMode="External"/><Relationship Id="rId4" Type="http://schemas.openxmlformats.org/officeDocument/2006/relationships/hyperlink" Target="http://www.arborday.org/" TargetMode="External"/><Relationship Id="rId9" Type="http://schemas.openxmlformats.org/officeDocument/2006/relationships/hyperlink" Target="https://www.stateforesters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04_2C69969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06_DB12966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paisajes/bosque/sendero-del-bosque-madera-arbol-paisaje-naturaleza-hoja-medio-ambiente-ecologi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12" y="2346325"/>
            <a:ext cx="10943167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7000">
                <a:latin typeface="Algerian" panose="04020705040A02060702" charset="0"/>
                <a:cs typeface="Algerian" panose="04020705040A02060702" charset="0"/>
              </a:rPr>
              <a:t>I-TREE</a:t>
            </a:r>
            <a:br>
              <a:rPr lang="it-IT" altLang="en-US" sz="7000">
                <a:latin typeface="Algerian" panose="04020705040A02060702" charset="0"/>
                <a:cs typeface="Algerian" panose="04020705040A02060702" charset="0"/>
              </a:rPr>
            </a:br>
            <a:r>
              <a:rPr lang="it-IT" altLang="en-US" sz="6000">
                <a:latin typeface="Bodoni MT Poster Compressed" panose="02070706080601050204" charset="0"/>
                <a:cs typeface="Bodoni MT Poster Compressed" panose="02070706080601050204" charset="0"/>
              </a:rPr>
              <a:t>Tools for Assessing and Managing</a:t>
            </a:r>
            <a:br>
              <a:rPr lang="it-IT" altLang="en-US" sz="6000">
                <a:latin typeface="Bodoni MT Poster Compressed" panose="02070706080601050204" charset="0"/>
                <a:cs typeface="Bodoni MT Poster Compressed" panose="02070706080601050204" charset="0"/>
              </a:rPr>
            </a:br>
            <a:r>
              <a:rPr lang="it-IT" altLang="en-US" sz="6000">
                <a:latin typeface="Bodoni MT Poster Compressed" panose="02070706080601050204" charset="0"/>
                <a:cs typeface="Bodoni MT Poster Compressed" panose="02070706080601050204" charset="0"/>
              </a:rPr>
              <a:t>Forest &amp; Community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395" y="5111750"/>
            <a:ext cx="11221720" cy="1678305"/>
          </a:xfrm>
        </p:spPr>
        <p:txBody>
          <a:bodyPr/>
          <a:lstStyle/>
          <a:p>
            <a: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  <a:t>Chiara Diamantina Lippi</a:t>
            </a:r>
            <a:b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  <a:t>Matricola 241443</a:t>
            </a:r>
            <a:b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  <a:t>A.a. 2024/2025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76270" y="1110615"/>
            <a:ext cx="1311275" cy="14135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0"/>
            <a:ext cx="12191365" cy="686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2 0.026 -0.058 0.058 -0.058 L 0.192 -0.058 C 0.224 -0.058 0.25 -0.032 0.25 0 L 0.25 0.132 C 0.25 0.164 0.224 0.191 0.192 0.191 L 0.058 0.191 C 0.026 0.191 0 0.164 0 0.132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" y="107950"/>
            <a:ext cx="2684145" cy="5272405"/>
          </a:xfrm>
          <a:prstGeom prst="rect">
            <a:avLst/>
          </a:prstGeom>
        </p:spPr>
      </p:pic>
      <p:pic>
        <p:nvPicPr>
          <p:cNvPr id="12" name="Picture 1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225" y="1007110"/>
            <a:ext cx="2546350" cy="585089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3161030" y="866140"/>
            <a:ext cx="4912360" cy="5106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  <a:t>Questo acero (Acer) a Segrate 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  <a:t>el corso di due decenni ha accumulato benefici per $287,14: ha catturato 565 libbre (256 kg) di carbonio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  <a:t> filtrato 23.082 galloni (87.000 litri) di pioggia, riducendo il rischio alluvioni, e rimosso dall'aria 184 once (5,2 kg) di ozono.</a:t>
            </a:r>
          </a:p>
          <a:p>
            <a:endParaRPr lang="en-US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b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</a:rPr>
              <a:t>Quest’anno invece 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  <a:t>ha generato benefici annuali del valore di $3,66. 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</a:rPr>
              <a:t>a sequestrato 3,36 libbre di carbonio, mitigando 97 galloni (370 litri) di acque piovane e rimosso dall'aria inquinanti come ozono (3,29 once) e PM₂₅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2C955E-3FEA-5BC5-0751-DB01B6E993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85" b="13345"/>
          <a:stretch>
            <a:fillRect/>
          </a:stretch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EFE6A8D-BCB1-C729-9F95-2C4752A2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7281"/>
            <a:ext cx="9144000" cy="2900518"/>
          </a:xfrm>
        </p:spPr>
        <p:txBody>
          <a:bodyPr>
            <a:normAutofit/>
          </a:bodyPr>
          <a:lstStyle/>
          <a:p>
            <a:r>
              <a:rPr lang="it-IT" sz="5100" dirty="0">
                <a:solidFill>
                  <a:srgbClr val="FFFFFF"/>
                </a:solidFill>
              </a:rPr>
              <a:t>Modellistica del verde urbano: analisi , funzionamento e applicazione del software i-Tree Eco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645732-E42D-DFDE-040A-2D5C13321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4326" y="5793897"/>
            <a:ext cx="2333204" cy="936653"/>
          </a:xfrm>
        </p:spPr>
        <p:txBody>
          <a:bodyPr>
            <a:normAutofit/>
          </a:bodyPr>
          <a:lstStyle/>
          <a:p>
            <a:r>
              <a:rPr lang="it-IT" sz="1600" dirty="0">
                <a:solidFill>
                  <a:srgbClr val="FFFFFF"/>
                </a:solidFill>
              </a:rPr>
              <a:t>Presentazione a cura di Andrea Sidoti</a:t>
            </a:r>
          </a:p>
        </p:txBody>
      </p:sp>
    </p:spTree>
    <p:extLst>
      <p:ext uri="{BB962C8B-B14F-4D97-AF65-F5344CB8AC3E}">
        <p14:creationId xmlns:p14="http://schemas.microsoft.com/office/powerpoint/2010/main" val="351250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3BAE80-9151-8ADD-B167-A37CC3E96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9410" y="1118937"/>
            <a:ext cx="4221380" cy="481263"/>
          </a:xfrm>
        </p:spPr>
        <p:txBody>
          <a:bodyPr anchor="b">
            <a:normAutofit/>
          </a:bodyPr>
          <a:lstStyle/>
          <a:p>
            <a:r>
              <a:rPr lang="it-IT" sz="2400" b="1" i="1" dirty="0">
                <a:solidFill>
                  <a:schemeClr val="tx2"/>
                </a:solidFill>
              </a:rPr>
              <a:t>Scopo e finalità del programma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C1962E-D735-FD54-99BA-7A8DB934D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0396" y="1760106"/>
            <a:ext cx="4555816" cy="3978957"/>
          </a:xfrm>
        </p:spPr>
        <p:txBody>
          <a:bodyPr anchor="t">
            <a:normAutofit/>
          </a:bodyPr>
          <a:lstStyle/>
          <a:p>
            <a:r>
              <a:rPr lang="it-IT" sz="2000" dirty="0">
                <a:solidFill>
                  <a:schemeClr val="tx2"/>
                </a:solidFill>
              </a:rPr>
              <a:t>i-Tree Eco è un'applicazione software progettata per utilizzare dati di campo provenienti da inventari completi o da zone posizionate casualmente nell'intera area di studio, insieme a dati locali orari sull'inquinamento atmosferico e sulle condizioni meteorologiche, al fine di quantificare la struttura forestale, gli effetti ambientali e il valore per le comunità. I dati di base possono essere utilizzati per prendere decisioni efficaci nella gestione delle risorse, sviluppare politiche e stabilire priorità.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F5F6767-360F-1AB2-2C60-A50330DD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135091"/>
            <a:ext cx="6137549" cy="45878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49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FB743D-8B19-5980-1450-98094914C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1602515"/>
            <a:ext cx="5334930" cy="490657"/>
          </a:xfrm>
        </p:spPr>
        <p:txBody>
          <a:bodyPr>
            <a:normAutofit/>
          </a:bodyPr>
          <a:lstStyle/>
          <a:p>
            <a:r>
              <a:rPr lang="it-IT" sz="2400" b="1" i="1" dirty="0"/>
              <a:t>Ente, autore e sito di riferimento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93E86D-CEDE-A906-522A-00CD68D21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314322"/>
            <a:ext cx="5334931" cy="3711089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i-Tree Eco è sviluppato e rilasciato dal servizio forestale degli Stati Uniti (U.S. Forest Service - Northern </a:t>
            </a:r>
            <a:r>
              <a:rPr lang="it-IT" sz="2000" dirty="0" err="1"/>
              <a:t>Research</a:t>
            </a:r>
            <a:r>
              <a:rPr lang="it-IT" sz="2000" dirty="0"/>
              <a:t> Station), i</a:t>
            </a:r>
            <a:r>
              <a:rPr lang="en-US" sz="2000" dirty="0"/>
              <a:t>n </a:t>
            </a:r>
            <a:r>
              <a:rPr lang="en-US" sz="2000" dirty="0" err="1"/>
              <a:t>collaborazione</a:t>
            </a:r>
            <a:r>
              <a:rPr lang="en-US" sz="2000" dirty="0"/>
              <a:t> </a:t>
            </a:r>
            <a:r>
              <a:rPr lang="en-US" sz="2000" i="1" dirty="0"/>
              <a:t>con </a:t>
            </a:r>
            <a:r>
              <a:rPr lang="en-US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Davey Tree Expert Company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USDA Forest Service</a:t>
            </a:r>
            <a:r>
              <a:rPr lang="en-US" sz="2000" i="1" dirty="0"/>
              <a:t>,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Arbor Day Foundation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Urban and Community Forestry Society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Society of Arboriculture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Casey Trees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SUNY College of Environmental Science and Forestry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i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Association of Foresters</a:t>
            </a:r>
            <a:r>
              <a:rPr lang="en-US" sz="2000" i="1" dirty="0"/>
              <a:t> e</a:t>
            </a:r>
            <a:r>
              <a:rPr lang="en-US" sz="2000" dirty="0"/>
              <a:t> </a:t>
            </a:r>
            <a:r>
              <a:rPr lang="en-US" sz="2000" i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Forests</a:t>
            </a:r>
            <a:r>
              <a:rPr lang="en-US" sz="2000" i="1" dirty="0"/>
              <a:t>.</a:t>
            </a:r>
            <a:endParaRPr lang="en-US" sz="2000" dirty="0"/>
          </a:p>
          <a:p>
            <a:r>
              <a:rPr lang="it-IT" sz="2000" dirty="0"/>
              <a:t> Il software è disponibile per il download gratuito tramite il sito ufficiale del progetto: </a:t>
            </a:r>
            <a:r>
              <a:rPr lang="it-IT" sz="2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www.itreetools.org</a:t>
            </a:r>
            <a:r>
              <a:rPr lang="it-IT" sz="2000" dirty="0"/>
              <a:t>.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FCE681-E036-C0D6-2E2C-5EE8F916933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7939" r="25810" b="-2"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C6DEDB-DF6F-4742-9479-A43A3313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531" y="291457"/>
            <a:ext cx="5334930" cy="2003222"/>
          </a:xfrm>
        </p:spPr>
        <p:txBody>
          <a:bodyPr>
            <a:normAutofit/>
          </a:bodyPr>
          <a:lstStyle/>
          <a:p>
            <a:r>
              <a:rPr lang="it-IT" sz="2400" b="1" dirty="0"/>
              <a:t>Specifiche Hardware e Software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97A826-E644-30EA-77E5-1BA4C952A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2530" y="2294679"/>
            <a:ext cx="5334931" cy="3282210"/>
          </a:xfrm>
        </p:spPr>
        <p:txBody>
          <a:bodyPr>
            <a:normAutofit/>
          </a:bodyPr>
          <a:lstStyle/>
          <a:p>
            <a:r>
              <a:rPr lang="it-IT" sz="2000" dirty="0"/>
              <a:t>i-Tree Eco è un'applicazione desktop per sistemi operativi Microsoft Windows (7 o versioni successive). Le specifiche hardware minime richiedono un processore da 1.6 GHz, almeno 2 GB di RAM e spazio di archiviazione base. È inoltre fondamentale disporre di una connessione internet stabile, poiché il software elabora i dati appoggiandosi ai server centrali per generare i report e le stime finali.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E406E1-9B91-5148-6A94-CDB910F2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0" y="545570"/>
            <a:ext cx="5182049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1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4E05B-46D3-C544-8866-4E81813D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6077" y="990683"/>
            <a:ext cx="3758657" cy="1208315"/>
          </a:xfrm>
        </p:spPr>
        <p:txBody>
          <a:bodyPr>
            <a:normAutofit/>
          </a:bodyPr>
          <a:lstStyle/>
          <a:p>
            <a:r>
              <a:rPr lang="it-IT" sz="2400" b="1" i="1" dirty="0"/>
              <a:t>Dati necessari per il funzionamento (input)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0FDCE9-E8F8-96B4-E10F-101E391D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1647" y="2349112"/>
            <a:ext cx="4287519" cy="3820886"/>
          </a:xfrm>
        </p:spPr>
        <p:txBody>
          <a:bodyPr>
            <a:normAutofit/>
          </a:bodyPr>
          <a:lstStyle/>
          <a:p>
            <a:r>
              <a:rPr lang="it-IT" sz="2000" dirty="0"/>
              <a:t>I-Tree Eco richiede dati di campo strutturali, tra cui la specie arborea, il diametro del fusto, l'altezza e lo stato di salute della chioma. Il modello integra poi questi parametri con dati meteorologici locali e concentrazioni orarie di inquinanti. Per questa simulazione è stato utilizzato il dataset di esempio di Adrian, comprendente 200 aree di campionamento e 1.067 alberi.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F0D002-2ED7-ECE3-F425-13E2B047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9" y="254001"/>
            <a:ext cx="7224075" cy="4190223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F19D54D-A982-A385-2E5A-21E72499FD00}"/>
              </a:ext>
            </a:extLst>
          </p:cNvPr>
          <p:cNvSpPr/>
          <p:nvPr/>
        </p:nvSpPr>
        <p:spPr>
          <a:xfrm>
            <a:off x="516467" y="4583966"/>
            <a:ext cx="6612466" cy="202003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A94475-0936-4408-2F46-D9F4C850CE91}"/>
              </a:ext>
            </a:extLst>
          </p:cNvPr>
          <p:cNvSpPr txBox="1"/>
          <p:nvPr/>
        </p:nvSpPr>
        <p:spPr>
          <a:xfrm>
            <a:off x="412193" y="4583967"/>
            <a:ext cx="710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i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C9B29C-9218-162B-3F71-B494BD979435}"/>
              </a:ext>
            </a:extLst>
          </p:cNvPr>
          <p:cNvSpPr txBox="1"/>
          <p:nvPr/>
        </p:nvSpPr>
        <p:spPr>
          <a:xfrm>
            <a:off x="651933" y="4583966"/>
            <a:ext cx="63415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L'immagine illustra il pannello principale di gestione dei dati </a:t>
            </a:r>
            <a:r>
              <a:rPr lang="it-IT" sz="1600" b="1" i="1" dirty="0"/>
              <a:t>(Data) </a:t>
            </a:r>
            <a:r>
              <a:rPr lang="it-IT" sz="1600" dirty="0"/>
              <a:t>dell'interfaccia di i-Tree Eco. Nella barra multifunzione superiore, la sezione </a:t>
            </a:r>
            <a:r>
              <a:rPr lang="it-IT" sz="1600" b="1" i="1" dirty="0"/>
              <a:t>'Inventory Data' </a:t>
            </a:r>
            <a:r>
              <a:rPr lang="it-IT" sz="1600" dirty="0"/>
              <a:t>evidenzia in modo chiaro le diverse categorie di parametri di input richiesti dal modello: le aree di saggio (</a:t>
            </a:r>
            <a:r>
              <a:rPr lang="it-IT" sz="1600" i="1" dirty="0"/>
              <a:t>Plots</a:t>
            </a:r>
            <a:r>
              <a:rPr lang="it-IT" sz="1600" dirty="0"/>
              <a:t>), le coperture e gli usi del suolo (</a:t>
            </a:r>
            <a:r>
              <a:rPr lang="it-IT" sz="1600" i="1" dirty="0"/>
              <a:t>Ground Covers</a:t>
            </a:r>
            <a:r>
              <a:rPr lang="it-IT" sz="1600" dirty="0"/>
              <a:t>, </a:t>
            </a:r>
            <a:r>
              <a:rPr lang="it-IT" sz="1600" i="1" dirty="0"/>
              <a:t>Land </a:t>
            </a:r>
            <a:r>
              <a:rPr lang="it-IT" sz="1600" i="1" dirty="0" err="1"/>
              <a:t>Uses</a:t>
            </a:r>
            <a:r>
              <a:rPr lang="it-IT" sz="1600" dirty="0"/>
              <a:t>) e le misurazioni sulla vegetazione (</a:t>
            </a:r>
            <a:r>
              <a:rPr lang="it-IT" sz="1600" i="1" dirty="0"/>
              <a:t>Trees</a:t>
            </a:r>
            <a:r>
              <a:rPr lang="it-IT" sz="1600" dirty="0"/>
              <a:t>, </a:t>
            </a:r>
            <a:r>
              <a:rPr lang="it-IT" sz="1600" i="1" dirty="0" err="1"/>
              <a:t>Shrubs</a:t>
            </a:r>
            <a:r>
              <a:rPr lang="it-IT" sz="1600" dirty="0"/>
              <a:t>). Da questa schermata l'utente può facilmente inserire, revisionare o importare tutti i dati di campo raccolti prima di procedere con le simulazioni.</a:t>
            </a:r>
          </a:p>
        </p:txBody>
      </p:sp>
    </p:spTree>
    <p:extLst>
      <p:ext uri="{BB962C8B-B14F-4D97-AF65-F5344CB8AC3E}">
        <p14:creationId xmlns:p14="http://schemas.microsoft.com/office/powerpoint/2010/main" val="7451173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FDD03-AD17-4417-A988-C147237E8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38950"/>
            <a:ext cx="9144000" cy="431034"/>
          </a:xfrm>
        </p:spPr>
        <p:txBody>
          <a:bodyPr>
            <a:noAutofit/>
          </a:bodyPr>
          <a:lstStyle/>
          <a:p>
            <a:r>
              <a:rPr lang="it-IT" sz="2400" b="1" i="1" dirty="0"/>
              <a:t>Schermata esemplificativa: </a:t>
            </a:r>
            <a:br>
              <a:rPr lang="it-IT" sz="2400" b="1" i="1" dirty="0"/>
            </a:br>
            <a:r>
              <a:rPr lang="it-IT" sz="2400" b="1" i="1" dirty="0"/>
              <a:t>L’interfaccia di I-Tree-Eco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EE23BE-A9E2-E100-124C-5EFE32D00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8400"/>
            <a:ext cx="9144000" cy="2870650"/>
          </a:xfrm>
        </p:spPr>
        <p:txBody>
          <a:bodyPr>
            <a:normAutofit fontScale="92500"/>
          </a:bodyPr>
          <a:lstStyle/>
          <a:p>
            <a:r>
              <a:rPr lang="it-IT" sz="2000" dirty="0"/>
              <a:t>L'interfaccia di i-Tree Eco si basa su una barra multifunzione intuitiva che guida l'utente nel flusso di lavoro. Navigando da sinistra a destra, si passa dalla configurazione del progetto all'inserimento dei dati di campo, fino all'invio per l'elaborazione su server e alla visualizzazione dei numerosi report grafici e testuali. </a:t>
            </a:r>
          </a:p>
          <a:p>
            <a:r>
              <a:rPr lang="it-IT" sz="2000" dirty="0"/>
              <a:t>In particolare, la finestra </a:t>
            </a:r>
            <a:r>
              <a:rPr lang="it-IT" sz="2000" i="1" dirty="0"/>
              <a:t>«</a:t>
            </a:r>
            <a:r>
              <a:rPr lang="it-IT" sz="2000" b="1" i="1" dirty="0" err="1"/>
              <a:t>Formatted</a:t>
            </a:r>
            <a:r>
              <a:rPr lang="it-IT" sz="2000" b="1" i="1" dirty="0"/>
              <a:t> Reports</a:t>
            </a:r>
            <a:r>
              <a:rPr lang="it-IT" sz="2000" i="1" dirty="0"/>
              <a:t>» </a:t>
            </a:r>
            <a:r>
              <a:rPr lang="it-IT" sz="2000" dirty="0"/>
              <a:t>ci permette di visualizzare il rapporto riepilogativo contenente tutte le informazioni che il software ha elaborato. Successivamente troviamo la finestra </a:t>
            </a:r>
            <a:r>
              <a:rPr lang="it-IT" sz="2000" i="1" dirty="0"/>
              <a:t>«</a:t>
            </a:r>
            <a:r>
              <a:rPr lang="it-IT" sz="2000" b="1" i="1" dirty="0"/>
              <a:t>Charts</a:t>
            </a:r>
            <a:r>
              <a:rPr lang="it-IT" sz="2000" i="1" dirty="0"/>
              <a:t>», </a:t>
            </a:r>
            <a:r>
              <a:rPr lang="it-IT" sz="2000" dirty="0"/>
              <a:t>la quale ci permette di visualizzare grafici e tabelle inerenti a meteo e inquinamento. Infine l’ultima finestra </a:t>
            </a:r>
            <a:r>
              <a:rPr lang="it-IT" sz="2000" b="1" i="1" dirty="0"/>
              <a:t>«Settings» </a:t>
            </a:r>
            <a:r>
              <a:rPr lang="it-IT" sz="2000" dirty="0"/>
              <a:t>è adibita alla modifica delle unità e ai nomi delle specie presenti nel rapporto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BDB82B-6D07-8CD3-E4A4-3B68CEDD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05" y="1610589"/>
            <a:ext cx="10484389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F385E3-A84B-F9A2-AB47-4D099C23F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87" y="427342"/>
            <a:ext cx="1924160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Focus </a:t>
            </a:r>
            <a:r>
              <a:rPr lang="en-US" sz="2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tematico</a:t>
            </a:r>
            <a:r>
              <a:rPr lang="en-US" sz="2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i="1" dirty="0" err="1"/>
              <a:t>Q</a:t>
            </a:r>
            <a:r>
              <a:rPr lang="en-US" sz="2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ualità</a:t>
            </a:r>
            <a:r>
              <a:rPr lang="en-US" sz="2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dell’aria</a:t>
            </a:r>
            <a:r>
              <a:rPr lang="en-US" sz="2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Salute </a:t>
            </a:r>
            <a:r>
              <a:rPr lang="en-US" sz="20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pubblica</a:t>
            </a:r>
            <a:endParaRPr lang="en-US" sz="20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B30CC3-7675-2351-43FE-EABF7664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87" y="2807207"/>
            <a:ext cx="4882045" cy="380827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6400" b="1" dirty="0">
                <a:highlight>
                  <a:srgbClr val="FFFF00"/>
                </a:highlight>
              </a:rPr>
              <a:t>COME LAVORA IL SOFTWARE?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5600" b="1" dirty="0" err="1"/>
              <a:t>Oltre</a:t>
            </a:r>
            <a:r>
              <a:rPr lang="en-US" sz="5600" b="1" dirty="0"/>
              <a:t> il </a:t>
            </a:r>
            <a:r>
              <a:rPr lang="en-US" sz="5600" b="1" dirty="0" err="1"/>
              <a:t>dato</a:t>
            </a:r>
            <a:r>
              <a:rPr lang="en-US" sz="5600" b="1" dirty="0"/>
              <a:t> </a:t>
            </a:r>
            <a:r>
              <a:rPr lang="en-US" sz="5600" b="1" dirty="0" err="1"/>
              <a:t>ecologico</a:t>
            </a:r>
            <a:r>
              <a:rPr lang="en-US" sz="5600" b="1" dirty="0"/>
              <a:t>: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-Tree Eco non </a:t>
            </a:r>
            <a:r>
              <a:rPr lang="en-US" sz="5600" dirty="0" err="1"/>
              <a:t>si</a:t>
            </a:r>
            <a:r>
              <a:rPr lang="en-US" sz="5600" dirty="0"/>
              <a:t> </a:t>
            </a:r>
            <a:r>
              <a:rPr lang="en-US" sz="5600" dirty="0" err="1"/>
              <a:t>limita</a:t>
            </a:r>
            <a:r>
              <a:rPr lang="en-US" sz="5600" dirty="0"/>
              <a:t> a </a:t>
            </a:r>
            <a:r>
              <a:rPr lang="en-US" sz="5600" dirty="0" err="1"/>
              <a:t>calcolare</a:t>
            </a:r>
            <a:r>
              <a:rPr lang="en-US" sz="5600" dirty="0"/>
              <a:t> </a:t>
            </a:r>
            <a:r>
              <a:rPr lang="en-US" sz="5600" i="1" u="sng" dirty="0" err="1"/>
              <a:t>quanto</a:t>
            </a:r>
            <a:r>
              <a:rPr lang="en-US" sz="5600" dirty="0"/>
              <a:t> </a:t>
            </a:r>
            <a:r>
              <a:rPr lang="en-US" sz="5600" dirty="0" err="1"/>
              <a:t>inquinante</a:t>
            </a:r>
            <a:r>
              <a:rPr lang="en-US" sz="5600" dirty="0"/>
              <a:t> </a:t>
            </a:r>
            <a:r>
              <a:rPr lang="en-US" sz="5600" dirty="0" err="1"/>
              <a:t>viene</a:t>
            </a:r>
            <a:r>
              <a:rPr lang="en-US" sz="5600" dirty="0"/>
              <a:t> </a:t>
            </a:r>
            <a:r>
              <a:rPr lang="en-US" sz="5600" dirty="0" err="1"/>
              <a:t>rimosso</a:t>
            </a:r>
            <a:r>
              <a:rPr lang="en-US" sz="5600" dirty="0"/>
              <a:t> </a:t>
            </a:r>
            <a:r>
              <a:rPr lang="en-US" sz="5600" dirty="0" err="1"/>
              <a:t>fisicamente</a:t>
            </a:r>
            <a:r>
              <a:rPr lang="en-US" sz="5600" dirty="0"/>
              <a:t>, ma </a:t>
            </a:r>
            <a:r>
              <a:rPr lang="en-US" sz="5600" dirty="0" err="1"/>
              <a:t>stima</a:t>
            </a:r>
            <a:r>
              <a:rPr lang="en-US" sz="5600" dirty="0"/>
              <a:t> il </a:t>
            </a:r>
            <a:r>
              <a:rPr lang="en-US" sz="5600" dirty="0" err="1"/>
              <a:t>numero</a:t>
            </a:r>
            <a:r>
              <a:rPr lang="en-US" sz="5600" dirty="0"/>
              <a:t> di </a:t>
            </a:r>
            <a:r>
              <a:rPr lang="en-US" sz="5600" dirty="0" err="1"/>
              <a:t>effetti</a:t>
            </a:r>
            <a:r>
              <a:rPr lang="en-US" sz="5600" dirty="0"/>
              <a:t> </a:t>
            </a:r>
            <a:r>
              <a:rPr lang="en-US" sz="5600" dirty="0" err="1"/>
              <a:t>avversi</a:t>
            </a:r>
            <a:r>
              <a:rPr lang="en-US" sz="5600" dirty="0"/>
              <a:t> </a:t>
            </a:r>
            <a:r>
              <a:rPr lang="en-US" sz="5600" dirty="0" err="1"/>
              <a:t>sulla</a:t>
            </a:r>
            <a:r>
              <a:rPr lang="en-US" sz="5600" dirty="0"/>
              <a:t> salute </a:t>
            </a:r>
            <a:r>
              <a:rPr lang="en-US" sz="5600" dirty="0" err="1"/>
              <a:t>evitati</a:t>
            </a:r>
            <a:r>
              <a:rPr lang="en-US" sz="5600" dirty="0"/>
              <a:t> e il loro </a:t>
            </a:r>
            <a:r>
              <a:rPr lang="en-US" sz="5600" dirty="0" err="1"/>
              <a:t>relativo</a:t>
            </a:r>
            <a:r>
              <a:rPr lang="en-US" sz="5600" dirty="0"/>
              <a:t> </a:t>
            </a:r>
            <a:r>
              <a:rPr lang="en-US" sz="5600" dirty="0" err="1"/>
              <a:t>risparmio</a:t>
            </a:r>
            <a:r>
              <a:rPr lang="en-US" sz="5600" dirty="0"/>
              <a:t> </a:t>
            </a:r>
            <a:r>
              <a:rPr lang="en-US" sz="5600" dirty="0" err="1"/>
              <a:t>economico</a:t>
            </a:r>
            <a:r>
              <a:rPr lang="en-US" sz="5600" dirty="0"/>
              <a:t> (per </a:t>
            </a:r>
            <a:r>
              <a:rPr lang="en-US" sz="5600" dirty="0" err="1"/>
              <a:t>Ozono</a:t>
            </a:r>
            <a:r>
              <a:rPr lang="en-US" sz="5600" dirty="0"/>
              <a:t>, PM2.5, NO2 e SO2).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5600" b="1" dirty="0"/>
              <a:t>Il </a:t>
            </a:r>
            <a:r>
              <a:rPr lang="en-US" sz="5600" b="1" dirty="0" err="1"/>
              <a:t>modello</a:t>
            </a:r>
            <a:r>
              <a:rPr lang="en-US" sz="5600" b="1" dirty="0"/>
              <a:t> </a:t>
            </a:r>
            <a:r>
              <a:rPr lang="en-US" sz="5600" b="1" dirty="0" err="1"/>
              <a:t>integrato</a:t>
            </a:r>
            <a:r>
              <a:rPr lang="en-US" sz="5600" b="1" dirty="0"/>
              <a:t>:</a:t>
            </a:r>
            <a:r>
              <a:rPr lang="en-US" sz="5600" dirty="0"/>
              <a:t> Per </a:t>
            </a:r>
            <a:r>
              <a:rPr lang="en-US" sz="5600" dirty="0" err="1"/>
              <a:t>effettuare</a:t>
            </a:r>
            <a:r>
              <a:rPr lang="en-US" sz="5600" dirty="0"/>
              <a:t> </a:t>
            </a:r>
            <a:r>
              <a:rPr lang="en-US" sz="5600" dirty="0" err="1"/>
              <a:t>queste</a:t>
            </a:r>
            <a:r>
              <a:rPr lang="en-US" sz="5600" dirty="0"/>
              <a:t> </a:t>
            </a:r>
            <a:r>
              <a:rPr lang="en-US" sz="5600" dirty="0" err="1"/>
              <a:t>stime</a:t>
            </a:r>
            <a:r>
              <a:rPr lang="en-US" sz="5600" dirty="0"/>
              <a:t> medico-</a:t>
            </a:r>
            <a:r>
              <a:rPr lang="en-US" sz="5600" dirty="0" err="1"/>
              <a:t>economiche</a:t>
            </a:r>
            <a:r>
              <a:rPr lang="en-US" sz="5600" dirty="0"/>
              <a:t>, il software </a:t>
            </a:r>
            <a:r>
              <a:rPr lang="en-US" sz="5600" dirty="0" err="1"/>
              <a:t>utilizza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dati</a:t>
            </a:r>
            <a:r>
              <a:rPr lang="en-US" sz="5600" dirty="0"/>
              <a:t> del </a:t>
            </a:r>
            <a:r>
              <a:rPr lang="en-US" sz="5600" dirty="0" err="1"/>
              <a:t>programma</a:t>
            </a:r>
            <a:r>
              <a:rPr lang="en-US" sz="5600" dirty="0"/>
              <a:t> </a:t>
            </a:r>
            <a:r>
              <a:rPr lang="en-US" sz="5600" dirty="0" err="1"/>
              <a:t>BenMAP</a:t>
            </a:r>
            <a:r>
              <a:rPr lang="en-US" sz="5600" dirty="0"/>
              <a:t> (Environmental Benefits Mapping and Analysis Program) </a:t>
            </a:r>
            <a:r>
              <a:rPr lang="en-US" sz="5600" dirty="0" err="1"/>
              <a:t>dell'EPA</a:t>
            </a:r>
            <a:r>
              <a:rPr lang="en-US" sz="5600" dirty="0"/>
              <a:t> americana.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5600" b="1" dirty="0"/>
              <a:t>La </a:t>
            </a:r>
            <a:r>
              <a:rPr lang="en-US" sz="5600" b="1" dirty="0" err="1"/>
              <a:t>funzione</a:t>
            </a:r>
            <a:r>
              <a:rPr lang="en-US" sz="5600" b="1" dirty="0"/>
              <a:t> </a:t>
            </a:r>
            <a:r>
              <a:rPr lang="en-US" sz="5600" b="1" dirty="0" err="1"/>
              <a:t>matematica</a:t>
            </a:r>
            <a:r>
              <a:rPr lang="en-US" sz="5600" b="1" dirty="0"/>
              <a:t>:</a:t>
            </a:r>
            <a:r>
              <a:rPr lang="en-US" sz="5600" dirty="0"/>
              <a:t> Il </a:t>
            </a:r>
            <a:r>
              <a:rPr lang="en-US" sz="5600" dirty="0" err="1"/>
              <a:t>sistema</a:t>
            </a:r>
            <a:r>
              <a:rPr lang="en-US" sz="5600" dirty="0"/>
              <a:t> </a:t>
            </a:r>
            <a:r>
              <a:rPr lang="en-US" sz="5600" dirty="0" err="1"/>
              <a:t>adotta</a:t>
            </a:r>
            <a:r>
              <a:rPr lang="en-US" sz="5600" dirty="0"/>
              <a:t> un </a:t>
            </a:r>
            <a:r>
              <a:rPr lang="en-US" sz="5600" dirty="0" err="1"/>
              <a:t>approccio</a:t>
            </a:r>
            <a:r>
              <a:rPr lang="en-US" sz="5600" dirty="0"/>
              <a:t> </a:t>
            </a:r>
            <a:r>
              <a:rPr lang="en-US" sz="5600" dirty="0" err="1"/>
              <a:t>basato</a:t>
            </a:r>
            <a:r>
              <a:rPr lang="en-US" sz="5600" dirty="0"/>
              <a:t> </a:t>
            </a:r>
            <a:r>
              <a:rPr lang="en-US" sz="5600" dirty="0" err="1"/>
              <a:t>sulla</a:t>
            </a:r>
            <a:r>
              <a:rPr lang="en-US" sz="5600" dirty="0"/>
              <a:t> "</a:t>
            </a:r>
            <a:r>
              <a:rPr lang="en-US" sz="5600" dirty="0" err="1"/>
              <a:t>funzione</a:t>
            </a:r>
            <a:r>
              <a:rPr lang="en-US" sz="5600" dirty="0"/>
              <a:t> di </a:t>
            </a:r>
            <a:r>
              <a:rPr lang="en-US" sz="5600" dirty="0" err="1"/>
              <a:t>danno</a:t>
            </a:r>
            <a:r>
              <a:rPr lang="en-US" sz="5600" dirty="0"/>
              <a:t>" (</a:t>
            </a:r>
            <a:r>
              <a:rPr lang="en-US" sz="5600" i="1" dirty="0"/>
              <a:t>damage-function approach</a:t>
            </a:r>
            <a:r>
              <a:rPr lang="en-US" sz="5600" dirty="0"/>
              <a:t>), </a:t>
            </a:r>
            <a:r>
              <a:rPr lang="en-US" sz="5600" dirty="0" err="1"/>
              <a:t>correlando</a:t>
            </a:r>
            <a:r>
              <a:rPr lang="en-US" sz="5600" dirty="0"/>
              <a:t> </a:t>
            </a:r>
            <a:r>
              <a:rPr lang="en-US" sz="5600" dirty="0" err="1"/>
              <a:t>direttamente</a:t>
            </a:r>
            <a:r>
              <a:rPr lang="en-US" sz="5600" dirty="0"/>
              <a:t> la </a:t>
            </a:r>
            <a:r>
              <a:rPr lang="en-US" sz="5600" dirty="0" err="1"/>
              <a:t>variazione</a:t>
            </a:r>
            <a:r>
              <a:rPr lang="en-US" sz="5600" dirty="0"/>
              <a:t> locale della </a:t>
            </a:r>
            <a:r>
              <a:rPr lang="en-US" sz="5600" dirty="0" err="1"/>
              <a:t>concentrazione</a:t>
            </a:r>
            <a:r>
              <a:rPr lang="en-US" sz="5600" dirty="0"/>
              <a:t> di </a:t>
            </a:r>
            <a:r>
              <a:rPr lang="en-US" sz="5600" dirty="0" err="1"/>
              <a:t>inquinanti</a:t>
            </a:r>
            <a:r>
              <a:rPr lang="en-US" sz="5600" dirty="0"/>
              <a:t> con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dati</a:t>
            </a:r>
            <a:r>
              <a:rPr lang="en-US" sz="5600" dirty="0"/>
              <a:t> della </a:t>
            </a:r>
            <a:r>
              <a:rPr lang="en-US" sz="5600" dirty="0" err="1"/>
              <a:t>popolazione</a:t>
            </a:r>
            <a:r>
              <a:rPr lang="en-US" sz="5600" dirty="0"/>
              <a:t> </a:t>
            </a:r>
            <a:r>
              <a:rPr lang="en-US" sz="5600" dirty="0" err="1"/>
              <a:t>residente</a:t>
            </a:r>
            <a:r>
              <a:rPr lang="en-US" sz="56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5600" b="1" dirty="0"/>
              <a:t>Il </a:t>
            </a:r>
            <a:r>
              <a:rPr lang="en-US" sz="5600" b="1" dirty="0" err="1"/>
              <a:t>concetto</a:t>
            </a:r>
            <a:r>
              <a:rPr lang="en-US" sz="5600" b="1" dirty="0"/>
              <a:t> </a:t>
            </a:r>
            <a:r>
              <a:rPr lang="en-US" sz="5600" b="1" dirty="0" err="1"/>
              <a:t>chiave</a:t>
            </a:r>
            <a:r>
              <a:rPr lang="en-US" sz="5600" b="1" dirty="0"/>
              <a:t>:</a:t>
            </a:r>
            <a:r>
              <a:rPr lang="en-US" sz="5600" dirty="0"/>
              <a:t> Il </a:t>
            </a:r>
            <a:r>
              <a:rPr lang="en-US" sz="5600" dirty="0" err="1"/>
              <a:t>modello</a:t>
            </a:r>
            <a:r>
              <a:rPr lang="en-US" sz="5600" dirty="0"/>
              <a:t> </a:t>
            </a:r>
            <a:r>
              <a:rPr lang="en-US" sz="5600" dirty="0" err="1"/>
              <a:t>dimostra</a:t>
            </a:r>
            <a:r>
              <a:rPr lang="en-US" sz="5600" dirty="0"/>
              <a:t> </a:t>
            </a:r>
            <a:r>
              <a:rPr lang="en-US" sz="5600" dirty="0" err="1"/>
              <a:t>che</a:t>
            </a:r>
            <a:r>
              <a:rPr lang="en-US" sz="5600" dirty="0"/>
              <a:t> il </a:t>
            </a:r>
            <a:r>
              <a:rPr lang="en-US" sz="5600" dirty="0" err="1"/>
              <a:t>beneficio</a:t>
            </a:r>
            <a:r>
              <a:rPr lang="en-US" sz="5600" dirty="0"/>
              <a:t> </a:t>
            </a:r>
            <a:r>
              <a:rPr lang="en-US" sz="5600" dirty="0" err="1"/>
              <a:t>ecosistemico</a:t>
            </a:r>
            <a:r>
              <a:rPr lang="en-US" sz="5600" dirty="0"/>
              <a:t> </a:t>
            </a:r>
            <a:r>
              <a:rPr lang="en-US" sz="5600" dirty="0" err="1"/>
              <a:t>dipende</a:t>
            </a:r>
            <a:r>
              <a:rPr lang="en-US" sz="5600" dirty="0"/>
              <a:t> da </a:t>
            </a:r>
            <a:r>
              <a:rPr lang="en-US" sz="5600" i="1" dirty="0"/>
              <a:t>chi</a:t>
            </a:r>
            <a:r>
              <a:rPr lang="en-US" sz="5600" dirty="0"/>
              <a:t> </a:t>
            </a:r>
            <a:r>
              <a:rPr lang="en-US" sz="5600" dirty="0" err="1"/>
              <a:t>l'albero</a:t>
            </a:r>
            <a:r>
              <a:rPr lang="en-US" sz="5600" dirty="0"/>
              <a:t> </a:t>
            </a:r>
            <a:r>
              <a:rPr lang="en-US" sz="5600" dirty="0" err="1"/>
              <a:t>protegge</a:t>
            </a:r>
            <a:r>
              <a:rPr lang="en-US" sz="5600" dirty="0"/>
              <a:t>. </a:t>
            </a:r>
            <a:r>
              <a:rPr lang="en-US" sz="5600" dirty="0" err="1"/>
              <a:t>Abbattere</a:t>
            </a:r>
            <a:r>
              <a:rPr lang="en-US" sz="5600" dirty="0"/>
              <a:t> le </a:t>
            </a:r>
            <a:r>
              <a:rPr lang="en-US" sz="5600" dirty="0" err="1"/>
              <a:t>polveri</a:t>
            </a:r>
            <a:r>
              <a:rPr lang="en-US" sz="5600" dirty="0"/>
              <a:t> </a:t>
            </a:r>
            <a:r>
              <a:rPr lang="en-US" sz="5600" dirty="0" err="1"/>
              <a:t>sottili</a:t>
            </a:r>
            <a:r>
              <a:rPr lang="en-US" sz="5600" dirty="0"/>
              <a:t> in </a:t>
            </a:r>
            <a:r>
              <a:rPr lang="en-US" sz="5600" dirty="0" err="1"/>
              <a:t>un'area</a:t>
            </a:r>
            <a:r>
              <a:rPr lang="en-US" sz="5600" dirty="0"/>
              <a:t> </a:t>
            </a:r>
            <a:r>
              <a:rPr lang="en-US" sz="5600" dirty="0" err="1"/>
              <a:t>densamente</a:t>
            </a:r>
            <a:r>
              <a:rPr lang="en-US" sz="5600" dirty="0"/>
              <a:t> </a:t>
            </a:r>
            <a:r>
              <a:rPr lang="en-US" sz="5600" dirty="0" err="1"/>
              <a:t>popolata</a:t>
            </a:r>
            <a:r>
              <a:rPr lang="en-US" sz="5600" dirty="0"/>
              <a:t> genera un </a:t>
            </a:r>
            <a:r>
              <a:rPr lang="en-US" sz="5600" dirty="0" err="1"/>
              <a:t>beneficio</a:t>
            </a:r>
            <a:r>
              <a:rPr lang="en-US" sz="5600" dirty="0"/>
              <a:t> </a:t>
            </a:r>
            <a:r>
              <a:rPr lang="en-US" sz="5600" dirty="0" err="1"/>
              <a:t>sanitario</a:t>
            </a:r>
            <a:r>
              <a:rPr lang="en-US" sz="5600" dirty="0"/>
              <a:t> (es. </a:t>
            </a:r>
            <a:r>
              <a:rPr lang="en-US" sz="5600" dirty="0" err="1"/>
              <a:t>riduzione</a:t>
            </a:r>
            <a:r>
              <a:rPr lang="en-US" sz="5600" dirty="0"/>
              <a:t> di </a:t>
            </a:r>
            <a:r>
              <a:rPr lang="en-US" sz="5600" dirty="0" err="1"/>
              <a:t>asma</a:t>
            </a:r>
            <a:r>
              <a:rPr lang="en-US" sz="5600" dirty="0"/>
              <a:t> e </a:t>
            </a:r>
            <a:r>
              <a:rPr lang="en-US" sz="5600" dirty="0" err="1"/>
              <a:t>ricoveri</a:t>
            </a:r>
            <a:r>
              <a:rPr lang="en-US" sz="5600" dirty="0"/>
              <a:t>) ed </a:t>
            </a:r>
            <a:r>
              <a:rPr lang="en-US" sz="5600" dirty="0" err="1"/>
              <a:t>economico</a:t>
            </a:r>
            <a:r>
              <a:rPr lang="en-US" sz="5600" dirty="0"/>
              <a:t> </a:t>
            </a:r>
            <a:r>
              <a:rPr lang="en-US" sz="5600" dirty="0" err="1"/>
              <a:t>nettamente</a:t>
            </a:r>
            <a:r>
              <a:rPr lang="en-US" sz="5600" dirty="0"/>
              <a:t> </a:t>
            </a:r>
            <a:r>
              <a:rPr lang="en-US" sz="5600" dirty="0" err="1"/>
              <a:t>superiore</a:t>
            </a:r>
            <a:r>
              <a:rPr lang="en-US" sz="5600" dirty="0"/>
              <a:t> rispetto a </a:t>
            </a:r>
            <a:r>
              <a:rPr lang="en-US" sz="5600" dirty="0" err="1"/>
              <a:t>rimuoverle</a:t>
            </a:r>
            <a:r>
              <a:rPr lang="en-US" sz="5600" dirty="0"/>
              <a:t> in </a:t>
            </a:r>
            <a:r>
              <a:rPr lang="en-US" sz="5600" dirty="0" err="1"/>
              <a:t>una</a:t>
            </a:r>
            <a:r>
              <a:rPr lang="en-US" sz="5600" dirty="0"/>
              <a:t> zona </a:t>
            </a:r>
            <a:r>
              <a:rPr lang="en-US" sz="5600" dirty="0" err="1"/>
              <a:t>disabitata</a:t>
            </a:r>
            <a:r>
              <a:rPr lang="en-US" sz="56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D74640-33F0-0E63-7FB7-A1C59F92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65" y="1155433"/>
            <a:ext cx="6477672" cy="34654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FA204-64FB-AAA9-6332-43CAC5632BCB}"/>
              </a:ext>
            </a:extLst>
          </p:cNvPr>
          <p:cNvSpPr txBox="1"/>
          <p:nvPr/>
        </p:nvSpPr>
        <p:spPr>
          <a:xfrm>
            <a:off x="5535627" y="4731746"/>
            <a:ext cx="60973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La tabella quantifica il numero di eventi sanitari evitati </a:t>
            </a:r>
            <a:r>
              <a:rPr lang="it-IT" sz="1400" b="1" i="1" dirty="0"/>
              <a:t>(</a:t>
            </a:r>
            <a:r>
              <a:rPr lang="it-IT" sz="1400" b="1" i="1" dirty="0" err="1"/>
              <a:t>Incidence</a:t>
            </a:r>
            <a:r>
              <a:rPr lang="it-IT" sz="1400" b="1" i="1" dirty="0"/>
              <a:t>) </a:t>
            </a:r>
            <a:r>
              <a:rPr lang="it-IT" sz="1400" dirty="0"/>
              <a:t>e il relativo risparmio economico </a:t>
            </a:r>
            <a:r>
              <a:rPr lang="it-IT" sz="1400" b="1" i="1" dirty="0"/>
              <a:t>(Value). </a:t>
            </a:r>
            <a:r>
              <a:rPr lang="it-IT" sz="1400" dirty="0"/>
              <a:t>I risultati evidenziano che la rimozione di PM2.5 e Ozono (O3) genera i benefici più significativi, facendo risparmiare alla comunità oltre 368.000 dollari annui. L'azione del verde mitiga drasticamente l'aggravamento dell'asma (oltre 40 casi evitati) e abbatte i tassi di mortalità e ricovero ospedaliero.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AE305DB2-553C-DB55-6CFC-46F105228949}"/>
                  </a:ext>
                </a:extLst>
              </p14:cNvPr>
              <p14:cNvContentPartPr/>
              <p14:nvPr/>
            </p14:nvContentPartPr>
            <p14:xfrm>
              <a:off x="10962503" y="5639687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AE305DB2-553C-DB55-6CFC-46F1052289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56383" y="5633567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1F1BA0CE-C64A-A432-00E8-1A8097070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715" y="545917"/>
            <a:ext cx="1715967" cy="1812675"/>
          </a:xfrm>
          <a:prstGeom prst="rect">
            <a:avLst/>
          </a:prstGeom>
        </p:spPr>
      </p:pic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ACA4170B-D830-E710-BF95-9A5F07FDA424}"/>
              </a:ext>
            </a:extLst>
          </p:cNvPr>
          <p:cNvCxnSpPr>
            <a:cxnSpLocks/>
          </p:cNvCxnSpPr>
          <p:nvPr/>
        </p:nvCxnSpPr>
        <p:spPr>
          <a:xfrm flipV="1">
            <a:off x="4369570" y="640080"/>
            <a:ext cx="1256204" cy="51047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854CA1-FB40-2271-3A87-E81BF1495376}"/>
              </a:ext>
            </a:extLst>
          </p:cNvPr>
          <p:cNvSpPr txBox="1"/>
          <p:nvPr/>
        </p:nvSpPr>
        <p:spPr>
          <a:xfrm>
            <a:off x="5693134" y="332771"/>
            <a:ext cx="613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Dalla barra multifunzione ho selezionato un argomento d’interesse allo scopo di mostrare come lavora questo software. Nel mio caso, ho scelto di concentrarmi su </a:t>
            </a:r>
            <a:r>
              <a:rPr lang="it-IT" sz="1400" i="1" dirty="0"/>
              <a:t>«Air Quality Health Impact and </a:t>
            </a:r>
            <a:r>
              <a:rPr lang="it-IT" sz="1400" i="1" dirty="0" err="1"/>
              <a:t>Values</a:t>
            </a:r>
            <a:r>
              <a:rPr lang="it-IT" sz="1400" i="1" dirty="0"/>
              <a:t>» </a:t>
            </a:r>
            <a:r>
              <a:rPr lang="it-IT" sz="1400" dirty="0"/>
              <a:t>ed il programma mi ha generato la tabella seguente :</a:t>
            </a:r>
          </a:p>
        </p:txBody>
      </p:sp>
    </p:spTree>
    <p:extLst>
      <p:ext uri="{BB962C8B-B14F-4D97-AF65-F5344CB8AC3E}">
        <p14:creationId xmlns:p14="http://schemas.microsoft.com/office/powerpoint/2010/main" val="36754284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E693F-2C2C-0639-A4DB-F9484B4C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Risultati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 err="1"/>
              <a:t>D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all’impatto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sanitario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valore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economico</a:t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C49FD2-7372-ACA9-C0FB-AE5C29766F3C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Il </a:t>
            </a:r>
            <a:r>
              <a:rPr lang="en-US" sz="2000" dirty="0" err="1"/>
              <a:t>grafico</a:t>
            </a:r>
            <a:r>
              <a:rPr lang="en-US" sz="2000" dirty="0"/>
              <a:t> </a:t>
            </a:r>
            <a:r>
              <a:rPr lang="en-US" sz="2000" dirty="0" err="1"/>
              <a:t>confronta</a:t>
            </a:r>
            <a:r>
              <a:rPr lang="en-US" sz="2000" dirty="0"/>
              <a:t> la </a:t>
            </a:r>
            <a:r>
              <a:rPr lang="en-US" sz="2000" dirty="0" err="1"/>
              <a:t>quantità</a:t>
            </a:r>
            <a:r>
              <a:rPr lang="en-US" sz="2000" dirty="0"/>
              <a:t> </a:t>
            </a:r>
            <a:r>
              <a:rPr lang="en-US" sz="2000" dirty="0" err="1"/>
              <a:t>fisica</a:t>
            </a:r>
            <a:r>
              <a:rPr lang="en-US" sz="2000" dirty="0"/>
              <a:t> degli </a:t>
            </a:r>
            <a:r>
              <a:rPr lang="en-US" sz="2000" dirty="0" err="1"/>
              <a:t>inquinanti</a:t>
            </a:r>
            <a:r>
              <a:rPr lang="en-US" sz="2000" dirty="0"/>
              <a:t> </a:t>
            </a:r>
            <a:r>
              <a:rPr lang="en-US" sz="2000" dirty="0" err="1"/>
              <a:t>rimossi</a:t>
            </a:r>
            <a:r>
              <a:rPr lang="en-US" sz="2000" dirty="0"/>
              <a:t> (</a:t>
            </a:r>
            <a:r>
              <a:rPr lang="en-US" sz="2000" dirty="0" err="1"/>
              <a:t>punti</a:t>
            </a:r>
            <a:r>
              <a:rPr lang="en-US" sz="2000" dirty="0"/>
              <a:t> </a:t>
            </a:r>
            <a:r>
              <a:rPr lang="en-US" sz="2000" dirty="0" err="1"/>
              <a:t>neri</a:t>
            </a:r>
            <a:r>
              <a:rPr lang="en-US" sz="2000" dirty="0"/>
              <a:t>, in </a:t>
            </a:r>
            <a:r>
              <a:rPr lang="en-US" sz="2000" dirty="0" err="1"/>
              <a:t>tonnellate</a:t>
            </a:r>
            <a:r>
              <a:rPr lang="en-US" sz="2000" dirty="0"/>
              <a:t>) con il loro </a:t>
            </a:r>
            <a:r>
              <a:rPr lang="en-US" sz="2000" dirty="0" err="1"/>
              <a:t>valore</a:t>
            </a:r>
            <a:r>
              <a:rPr lang="en-US" sz="2000" dirty="0"/>
              <a:t> </a:t>
            </a:r>
            <a:r>
              <a:rPr lang="en-US" sz="2000" dirty="0" err="1"/>
              <a:t>economico</a:t>
            </a:r>
            <a:r>
              <a:rPr lang="en-US" sz="2000" dirty="0"/>
              <a:t> (barre </a:t>
            </a:r>
            <a:r>
              <a:rPr lang="en-US" sz="2000" dirty="0" err="1"/>
              <a:t>colorate</a:t>
            </a:r>
            <a:r>
              <a:rPr lang="en-US" sz="2000" dirty="0"/>
              <a:t>, in </a:t>
            </a:r>
            <a:r>
              <a:rPr lang="en-US" sz="2000" dirty="0" err="1"/>
              <a:t>dollari</a:t>
            </a:r>
            <a:r>
              <a:rPr lang="en-US" sz="2000" dirty="0"/>
              <a:t>). Emerge </a:t>
            </a:r>
            <a:r>
              <a:rPr lang="en-US" sz="2000" dirty="0" err="1"/>
              <a:t>chiaramente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il </a:t>
            </a:r>
            <a:r>
              <a:rPr lang="en-US" sz="2000" dirty="0" err="1"/>
              <a:t>beneficio</a:t>
            </a:r>
            <a:r>
              <a:rPr lang="en-US" sz="2000" dirty="0"/>
              <a:t> </a:t>
            </a:r>
            <a:r>
              <a:rPr lang="en-US" sz="2000" dirty="0" err="1"/>
              <a:t>monetario</a:t>
            </a:r>
            <a:r>
              <a:rPr lang="en-US" sz="2000" dirty="0"/>
              <a:t> non è </a:t>
            </a:r>
            <a:r>
              <a:rPr lang="en-US" sz="2000" dirty="0" err="1"/>
              <a:t>proporzionale</a:t>
            </a:r>
            <a:r>
              <a:rPr lang="en-US" sz="2000" dirty="0"/>
              <a:t> alla </a:t>
            </a:r>
            <a:r>
              <a:rPr lang="en-US" sz="2000" dirty="0" err="1"/>
              <a:t>massa</a:t>
            </a:r>
            <a:r>
              <a:rPr lang="en-US" sz="2000" dirty="0"/>
              <a:t>: </a:t>
            </a:r>
            <a:r>
              <a:rPr lang="en-US" sz="2000" b="1" dirty="0"/>
              <a:t>il PM2.5, </a:t>
            </a:r>
            <a:r>
              <a:rPr lang="en-US" sz="2000" dirty="0" err="1"/>
              <a:t>pur</a:t>
            </a:r>
            <a:r>
              <a:rPr lang="en-US" sz="2000" dirty="0"/>
              <a:t> </a:t>
            </a:r>
            <a:r>
              <a:rPr lang="en-US" sz="2000" dirty="0" err="1"/>
              <a:t>essendo</a:t>
            </a:r>
            <a:r>
              <a:rPr lang="en-US" sz="2000" dirty="0"/>
              <a:t> </a:t>
            </a:r>
            <a:r>
              <a:rPr lang="en-US" sz="2000" b="1" dirty="0" err="1"/>
              <a:t>rimosso</a:t>
            </a:r>
            <a:r>
              <a:rPr lang="en-US" sz="2000" b="1" dirty="0"/>
              <a:t> in </a:t>
            </a:r>
            <a:r>
              <a:rPr lang="en-US" sz="2000" b="1" dirty="0" err="1"/>
              <a:t>quantità</a:t>
            </a:r>
            <a:r>
              <a:rPr lang="en-US" sz="2000" b="1" dirty="0"/>
              <a:t> </a:t>
            </a:r>
            <a:r>
              <a:rPr lang="en-US" sz="2000" b="1" dirty="0" err="1"/>
              <a:t>minime</a:t>
            </a:r>
            <a:r>
              <a:rPr lang="en-US" sz="2000" dirty="0"/>
              <a:t> rispetto </a:t>
            </a:r>
            <a:r>
              <a:rPr lang="en-US" sz="2000" dirty="0" err="1"/>
              <a:t>all'Ozono</a:t>
            </a:r>
            <a:r>
              <a:rPr lang="en-US" sz="2000" dirty="0"/>
              <a:t> (O3), genera </a:t>
            </a:r>
            <a:r>
              <a:rPr lang="en-US" sz="2000" b="1" dirty="0" err="1"/>
              <a:t>risparmi</a:t>
            </a:r>
            <a:r>
              <a:rPr lang="en-US" sz="2000" b="1" dirty="0"/>
              <a:t> economici </a:t>
            </a:r>
            <a:r>
              <a:rPr lang="en-US" sz="2000" b="1" dirty="0" err="1"/>
              <a:t>sproporzionatamente</a:t>
            </a:r>
            <a:r>
              <a:rPr lang="en-US" sz="2000" b="1" dirty="0"/>
              <a:t> </a:t>
            </a:r>
            <a:r>
              <a:rPr lang="en-US" sz="2000" b="1" dirty="0" err="1"/>
              <a:t>più</a:t>
            </a:r>
            <a:r>
              <a:rPr lang="en-US" sz="2000" b="1" dirty="0"/>
              <a:t> alti </a:t>
            </a:r>
            <a:r>
              <a:rPr lang="en-US" sz="2000" dirty="0"/>
              <a:t>a causa della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estrema</a:t>
            </a:r>
            <a:r>
              <a:rPr lang="en-US" sz="2000" dirty="0"/>
              <a:t> </a:t>
            </a:r>
            <a:r>
              <a:rPr lang="en-US" sz="2000" dirty="0" err="1"/>
              <a:t>tossicità</a:t>
            </a:r>
            <a:r>
              <a:rPr lang="en-US" sz="2000" dirty="0"/>
              <a:t> 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gravi</a:t>
            </a:r>
            <a:r>
              <a:rPr lang="en-US" sz="2000" dirty="0"/>
              <a:t> </a:t>
            </a:r>
            <a:r>
              <a:rPr lang="en-US" sz="2000" dirty="0" err="1"/>
              <a:t>danni</a:t>
            </a:r>
            <a:r>
              <a:rPr lang="en-US" sz="2000" dirty="0"/>
              <a:t> </a:t>
            </a:r>
            <a:r>
              <a:rPr lang="en-US" sz="2000" dirty="0" err="1"/>
              <a:t>sanitari</a:t>
            </a:r>
            <a:r>
              <a:rPr lang="en-US" sz="2000" dirty="0"/>
              <a:t> </a:t>
            </a:r>
            <a:r>
              <a:rPr lang="en-US" sz="2000" dirty="0" err="1"/>
              <a:t>associati</a:t>
            </a:r>
            <a:r>
              <a:rPr lang="en-US" sz="20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6D0B55-73F1-B930-0298-8477D8DFA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825429"/>
            <a:ext cx="5458968" cy="32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4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74317-A340-55ED-6112-20D12910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87" b="24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6CD11D-CE54-9674-7EF3-66A17F08E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21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Giudizio Personale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D90CF6-D0C6-1F0D-BD5A-5ACCE520A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8999"/>
            <a:ext cx="9144000" cy="1098395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FFFFFF"/>
                </a:solidFill>
              </a:rPr>
              <a:t>Utilizzando i-Tree Eco, ho riscontrato che l'inserimento dei dati richiede molta precisione e un po' di pazienza iniziale con l'interfaccia. Superato questo scoglio, il programma si rivela estremamente potente: tradurre un semplice inventario arboreo in concreti valori sanitari ed economici permette di comprendere realmente il valore del verde urbano che abbiamo intorno a noi e l’importanza di quest’ultimo per le comunità. Una delle cose che più ho apprezzato è la stesura automatica di un report completo ed estremamente dettagliato a partire dai semplici dati grezzi: questa cosa oltre che essere molto comoda, permette l’immediata visualizzazione in termini pratici dei dati di campo registrati. Nel complesso, lo ritengo uno strumento fondamentale per comprendere e pianificare il verde urbano.</a:t>
            </a:r>
          </a:p>
        </p:txBody>
      </p:sp>
    </p:spTree>
    <p:extLst>
      <p:ext uri="{BB962C8B-B14F-4D97-AF65-F5344CB8AC3E}">
        <p14:creationId xmlns:p14="http://schemas.microsoft.com/office/powerpoint/2010/main" val="161080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SCOPO E FINALITA’ DEL PROGRAMMA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648335"/>
            <a:ext cx="10374630" cy="6557645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-Tree è una suite di software, approvata dal Servizio Forestale dell'USDA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 (dipartimento dell’Agricoltura degli Stati Uniti)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, che 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fornisce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strumenti di studio e valutazione dei benefici forestali 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sul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l’ambito urbano e rurale. </a:t>
            </a:r>
            <a:b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Lanciato nell’agosto del 2006 e in continuo aggiornamento,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mette a disposizione numerosi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fonti </a:t>
            </a:r>
            <a:r>
              <a:rPr lang="it-IT" sz="2400">
                <a:latin typeface="Times New Roman" panose="02020603050405020304" charset="0"/>
                <a:cs typeface="Times New Roman" panose="02020603050405020304" charset="0"/>
              </a:rPr>
              <a:t>di dati integrativi per la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 ricerca: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Google Maps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la copertura del suolo su scala nazionale, informazioni sull’inquinamento nelle varie zone, dati mete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or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ologici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br>
              <a:rPr lang="it-IT" altLang="en-US" sz="2500"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en-US"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 descr="butt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4236720" cy="25279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66080" y="4064000"/>
            <a:ext cx="6481445" cy="23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Il suo scopo è operare 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una quantificazione dei servizi ecosistemici offerti da foresta e alberi: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attura e stoccaggio del carbonio (sequestro del carbonio)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en-US" sz="21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rimozione dell’inquinamento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en-US" altLang="en-US" sz="21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contenimento del deflusso delle acque piovane.</a:t>
            </a:r>
            <a:endParaRPr lang="en-US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SVILUPPATORE E SITO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" y="709295"/>
            <a:ext cx="7864475" cy="5854065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i-Tree è la versione avanzata del modello UFORE (Urban Forest Effects), ottimizzata per un uso pratico in gestione forestale.</a:t>
            </a:r>
          </a:p>
          <a:p>
            <a:pPr marL="0" indent="0" algn="just">
              <a:buNone/>
            </a:pPr>
            <a:endParaRPr lang="en-US" altLang="en-US" sz="2400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Sito ufficiale: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https://www.itreetools.org/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viluppato 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 un consorzio di enti: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U.S. Forest Service Northern Research Station (NRS), USDA State and Private Forestry's Urban and Community Forestry Program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Northeastern Area, Davey Tree Expert Company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SUNY College of Environmental Science and Forestry.</a:t>
            </a:r>
            <a:endParaRPr lang="it-IT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Non compatibile con i sistemi operativi di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Apple Mac o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Linux</a:t>
            </a:r>
            <a:endParaRPr lang="en-US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Soluzioni sostitutive in caso di sistema operativo di Apple: 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Desktop cloud (DaaS), emulatori, sistemi paralleli e dual-boot</a:t>
            </a:r>
            <a:r>
              <a:rPr lang="it-IT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27000" y="1885950"/>
            <a:ext cx="3731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/>
          </a:p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195570" y="4308475"/>
            <a:ext cx="4700270" cy="3067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780" y="2786380"/>
            <a:ext cx="4004945" cy="308673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500745" y="2531110"/>
            <a:ext cx="3416300" cy="255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en-US" sz="1200">
                <a:solidFill>
                  <a:schemeClr val="tx2">
                    <a:lumMod val="65000"/>
                    <a:lumOff val="3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https://www.itreetools.org/i-tree-tools-download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med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CARATTERISTICHE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174750"/>
          <a:ext cx="109728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Processore: 1,6 GHz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RAM disponibile: 1024 MB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Spazio disco: </a:t>
                      </a: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 GB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Risoluzione monitor: 1024 x 768 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it-IT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Sistema operativo: Windows 10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Browser web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moderni(</a:t>
                      </a: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Microsoft Edge,  Apple Safari, Google Chrome, Mozilla Firefox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)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NET Framework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:</a:t>
                      </a: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4.0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en-US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Microsoft Access 2016 Database Engine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+</a:t>
                      </a:r>
                      <a:endParaRPr lang="it-IT" altLang="en-US"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329565" y="4224655"/>
            <a:ext cx="7141845" cy="173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 algn="just">
              <a:buNone/>
            </a:pP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i-Tree e i suoi strumenti s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possono 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basa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su due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tipologie di analisi: </a:t>
            </a:r>
            <a:endParaRPr lang="en-US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approccio “top-down” con l’uso di dati satellitari e di telerilevamento</a:t>
            </a:r>
            <a:r>
              <a:rPr lang="it-IT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it-IT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1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approccio “bottom-up” su rilievi a terra e inventari arborei.</a:t>
            </a:r>
            <a:endParaRPr lang="en-US" altLang="en-US" sz="21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1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80" y="4394835"/>
            <a:ext cx="2583815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SEMPLICITA’ DI UTILIZZO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5190"/>
            <a:ext cx="4725035" cy="2423160"/>
          </a:xfrm>
        </p:spPr>
        <p:txBody>
          <a:bodyPr/>
          <a:lstStyle/>
          <a:p>
            <a:pPr algn="just"/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I-tree è adottata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 globalmente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in università, enti di ricerca e progetti internazionali</a:t>
            </a:r>
          </a:p>
          <a:p>
            <a:pPr algn="just"/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L’interfaccia è semplice rispetto ad altri software simili ma sicuramente richiede nozioni di base su dati ambientali di livello medio/alto.</a:t>
            </a:r>
          </a:p>
          <a:p>
            <a:pPr marL="0" indent="0" algn="just">
              <a:buNone/>
            </a:pP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4887595" y="773430"/>
          <a:ext cx="71018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PRO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altLang="en-US"/>
                        <a:t>CONTRO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Interfaccia grafica </a:t>
                      </a: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semplice;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Esempi 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integrati per esercitazioni</a:t>
                      </a: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;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7 strumenti</a:t>
                      </a: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en-US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i-Tree MyTree, i-Tree Landscape, i-Tree Design, i-Tree Canopy, i-Tree Eco, i-Tree Hydro</a:t>
                      </a:r>
                      <a:r>
                        <a:rPr lang="it-IT" altLang="en-US" sz="18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)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 per diverse esigenze (da analisi singoli alberi a pianificazione urbana).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Documenti, interfaccia e termini tecnici in inglese.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Conoscenze pregresse richieste su argomenti tecnici ambientali</a:t>
                      </a:r>
                      <a:r>
                        <a:rPr lang="en-US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altLang="en-US">
                          <a:latin typeface="Times New Roman" panose="02020603050405020304" charset="0"/>
                          <a:cs typeface="Times New Roman" panose="02020603050405020304" charset="0"/>
                        </a:rPr>
                        <a:t>Difficoltà in alcune funzioni specifiche e tecniche</a:t>
                      </a: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endParaRPr lang="en-US" altLang="en-US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3846" t="6310" r="6076" b="3635"/>
          <a:stretch>
            <a:fillRect/>
          </a:stretch>
        </p:blipFill>
        <p:spPr>
          <a:xfrm>
            <a:off x="516890" y="3905250"/>
            <a:ext cx="3077845" cy="2670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t="3603"/>
          <a:stretch>
            <a:fillRect/>
          </a:stretch>
        </p:blipFill>
        <p:spPr>
          <a:xfrm>
            <a:off x="6414135" y="3905250"/>
            <a:ext cx="4048760" cy="278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95" y="1090930"/>
            <a:ext cx="11273790" cy="2077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 eseguire un inventario sulla città di Milano nel 2023, si procede all’installazione di i-Tree per la  creazione di un “New Project”. La procedura guidata del software prevede l’inserimento dei seguenti dati:</a:t>
            </a:r>
            <a:endParaRPr lang="it-IT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1)Project Settings: scelta del nome del progetto.</a:t>
            </a:r>
            <a:endParaRPr lang="it-IT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2)Location: scelta della zona di interesse (Milano) con la sua popolazione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371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000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abitanti, ISTAT 2023).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3)Weather &amp; Pollution (Stazione Meteo e Fonte Precipitazione di riferimeno): a Milano si visualizza Linate.</a:t>
            </a:r>
            <a:b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it-IT" altLang="en-US" sz="2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endParaRPr lang="it-IT" altLang="en-US"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3486785"/>
            <a:ext cx="6339840" cy="306006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7246620" y="3677285"/>
            <a:ext cx="47955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4)Data collection options (modalità di visualizzazione dei dati): carattere metrico per il confronto con i dati ufficiali, 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otal height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stima del carbonio), crown width (ombreggiatura degli alberi), land use (contesto cittadino), coordinate GPS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it-IT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82613"/>
          </a:xfrm>
        </p:spPr>
        <p:txBody>
          <a:bodyPr>
            <a:normAutofit fontScale="90000"/>
          </a:bodyPr>
          <a:lstStyle/>
          <a:p>
            <a:pPr algn="ctr"/>
            <a:br>
              <a:rPr lang="it-IT" altLang="en-US">
                <a:latin typeface="Algerian" panose="04020705040A02060702" charset="0"/>
                <a:cs typeface="Algerian" panose="04020705040A02060702" charset="0"/>
              </a:rPr>
            </a:br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dati necessari - Milano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import dei dati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85" y="596900"/>
            <a:ext cx="7477760" cy="5664200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Lavorando nella sezione “data”, si importano i dati basati sul CSV. Comparirà quindi una tabella.</a:t>
            </a:r>
          </a:p>
          <a:p>
            <a:pPr algn="just"/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Prima colonna </a:t>
            </a:r>
            <a:r>
              <a:rPr lang="it-IT" altLang="en-US" sz="2000" b="1">
                <a:latin typeface="Times New Roman" panose="02020603050405020304" charset="0"/>
                <a:cs typeface="Times New Roman" panose="02020603050405020304" charset="0"/>
              </a:rPr>
              <a:t>F1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(tipologie di specie): “Species”</a:t>
            </a:r>
          </a:p>
          <a:p>
            <a:pPr algn="just"/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Seconda colonna </a:t>
            </a:r>
            <a:r>
              <a:rPr lang="it-IT" altLang="en-US" sz="2000" b="1">
                <a:latin typeface="Times New Roman" panose="02020603050405020304" charset="0"/>
                <a:cs typeface="Times New Roman" panose="02020603050405020304" charset="0"/>
              </a:rPr>
              <a:t>F2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(diametro del tronco): DBH (cm)</a:t>
            </a:r>
          </a:p>
          <a:p>
            <a:pPr algn="just"/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Terza colonna </a:t>
            </a:r>
            <a:r>
              <a:rPr lang="it-IT" altLang="en-US" sz="2000" b="1">
                <a:latin typeface="Times New Roman" panose="02020603050405020304" charset="0"/>
                <a:cs typeface="Times New Roman" panose="02020603050405020304" charset="0"/>
              </a:rPr>
              <a:t>F3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(altezza totale): total height (m)</a:t>
            </a:r>
          </a:p>
          <a:p>
            <a:pPr algn="just"/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Quarta colonna </a:t>
            </a:r>
            <a:r>
              <a:rPr lang="it-IT" altLang="en-US" sz="2000" b="1">
                <a:latin typeface="Times New Roman" panose="02020603050405020304" charset="0"/>
                <a:cs typeface="Times New Roman" panose="02020603050405020304" charset="0"/>
              </a:rPr>
              <a:t>F4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(uso del suolo): land scape (park)</a:t>
            </a:r>
          </a:p>
          <a:p>
            <a:pPr algn="just"/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Quinta colonna </a:t>
            </a:r>
            <a:r>
              <a:rPr lang="it-IT" altLang="en-US" sz="2000" b="1">
                <a:latin typeface="Times New Roman" panose="02020603050405020304" charset="0"/>
                <a:cs typeface="Times New Roman" panose="02020603050405020304" charset="0"/>
              </a:rPr>
              <a:t>F5 </a:t>
            </a:r>
            <a:r>
              <a:rPr lang="it-IT" altLang="en-US" sz="2000">
                <a:latin typeface="Times New Roman" panose="02020603050405020304" charset="0"/>
                <a:cs typeface="Times New Roman" panose="02020603050405020304" charset="0"/>
              </a:rPr>
              <a:t>(condizioni dell’albero): good, fair, poor.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45" y="964565"/>
            <a:ext cx="4982845" cy="7639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94690" y="3728720"/>
            <a:ext cx="59747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it-IT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risultati 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importati devono risultare 6/6 con 0/0 errori. In caso contrario, si interviene ripetendo il processo e modificandolo.</a:t>
            </a:r>
            <a:endParaRPr lang="it-IT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Si verifica </a:t>
            </a:r>
            <a:r>
              <a:rPr lang="it-IT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l’attendibilità 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dei dati, confrontandoli con i dati reali.</a:t>
            </a:r>
            <a:endParaRPr lang="it-IT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 “</a:t>
            </a:r>
            <a:r>
              <a:rPr lang="it-IT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finish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 si giungerà alla visione dei risultati definitivi dello studio.</a:t>
            </a:r>
            <a:endParaRPr lang="it-IT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/>
          </a:p>
        </p:txBody>
      </p:sp>
      <p:pic>
        <p:nvPicPr>
          <p:cNvPr id="6" name="Content Placeholder 3" descr="final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95" y="2437765"/>
            <a:ext cx="5220335" cy="4029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en-US">
                <a:latin typeface="Algerian" panose="04020705040A02060702" charset="0"/>
                <a:cs typeface="Algerian" panose="04020705040A02060702" charset="0"/>
              </a:rPr>
              <a:t>RISULTATI FINALI: MILANO(2023)</a:t>
            </a:r>
          </a:p>
        </p:txBody>
      </p:sp>
      <p:pic>
        <p:nvPicPr>
          <p:cNvPr id="4" name="Content Placeholder 3" descr="finale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265" y="969645"/>
            <a:ext cx="11605260" cy="28676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91945" y="4250690"/>
            <a:ext cx="90830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>
                <a:latin typeface="Times New Roman" panose="02020603050405020304" charset="0"/>
                <a:cs typeface="Times New Roman" panose="02020603050405020304" charset="0"/>
              </a:rPr>
              <a:t>Il risultato finale </a:t>
            </a:r>
            <a:r>
              <a:rPr lang="it-IT">
                <a:latin typeface="Times New Roman" panose="02020603050405020304" charset="0"/>
                <a:cs typeface="Times New Roman" panose="02020603050405020304" charset="0"/>
              </a:rPr>
              <a:t>sarà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una tabella con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</a:rPr>
              <a:t> i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 dati relativi a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</a:rPr>
              <a:t>ll’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inventario arboreo. Le colonne includono informazioni come ID, equipaggio (Crew), data del rilevamento (Survey Date), specie (Species), uso del suolo (Land Use), ID fotografico (Photo ID), e misurazioni del diametro del tronco.</a:t>
            </a:r>
            <a:br>
              <a:rPr lang="en-US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it-IT" altLang="en-US">
                <a:latin typeface="Times New Roman" panose="02020603050405020304" charset="0"/>
                <a:cs typeface="Times New Roman" panose="02020603050405020304" charset="0"/>
              </a:rPr>
              <a:t>Potrà essere usato da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 pianificatori urbani e ambientalisti per decisioni sulla gestione del verde </a:t>
            </a:r>
            <a:r>
              <a:rPr lang="it-IT" altLang="en-US">
                <a:latin typeface="Times New Roman" panose="02020603050405020304" charset="0"/>
                <a:cs typeface="Times New Roman" panose="02020603050405020304" charset="0"/>
              </a:rPr>
              <a:t>cittadino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74750"/>
            <a:ext cx="896747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La versione web (i-Tree Online) non richiede download e permette di:</a:t>
            </a:r>
          </a:p>
          <a:p>
            <a:r>
              <a:rPr lang="it-IT" altLang="en-US" sz="2400"/>
              <a:t>c</a:t>
            </a:r>
            <a:r>
              <a:rPr lang="en-US" altLang="en-US" sz="2400"/>
              <a:t>alcolare il sequestro di CO₂, la riduzione del deflusso delle acque piovane e la rimozione degli inquinanti atmosferici.</a:t>
            </a:r>
          </a:p>
          <a:p>
            <a:r>
              <a:rPr lang="en-US" altLang="en-US" sz="2400"/>
              <a:t>Generare </a:t>
            </a:r>
            <a:r>
              <a:rPr lang="it-IT" altLang="en-US" sz="2400"/>
              <a:t>studi </a:t>
            </a:r>
            <a:r>
              <a:rPr lang="en-US" altLang="en-US" sz="2400"/>
              <a:t>personalizzati per singoli alberi o intere aree verdi</a:t>
            </a:r>
            <a:r>
              <a:rPr lang="it-IT" altLang="en-US" sz="2400"/>
              <a:t>, u</a:t>
            </a:r>
            <a:r>
              <a:rPr lang="en-US" altLang="en-US" sz="2400"/>
              <a:t>tilizz</a:t>
            </a:r>
            <a:r>
              <a:rPr lang="it-IT" altLang="en-US" sz="2400"/>
              <a:t>ando</a:t>
            </a:r>
            <a:r>
              <a:rPr lang="en-US" altLang="en-US" sz="2400"/>
              <a:t> dati locali </a:t>
            </a:r>
          </a:p>
          <a:p>
            <a:endParaRPr lang="en-US" altLang="en-US" sz="2400"/>
          </a:p>
          <a:p>
            <a:pPr marL="0" indent="0">
              <a:buNone/>
            </a:pPr>
            <a:r>
              <a:rPr lang="en-US" altLang="en-US" sz="2400"/>
              <a:t>Scegliendo la stazione meteorologica di Linate come riferimento per i dati climatici, i-Tree </a:t>
            </a:r>
            <a:r>
              <a:rPr lang="it-IT" altLang="en-US" sz="2400"/>
              <a:t>calcola </a:t>
            </a:r>
            <a:r>
              <a:rPr lang="en-US" altLang="en-US" sz="2400"/>
              <a:t>con precisione l’impatto d</a:t>
            </a:r>
            <a:r>
              <a:rPr lang="it-IT" altLang="en-US" sz="2400"/>
              <a:t>ell’</a:t>
            </a:r>
            <a:r>
              <a:rPr lang="en-US" altLang="en-US" sz="2400"/>
              <a:t>acero</a:t>
            </a:r>
            <a:r>
              <a:rPr lang="it-IT" altLang="en-US" sz="2400"/>
              <a:t> risultante sulla mappa </a:t>
            </a:r>
            <a:r>
              <a:rPr lang="en-US" altLang="en-US" sz="2400"/>
              <a:t>negli ultimi 20 anni.</a:t>
            </a:r>
          </a:p>
          <a:p>
            <a:endParaRPr lang="en-US" altLang="en-US" sz="2400"/>
          </a:p>
        </p:txBody>
      </p:sp>
      <p:sp>
        <p:nvSpPr>
          <p:cNvPr id="3" name="Text Box 2"/>
          <p:cNvSpPr txBox="1"/>
          <p:nvPr/>
        </p:nvSpPr>
        <p:spPr>
          <a:xfrm>
            <a:off x="2906395" y="338455"/>
            <a:ext cx="6747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3600">
                <a:latin typeface="Algerian" panose="04020705040A02060702" charset="0"/>
                <a:cs typeface="Algerian" panose="04020705040A02060702" charset="0"/>
              </a:rPr>
              <a:t>i-tree Online - Milano</a:t>
            </a:r>
          </a:p>
        </p:txBody>
      </p:sp>
      <p:pic>
        <p:nvPicPr>
          <p:cNvPr id="10" name="Picture 9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905" y="1132840"/>
            <a:ext cx="1969770" cy="4591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9*223"/>
  <p:tag name="TABLE_ENDDRAG_RECT" val="384*60*559*22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2101</Words>
  <Application>Microsoft Office PowerPoint</Application>
  <PresentationFormat>Widescreen</PresentationFormat>
  <Paragraphs>102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Algerian</vt:lpstr>
      <vt:lpstr>Aptos</vt:lpstr>
      <vt:lpstr>Aptos Display</vt:lpstr>
      <vt:lpstr>Arial</vt:lpstr>
      <vt:lpstr>Bodoni MT Poster Compressed</vt:lpstr>
      <vt:lpstr>Times New Roman</vt:lpstr>
      <vt:lpstr>Tema di Office</vt:lpstr>
      <vt:lpstr>I-TREE Tools for Assessing and Managing Forest &amp; Community Trees</vt:lpstr>
      <vt:lpstr>SCOPO E FINALITA’ DEL PROGRAMMA</vt:lpstr>
      <vt:lpstr>SVILUPPATORE E SITO </vt:lpstr>
      <vt:lpstr>CARATTERISTICHE</vt:lpstr>
      <vt:lpstr>SEMPLICITA’ DI UTILIZZO</vt:lpstr>
      <vt:lpstr> dati necessari - Milano 2023</vt:lpstr>
      <vt:lpstr>import dei dati</vt:lpstr>
      <vt:lpstr>RISULTATI FINALI: MILANO(2023)</vt:lpstr>
      <vt:lpstr>Presentazione standard di PowerPoint</vt:lpstr>
      <vt:lpstr>Presentazione standard di PowerPoint</vt:lpstr>
      <vt:lpstr>Modellistica del verde urbano: analisi , funzionamento e applicazione del software i-Tree Eco</vt:lpstr>
      <vt:lpstr>Scopo e finalità del programma</vt:lpstr>
      <vt:lpstr>Ente, autore e sito di riferimento</vt:lpstr>
      <vt:lpstr>Specifiche Hardware e Software</vt:lpstr>
      <vt:lpstr>Dati necessari per il funzionamento (input)</vt:lpstr>
      <vt:lpstr>Schermata esemplificativa:  L’interfaccia di I-Tree-Eco</vt:lpstr>
      <vt:lpstr>Focus tematico: Qualità dell’aria e Salute pubblica</vt:lpstr>
      <vt:lpstr>Risultati:  Dall’impatto sanitario al valore economico </vt:lpstr>
      <vt:lpstr>Giudizio Personale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Sidoti</dc:creator>
  <cp:lastModifiedBy>Giorgio Guariso</cp:lastModifiedBy>
  <cp:revision>3</cp:revision>
  <dcterms:created xsi:type="dcterms:W3CDTF">2026-04-29T13:15:27Z</dcterms:created>
  <dcterms:modified xsi:type="dcterms:W3CDTF">2026-06-08T10:02:13Z</dcterms:modified>
</cp:coreProperties>
</file>