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000"/>
    <a:srgbClr val="00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652"/>
  </p:normalViewPr>
  <p:slideViewPr>
    <p:cSldViewPr snapToGrid="0">
      <p:cViewPr varScale="1">
        <p:scale>
          <a:sx n="44" d="100"/>
          <a:sy n="44" d="100"/>
        </p:scale>
        <p:origin x="4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CDD59-1596-6145-B61E-73867E9C7965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8996E-F1A0-D145-9EEF-DB33401214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05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8996E-F1A0-D145-9EEF-DB33401214EC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08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22AB07-D0F7-D827-BF3A-75B432060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DD87C0-47FD-7668-E15C-0D822CC58C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2109FE-8185-E7A6-2224-74F449A3C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D7284B-AB3B-89AC-10F3-B972FDAAF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D52B09-CB36-550E-BFB7-40FFE54E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04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223C19-A1C1-27FB-D7D6-67F8CC9D1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09E524-44C8-EA4E-DBBB-4B715C6E4E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9CDB7E-BD57-5E50-6350-ED19FC7B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416BBD-71E6-6979-6984-1AF1D390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C91DCD-A922-D5A2-F830-5325C48AE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75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25A878A-6F19-4573-012A-85B2AF9E0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E96D3F2-366E-D161-1770-474D6AD2C3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CDED8C-5316-225C-A034-BF955EDBA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D8474A-95A5-7F87-8DED-90A28684D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589C2C-786B-70DC-A0BB-98DDDE0C1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378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08CB9-A524-6690-07DF-B7297B35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4C5FCCB-5C2E-A230-BA2C-BCD753911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A21518-FA48-01A3-F3A9-A0BEC27C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7B88DE-BC20-4B22-A63A-6FAF42B9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936AD-BC2C-D12C-1980-41527F0C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118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154DE7-FCDD-924E-28D6-D9C14E8B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3286D7-CE08-3A19-4166-057586DCE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4BE4EF-FD00-8E4D-9BDB-655BAC723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2CAE3FB-74AB-09FD-2FC5-DB0C63E57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7D02BA-3123-1A9E-952A-714D3A3A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634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CC031-F7F6-C5C6-C3C5-6C4A9C86A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B64C7C-AA7C-F93F-94D3-6903F8DA9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D3E126-042F-AE1A-3AC9-C08B72A42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883CAE-7504-4658-1791-3B75559E0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4F13EAE-54E3-FDDF-21A8-92B9C0F5B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28FA79-A9FC-4D0F-38B9-E6EFD3BA6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10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F5E2EB-E306-C083-F396-9C1B5EC64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FEFD6E-3650-0AB3-1FB7-F9B8E56F5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981796-7A39-CA26-9D7B-C61FC4322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AB7646-2FAC-254E-7429-E93B6F820C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4514F5F-AF28-AE54-5363-992C8958EF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93AD883-B607-3035-352C-29335BD51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7E8F25A-DDDE-70F5-48BA-79288C5E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DCE24B6-E460-91DC-0497-ABD62090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866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8A9F18-4630-4D18-98A7-BA19B970E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6ED47F0-1645-0591-5B21-2EECB64FB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DD99D2-EACD-EFD9-4B7A-D2CF5DE09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4A1A833-49A5-2D90-2332-3EA66612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240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D8E282F-981D-6568-4372-F0CD342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3897CA7-4C40-3A2B-707D-2AEA680D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58F086E-958B-66B4-AD1E-AF8610789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10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34D99B-EF82-B144-5CBD-77EBC93C1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E6451C-8D29-05E1-1A85-2364C328C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9AC9F7-3123-5F95-1064-A5279DA2C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EFE9F50-38D9-7DB7-F112-5F66ED0D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7B9A38B-C201-2A8A-111C-50DB5E440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2D18DD-0200-D762-516F-FF0C82A1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771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1ACD24-1C0B-B3EC-8B4A-7710C60F3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0E96F16-1131-1D3B-8A9F-A434B5870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148A11-C500-350E-A2CE-341D2872E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E62CA3-3739-0CF0-B1FA-6E482A27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BB2609-8EF1-29E5-F78B-47D977F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CCEB33-7229-ADD0-E573-DFCCDCB8F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48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BD31A9-B289-AFA9-E337-CA801BE6A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45564F-7884-EDB5-4AEA-72E3E3CBA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0FF2B2D-F963-6E7B-2F72-DEBBCA949A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5E9425-2EBF-AA4D-9901-9CF572A63C8A}" type="datetimeFigureOut">
              <a:rPr lang="it-IT" smtClean="0"/>
              <a:t>08/06/2026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93225A-5AE1-313A-954A-4AFC1C0BB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071F29-9647-1543-94D9-668629C08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C78BAF-99FB-4A4C-8B2E-00ABE9036EF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72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hyperlink" Target="http://naturalcapitalproject.stanford.edu/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F4C4223A-D620-70DB-1929-D5B51D3F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-5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AD7ABAD-A6D8-27EF-D0AC-38AB4AB5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811" y="2261196"/>
            <a:ext cx="11488058" cy="991123"/>
          </a:xfrm>
        </p:spPr>
        <p:txBody>
          <a:bodyPr>
            <a:normAutofit/>
          </a:bodyPr>
          <a:lstStyle/>
          <a:p>
            <a:r>
              <a:rPr lang="it-IT" b="1" i="1" dirty="0" err="1">
                <a:solidFill>
                  <a:srgbClr val="FFFFFF"/>
                </a:solidFill>
                <a:latin typeface=""/>
              </a:rPr>
              <a:t>InVEST</a:t>
            </a:r>
            <a:r>
              <a:rPr lang="it-IT" b="1" i="1" dirty="0">
                <a:solidFill>
                  <a:srgbClr val="FFFFFF"/>
                </a:solidFill>
                <a:latin typeface=""/>
              </a:rPr>
              <a:t> – Habitat </a:t>
            </a:r>
            <a:r>
              <a:rPr lang="it-IT" b="1" i="1" dirty="0" err="1">
                <a:solidFill>
                  <a:srgbClr val="FFFFFF"/>
                </a:solidFill>
                <a:latin typeface=""/>
              </a:rPr>
              <a:t>quality</a:t>
            </a:r>
            <a:r>
              <a:rPr lang="it-IT" b="1" i="1" dirty="0">
                <a:solidFill>
                  <a:srgbClr val="FFFFFF"/>
                </a:solidFill>
                <a:latin typeface=""/>
              </a:rPr>
              <a:t> model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D67192-08BA-5962-265D-0E03E6B44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11" y="3226530"/>
            <a:ext cx="6795340" cy="429667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  <a:latin typeface=""/>
              </a:rPr>
              <a:t>Simulazione spaziale del degrado ecosistemico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0B92C7-04AD-2F21-4C78-AB9556645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5" y="4621530"/>
            <a:ext cx="1096469" cy="114721"/>
          </a:xfrm>
          <a:prstGeom prst="rect">
            <a:avLst/>
          </a:prstGeom>
        </p:spPr>
      </p:pic>
      <p:pic>
        <p:nvPicPr>
          <p:cNvPr id="1028" name="Picture 4" descr="InVEST logo, TM">
            <a:extLst>
              <a:ext uri="{FF2B5EF4-FFF2-40B4-BE49-F238E27FC236}">
                <a16:creationId xmlns:a16="http://schemas.microsoft.com/office/drawing/2014/main" id="{B6D7723B-210B-3F1C-845C-CA9413F8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5" y="3709467"/>
            <a:ext cx="1096469" cy="91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47CB1A-DF06-158F-1A7E-F45D916810B0}"/>
              </a:ext>
            </a:extLst>
          </p:cNvPr>
          <p:cNvSpPr txBox="1"/>
          <p:nvPr/>
        </p:nvSpPr>
        <p:spPr>
          <a:xfrm>
            <a:off x="1780675" y="3842332"/>
            <a:ext cx="4932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Amos Giovanni Roncaglia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Modellistica e simulazione A.A. 2025-2026</a:t>
            </a:r>
          </a:p>
        </p:txBody>
      </p:sp>
    </p:spTree>
    <p:extLst>
      <p:ext uri="{BB962C8B-B14F-4D97-AF65-F5344CB8AC3E}">
        <p14:creationId xmlns:p14="http://schemas.microsoft.com/office/powerpoint/2010/main" val="2111508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80180-B221-B246-9E12-8E6C0AEA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B1C374E8-966D-EA82-539A-EC536B7CE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9F790132-AE3B-8AC6-99D2-34087F36C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14F412B-3602-6DBB-369F-99BEF01476D8}"/>
              </a:ext>
            </a:extLst>
          </p:cNvPr>
          <p:cNvSpPr txBox="1"/>
          <p:nvPr/>
        </p:nvSpPr>
        <p:spPr>
          <a:xfrm>
            <a:off x="196516" y="203200"/>
            <a:ext cx="3631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L’ente sviluppatore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E004E9E-C517-7DFD-CF04-63F257C0B24B}"/>
              </a:ext>
            </a:extLst>
          </p:cNvPr>
          <p:cNvSpPr txBox="1"/>
          <p:nvPr/>
        </p:nvSpPr>
        <p:spPr>
          <a:xfrm>
            <a:off x="196516" y="629225"/>
            <a:ext cx="685847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Il modello </a:t>
            </a:r>
            <a:r>
              <a:rPr lang="it-IT" b="1" i="1" dirty="0">
                <a:solidFill>
                  <a:schemeClr val="bg1"/>
                </a:solidFill>
              </a:rPr>
              <a:t>Habitat Quality </a:t>
            </a:r>
            <a:r>
              <a:rPr lang="it-IT" dirty="0">
                <a:solidFill>
                  <a:schemeClr val="bg1"/>
                </a:solidFill>
              </a:rPr>
              <a:t>fa parte della suite </a:t>
            </a:r>
            <a:r>
              <a:rPr lang="it-IT" b="1" i="1" dirty="0" err="1">
                <a:solidFill>
                  <a:schemeClr val="bg1"/>
                </a:solidFill>
              </a:rPr>
              <a:t>InVEST</a:t>
            </a:r>
            <a:r>
              <a:rPr lang="it-IT" b="1" dirty="0">
                <a:solidFill>
                  <a:schemeClr val="bg1"/>
                </a:solidFill>
              </a:rPr>
              <a:t> (</a:t>
            </a:r>
            <a:r>
              <a:rPr lang="it-IT" dirty="0" err="1">
                <a:solidFill>
                  <a:schemeClr val="bg1"/>
                </a:solidFill>
              </a:rPr>
              <a:t>Integrated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Valuation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Ecosystem</a:t>
            </a:r>
            <a:r>
              <a:rPr lang="it-IT" dirty="0">
                <a:solidFill>
                  <a:schemeClr val="bg1"/>
                </a:solidFill>
              </a:rPr>
              <a:t> Services and Trade-</a:t>
            </a:r>
            <a:r>
              <a:rPr lang="it-IT" dirty="0" err="1">
                <a:solidFill>
                  <a:schemeClr val="bg1"/>
                </a:solidFill>
              </a:rPr>
              <a:t>offs</a:t>
            </a:r>
            <a:r>
              <a:rPr lang="it-IT" dirty="0">
                <a:solidFill>
                  <a:schemeClr val="bg1"/>
                </a:solidFill>
              </a:rPr>
              <a:t>), un ecosistema di modelli sviluppato dal </a:t>
            </a:r>
            <a:r>
              <a:rPr lang="it-IT" b="1" i="1" dirty="0">
                <a:solidFill>
                  <a:schemeClr val="bg1"/>
                </a:solidFill>
              </a:rPr>
              <a:t>Natural Capital Project</a:t>
            </a:r>
            <a:r>
              <a:rPr lang="it-IT" dirty="0">
                <a:solidFill>
                  <a:schemeClr val="bg1"/>
                </a:solidFill>
              </a:rPr>
              <a:t>. Si tratta di un’iniziativa scientifica nata per integrare il valore del capitale naturale nei processi decisionali, fornendo gli strumenti per valutare i compromessi (trade-off) ambientali ed economici legati all'uso del suolo.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La solidità scientifica del progetto è garantita da una partnership d'eccellenza globale che include </a:t>
            </a:r>
            <a:r>
              <a:rPr lang="it-IT" b="1" i="1" dirty="0">
                <a:solidFill>
                  <a:schemeClr val="bg1"/>
                </a:solidFill>
              </a:rPr>
              <a:t>Stanford University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b="1" i="1" dirty="0">
                <a:solidFill>
                  <a:schemeClr val="bg1"/>
                </a:solidFill>
              </a:rPr>
              <a:t>University of Minnesota</a:t>
            </a:r>
            <a:r>
              <a:rPr lang="it-IT" dirty="0">
                <a:solidFill>
                  <a:schemeClr val="bg1"/>
                </a:solidFill>
              </a:rPr>
              <a:t>, </a:t>
            </a:r>
            <a:r>
              <a:rPr lang="it-IT" b="1" i="1" dirty="0">
                <a:solidFill>
                  <a:schemeClr val="bg1"/>
                </a:solidFill>
              </a:rPr>
              <a:t>The Nature </a:t>
            </a:r>
            <a:r>
              <a:rPr lang="it-IT" b="1" i="1" dirty="0" err="1">
                <a:solidFill>
                  <a:schemeClr val="bg1"/>
                </a:solidFill>
              </a:rPr>
              <a:t>Conservancy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</a:rPr>
              <a:t>e </a:t>
            </a:r>
            <a:r>
              <a:rPr lang="it-IT" b="1" i="1" dirty="0">
                <a:solidFill>
                  <a:schemeClr val="bg1"/>
                </a:solidFill>
              </a:rPr>
              <a:t>WWF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Tutto il materiale è centralizzato sul portale ufficiale </a:t>
            </a:r>
            <a:r>
              <a:rPr lang="it-IT" dirty="0" err="1">
                <a:solidFill>
                  <a:schemeClr val="bg1"/>
                </a:solidFill>
                <a:hlinkClick r:id="rId5"/>
              </a:rPr>
              <a:t>naturalcapitalproject.stanford.edu</a:t>
            </a:r>
            <a:r>
              <a:rPr lang="it-IT" dirty="0">
                <a:solidFill>
                  <a:schemeClr val="bg1"/>
                </a:solidFill>
              </a:rPr>
              <a:t>. Attraverso questa piattaforma open-source, vengono distribuiti gratuitamente l'eseguibile del software (</a:t>
            </a:r>
            <a:r>
              <a:rPr lang="it-IT" b="1" i="1" dirty="0" err="1">
                <a:solidFill>
                  <a:schemeClr val="bg1"/>
                </a:solidFill>
              </a:rPr>
              <a:t>InVEST</a:t>
            </a:r>
            <a:r>
              <a:rPr lang="it-IT" b="1" i="1" dirty="0">
                <a:solidFill>
                  <a:schemeClr val="bg1"/>
                </a:solidFill>
              </a:rPr>
              <a:t> Workbench</a:t>
            </a:r>
            <a:r>
              <a:rPr lang="it-IT" dirty="0">
                <a:solidFill>
                  <a:schemeClr val="bg1"/>
                </a:solidFill>
              </a:rPr>
              <a:t>), i sample data necessari per la calibrazione e </a:t>
            </a:r>
            <a:r>
              <a:rPr lang="it-IT" b="1" i="1" dirty="0" err="1">
                <a:solidFill>
                  <a:schemeClr val="bg1"/>
                </a:solidFill>
              </a:rPr>
              <a:t>InVEST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>
                <a:solidFill>
                  <a:schemeClr val="bg1"/>
                </a:solidFill>
              </a:rPr>
              <a:t>User's</a:t>
            </a:r>
            <a:r>
              <a:rPr lang="it-IT" b="1" i="1" dirty="0">
                <a:solidFill>
                  <a:schemeClr val="bg1"/>
                </a:solidFill>
              </a:rPr>
              <a:t> Guide</a:t>
            </a:r>
            <a:r>
              <a:rPr lang="it-IT" dirty="0">
                <a:solidFill>
                  <a:schemeClr val="bg1"/>
                </a:solidFill>
              </a:rPr>
              <a:t>, un manuale tecnico che descrive le equazioni matematiche, le assunzioni ecologiche e i formati richiesti per i file di input.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58A396-8500-03BE-8F21-36AE22043CA7}"/>
              </a:ext>
            </a:extLst>
          </p:cNvPr>
          <p:cNvSpPr txBox="1"/>
          <p:nvPr/>
        </p:nvSpPr>
        <p:spPr>
          <a:xfrm>
            <a:off x="196516" y="2669784"/>
            <a:ext cx="182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Gli autori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EBABA09-5D4A-DD25-7F34-8B40EB5FB41A}"/>
              </a:ext>
            </a:extLst>
          </p:cNvPr>
          <p:cNvSpPr txBox="1"/>
          <p:nvPr/>
        </p:nvSpPr>
        <p:spPr>
          <a:xfrm>
            <a:off x="196516" y="4032000"/>
            <a:ext cx="2798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I canali ufficiali</a:t>
            </a:r>
          </a:p>
        </p:txBody>
      </p:sp>
      <p:pic>
        <p:nvPicPr>
          <p:cNvPr id="2052" name="Picture 4" descr="Stanford University Logo y símbolo, significado, historia, PNG, marca">
            <a:extLst>
              <a:ext uri="{FF2B5EF4-FFF2-40B4-BE49-F238E27FC236}">
                <a16:creationId xmlns:a16="http://schemas.microsoft.com/office/drawing/2014/main" id="{C4C5FBF6-E1FE-2DBB-6A41-2B7D720F6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1" r="28983"/>
          <a:stretch>
            <a:fillRect/>
          </a:stretch>
        </p:blipFill>
        <p:spPr bwMode="auto">
          <a:xfrm>
            <a:off x="9893421" y="508469"/>
            <a:ext cx="1846621" cy="245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WF World Wildlife Fund Logo Vector Image Download | Logowik">
            <a:extLst>
              <a:ext uri="{FF2B5EF4-FFF2-40B4-BE49-F238E27FC236}">
                <a16:creationId xmlns:a16="http://schemas.microsoft.com/office/drawing/2014/main" id="{D92E43C9-ED6E-8B3F-3B87-2F603DEB2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6" t="13833" r="29365" b="13439"/>
          <a:stretch>
            <a:fillRect/>
          </a:stretch>
        </p:blipFill>
        <p:spPr bwMode="auto">
          <a:xfrm>
            <a:off x="7941797" y="464810"/>
            <a:ext cx="1820971" cy="250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niversity of Minnesota Wallpaper - WallpaperSafari">
            <a:extLst>
              <a:ext uri="{FF2B5EF4-FFF2-40B4-BE49-F238E27FC236}">
                <a16:creationId xmlns:a16="http://schemas.microsoft.com/office/drawing/2014/main" id="{226B75A7-8041-4630-AAF4-F8DEFE9CA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573" y="4816375"/>
            <a:ext cx="2798390" cy="169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ature Conservancy">
            <a:extLst>
              <a:ext uri="{FF2B5EF4-FFF2-40B4-BE49-F238E27FC236}">
                <a16:creationId xmlns:a16="http://schemas.microsoft.com/office/drawing/2014/main" id="{42933D90-EA1E-706F-CEE5-DE4A641CFE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1" t="32231" r="12572" b="35929"/>
          <a:stretch>
            <a:fillRect/>
          </a:stretch>
        </p:blipFill>
        <p:spPr bwMode="auto">
          <a:xfrm>
            <a:off x="8031194" y="3146172"/>
            <a:ext cx="3463148" cy="148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6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AC179-A105-E09D-FF29-A66C2610C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354A5ADE-7677-4589-0BC7-D4A8E014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8069130C-C522-A14B-A269-D54862C33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4DA517-2FE7-6F99-B4CA-4DA9EB8ABB2D}"/>
              </a:ext>
            </a:extLst>
          </p:cNvPr>
          <p:cNvSpPr txBox="1"/>
          <p:nvPr/>
        </p:nvSpPr>
        <p:spPr>
          <a:xfrm>
            <a:off x="196516" y="1253053"/>
            <a:ext cx="6223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Il modello </a:t>
            </a:r>
            <a:r>
              <a:rPr lang="it-IT" b="1" i="1" dirty="0">
                <a:solidFill>
                  <a:schemeClr val="bg1"/>
                </a:solidFill>
              </a:rPr>
              <a:t>Habitat Quality</a:t>
            </a:r>
            <a:r>
              <a:rPr lang="it-IT" dirty="0">
                <a:solidFill>
                  <a:schemeClr val="bg1"/>
                </a:solidFill>
              </a:rPr>
              <a:t> si discosta dalle classiche valutazioni teoriche sulla biodiversità per agire come uno strumento analitico spaziale. Il suo scopo principale è quantificare i </a:t>
            </a:r>
            <a:r>
              <a:rPr lang="it-IT" b="1" i="1" dirty="0">
                <a:solidFill>
                  <a:schemeClr val="bg1"/>
                </a:solidFill>
              </a:rPr>
              <a:t>compromessi tra lo sviluppo antropico e la conservazione naturale</a:t>
            </a:r>
            <a:r>
              <a:rPr lang="it-IT" dirty="0">
                <a:solidFill>
                  <a:schemeClr val="bg1"/>
                </a:solidFill>
              </a:rPr>
              <a:t>, mappando l'estensione e l'intensità del degrado degli habitat causato dalle attività umane.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Al fine di focalizzarsi sull'applicabilità pratica, il software verrà analizzato attraverso un caso di studio concreto: il bacino idrografico del fiume </a:t>
            </a:r>
            <a:r>
              <a:rPr lang="it-IT" b="1" i="1" dirty="0">
                <a:solidFill>
                  <a:schemeClr val="bg1"/>
                </a:solidFill>
              </a:rPr>
              <a:t>Willamette</a:t>
            </a:r>
            <a:r>
              <a:rPr lang="it-IT" dirty="0">
                <a:solidFill>
                  <a:schemeClr val="bg1"/>
                </a:solidFill>
              </a:rPr>
              <a:t> (Oregon, USA).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L'obiettivo della simulazione è misurare l'impatto spaziale generato dalla rete stradale e dall'espansione urbana sulle aree ad alta valenza ecologica. Il modello permetterà di visualizzare come tali minacce non si limitino al semplice consumo di suolo, ma irradino un </a:t>
            </a:r>
            <a:r>
              <a:rPr lang="it-IT" b="1" i="1" dirty="0">
                <a:solidFill>
                  <a:schemeClr val="bg1"/>
                </a:solidFill>
              </a:rPr>
              <a:t>alone di disturbo </a:t>
            </a:r>
            <a:r>
              <a:rPr lang="it-IT" dirty="0">
                <a:solidFill>
                  <a:schemeClr val="bg1"/>
                </a:solidFill>
              </a:rPr>
              <a:t>(acustico, visivo e chimico) in grado di frammentare e degradare drasticamente i boschi e le zone umide circostanti.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BFE9BE-C975-57D3-E295-07F1A78F1080}"/>
              </a:ext>
            </a:extLst>
          </p:cNvPr>
          <p:cNvSpPr txBox="1"/>
          <p:nvPr/>
        </p:nvSpPr>
        <p:spPr>
          <a:xfrm>
            <a:off x="196516" y="203200"/>
            <a:ext cx="718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Scopo del modello Habitat Quality</a:t>
            </a:r>
          </a:p>
        </p:txBody>
      </p:sp>
      <p:pic>
        <p:nvPicPr>
          <p:cNvPr id="3074" name="Picture 2" descr="Willamette River | Eugene, Cascades &amp; Oregon Coast">
            <a:extLst>
              <a:ext uri="{FF2B5EF4-FFF2-40B4-BE49-F238E27FC236}">
                <a16:creationId xmlns:a16="http://schemas.microsoft.com/office/drawing/2014/main" id="{419AB06C-ECF4-9B3B-E277-B43F4596C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416" y="1631867"/>
            <a:ext cx="5393894" cy="3594265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8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29250-BEAB-C06F-7EFC-8AAFEADD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5C7DFB4A-46B2-BED9-3145-EC4806967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7729CFA3-CCEF-E393-C612-620A1739F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6B80AF-EF70-9358-5558-AFA4CBBC480F}"/>
              </a:ext>
            </a:extLst>
          </p:cNvPr>
          <p:cNvSpPr txBox="1"/>
          <p:nvPr/>
        </p:nvSpPr>
        <p:spPr>
          <a:xfrm>
            <a:off x="5809626" y="1097073"/>
            <a:ext cx="6096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A livello di architettura di sistema, </a:t>
            </a:r>
            <a:r>
              <a:rPr lang="it-IT" dirty="0" err="1">
                <a:solidFill>
                  <a:schemeClr val="bg1"/>
                </a:solidFill>
              </a:rPr>
              <a:t>InVEST</a:t>
            </a:r>
            <a:r>
              <a:rPr lang="it-IT" dirty="0">
                <a:solidFill>
                  <a:schemeClr val="bg1"/>
                </a:solidFill>
              </a:rPr>
              <a:t> si distingue per un'elevata accessibilità: è un applicativo multipiattaforma, con versioni disponibili sia per </a:t>
            </a:r>
            <a:r>
              <a:rPr lang="it-IT" b="1" i="1" dirty="0">
                <a:solidFill>
                  <a:schemeClr val="bg1"/>
                </a:solidFill>
              </a:rPr>
              <a:t>Windows</a:t>
            </a:r>
            <a:r>
              <a:rPr lang="it-IT" dirty="0">
                <a:solidFill>
                  <a:schemeClr val="bg1"/>
                </a:solidFill>
              </a:rPr>
              <a:t> che per </a:t>
            </a:r>
            <a:r>
              <a:rPr lang="it-IT" b="1" i="1" dirty="0" err="1">
                <a:solidFill>
                  <a:schemeClr val="bg1"/>
                </a:solidFill>
              </a:rPr>
              <a:t>macOS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Il motore del programma (il Workbench) esegue autonomamente tutta l'elaborazione matematica. Tuttavia, poiché gli output generati sono matrici spaziali (file </a:t>
            </a:r>
            <a:r>
              <a:rPr lang="it-IT" dirty="0" err="1">
                <a:solidFill>
                  <a:schemeClr val="bg1"/>
                </a:solidFill>
              </a:rPr>
              <a:t>raster</a:t>
            </a:r>
            <a:r>
              <a:rPr lang="it-IT" dirty="0">
                <a:solidFill>
                  <a:schemeClr val="bg1"/>
                </a:solidFill>
              </a:rPr>
              <a:t> in formato .</a:t>
            </a:r>
            <a:r>
              <a:rPr lang="it-IT" dirty="0" err="1">
                <a:solidFill>
                  <a:schemeClr val="bg1"/>
                </a:solidFill>
              </a:rPr>
              <a:t>tif</a:t>
            </a:r>
            <a:r>
              <a:rPr lang="it-IT" dirty="0">
                <a:solidFill>
                  <a:schemeClr val="bg1"/>
                </a:solidFill>
              </a:rPr>
              <a:t>), è indispensabile l'ausilio di un software GIS di supporto (come l'open-source </a:t>
            </a:r>
            <a:r>
              <a:rPr lang="it-IT" b="1" i="1" dirty="0">
                <a:solidFill>
                  <a:schemeClr val="bg1"/>
                </a:solidFill>
              </a:rPr>
              <a:t>QGIS</a:t>
            </a:r>
            <a:r>
              <a:rPr lang="it-IT" dirty="0">
                <a:solidFill>
                  <a:schemeClr val="bg1"/>
                </a:solidFill>
              </a:rPr>
              <a:t>). Quest'ultimo permette di importare i risultati grezzi e applicare le scale cromatiche necessarie per una corretta visualizzazione cartografica.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Dal punto di vista computazionale, il modello Habitat Quality risulta estremamente </a:t>
            </a:r>
            <a:r>
              <a:rPr lang="it-IT" b="1" i="1" dirty="0">
                <a:solidFill>
                  <a:schemeClr val="bg1"/>
                </a:solidFill>
              </a:rPr>
              <a:t>ottimizzato e leggero</a:t>
            </a:r>
            <a:r>
              <a:rPr lang="it-IT" dirty="0">
                <a:solidFill>
                  <a:schemeClr val="bg1"/>
                </a:solidFill>
              </a:rPr>
              <a:t>. Non richiede specifiche hardware avanzate: le simulazioni su scenari territoriali complessi vengono elaborate in pochi secondi su un normale PC portatile.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BBD10FE-22E7-06DC-A5B8-9A2693F96809}"/>
              </a:ext>
            </a:extLst>
          </p:cNvPr>
          <p:cNvSpPr txBox="1"/>
          <p:nvPr/>
        </p:nvSpPr>
        <p:spPr>
          <a:xfrm>
            <a:off x="196516" y="203200"/>
            <a:ext cx="7182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Specifiche</a:t>
            </a:r>
            <a:r>
              <a:rPr lang="it-IT" sz="2800" dirty="0"/>
              <a:t> </a:t>
            </a:r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Hardware</a:t>
            </a:r>
            <a:r>
              <a:rPr lang="it-IT" sz="2800" dirty="0"/>
              <a:t> </a:t>
            </a:r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e Software</a:t>
            </a:r>
          </a:p>
        </p:txBody>
      </p:sp>
      <p:pic>
        <p:nvPicPr>
          <p:cNvPr id="4098" name="Picture 2" descr="Windows Logo, symbol, meaning, history, PNG, brand">
            <a:extLst>
              <a:ext uri="{FF2B5EF4-FFF2-40B4-BE49-F238E27FC236}">
                <a16:creationId xmlns:a16="http://schemas.microsoft.com/office/drawing/2014/main" id="{83ABAEC6-22BF-0419-7DF1-0F94C29FE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1" r="21979"/>
          <a:stretch>
            <a:fillRect/>
          </a:stretch>
        </p:blipFill>
        <p:spPr bwMode="auto">
          <a:xfrm>
            <a:off x="1218239" y="1097073"/>
            <a:ext cx="1595868" cy="159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White Apple Logo Vector Apple Logo PNG Vector (CDR) Free Download">
            <a:extLst>
              <a:ext uri="{FF2B5EF4-FFF2-40B4-BE49-F238E27FC236}">
                <a16:creationId xmlns:a16="http://schemas.microsoft.com/office/drawing/2014/main" id="{524230B2-51A8-BF9C-1C45-8BB56609B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107" y="745490"/>
            <a:ext cx="2299034" cy="229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QGIS Project Logo - OSGeo">
            <a:extLst>
              <a:ext uri="{FF2B5EF4-FFF2-40B4-BE49-F238E27FC236}">
                <a16:creationId xmlns:a16="http://schemas.microsoft.com/office/drawing/2014/main" id="{10EE4C82-1166-D5D3-12AF-5D1D3897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77" y="2918763"/>
            <a:ext cx="2052637" cy="122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aptop flat detailed icon Royalty Free Vector Image">
            <a:extLst>
              <a:ext uri="{FF2B5EF4-FFF2-40B4-BE49-F238E27FC236}">
                <a16:creationId xmlns:a16="http://schemas.microsoft.com/office/drawing/2014/main" id="{99AAAFB6-E1AA-7BAD-51E3-516F6F0AD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6392" r="4941" b="13741"/>
          <a:stretch>
            <a:fillRect/>
          </a:stretch>
        </p:blipFill>
        <p:spPr bwMode="auto">
          <a:xfrm>
            <a:off x="1706519" y="4374459"/>
            <a:ext cx="2623555" cy="21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3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BE82C-D417-B843-6853-4B9D4CB29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2D1E5BEE-2100-6D67-1E45-9CD6091BD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80A7B319-6442-EF89-C602-CB21DA813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BE36D0-EAC0-2E5E-10E8-DCCCB68DE81B}"/>
              </a:ext>
            </a:extLst>
          </p:cNvPr>
          <p:cNvSpPr txBox="1"/>
          <p:nvPr/>
        </p:nvSpPr>
        <p:spPr>
          <a:xfrm>
            <a:off x="254000" y="794727"/>
            <a:ext cx="69977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L'esecuzione della simulazione spaziale richiede la parametrizzazione di tre input fondamentali. Il primo è la mappa dell’uso del suolo (</a:t>
            </a:r>
            <a:r>
              <a:rPr lang="it-IT" b="1" i="1" dirty="0" err="1">
                <a:solidFill>
                  <a:schemeClr val="bg1"/>
                </a:solidFill>
              </a:rPr>
              <a:t>current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>
                <a:solidFill>
                  <a:schemeClr val="bg1"/>
                </a:solidFill>
              </a:rPr>
              <a:t>land</a:t>
            </a:r>
            <a:r>
              <a:rPr lang="it-IT" b="1" i="1" dirty="0">
                <a:solidFill>
                  <a:schemeClr val="bg1"/>
                </a:solidFill>
              </a:rPr>
              <a:t> cover</a:t>
            </a:r>
            <a:r>
              <a:rPr lang="it-IT" dirty="0">
                <a:solidFill>
                  <a:schemeClr val="bg1"/>
                </a:solidFill>
              </a:rPr>
              <a:t>), un file </a:t>
            </a:r>
            <a:r>
              <a:rPr lang="it-IT" dirty="0" err="1">
                <a:solidFill>
                  <a:schemeClr val="bg1"/>
                </a:solidFill>
              </a:rPr>
              <a:t>raster</a:t>
            </a:r>
            <a:r>
              <a:rPr lang="it-IT" dirty="0">
                <a:solidFill>
                  <a:schemeClr val="bg1"/>
                </a:solidFill>
              </a:rPr>
              <a:t> in formato .</a:t>
            </a:r>
            <a:r>
              <a:rPr lang="it-IT" dirty="0" err="1">
                <a:solidFill>
                  <a:schemeClr val="bg1"/>
                </a:solidFill>
              </a:rPr>
              <a:t>tif</a:t>
            </a:r>
            <a:r>
              <a:rPr lang="it-IT" dirty="0">
                <a:solidFill>
                  <a:schemeClr val="bg1"/>
                </a:solidFill>
              </a:rPr>
              <a:t> in cui ogni singolo pixel del territorio analizzato viene classificato matematicamente, distinguendo le coperture naturali (es. foreste) da quelle antropizzate.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Il secondo elemento è la </a:t>
            </a:r>
            <a:r>
              <a:rPr lang="it-IT" b="1" i="1" dirty="0">
                <a:solidFill>
                  <a:schemeClr val="bg1"/>
                </a:solidFill>
              </a:rPr>
              <a:t>tabella delle minacce </a:t>
            </a:r>
            <a:r>
              <a:rPr lang="it-IT" dirty="0">
                <a:solidFill>
                  <a:schemeClr val="bg1"/>
                </a:solidFill>
              </a:rPr>
              <a:t>(formato .csv). Questo dataset elenca le fonti fisiche di pressione ecologica (come la rete stradale, le ferrovie o i centri urbani), assegnando a ciascuna un peso relativo e definendo la distanza massima di impatto (espressa in chilometri) entro la quale la minaccia propaga il proprio effetto degradante.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Infine, il modello necessita di una </a:t>
            </a:r>
            <a:r>
              <a:rPr lang="it-IT" b="1" i="1" dirty="0">
                <a:solidFill>
                  <a:schemeClr val="bg1"/>
                </a:solidFill>
              </a:rPr>
              <a:t>tabella di sensibilità </a:t>
            </a:r>
            <a:r>
              <a:rPr lang="it-IT" dirty="0">
                <a:solidFill>
                  <a:schemeClr val="bg1"/>
                </a:solidFill>
              </a:rPr>
              <a:t>(anch'essa in formato .csv). Questa matrice incrocia le classi di uso del suolo con le minacce, associando a ciascun ecosistema un punteggio di vulnerabilità da 0 a 1. Ciò permette al software di simulare reazioni realistiche, calcolando, ad esempio, come una zona umida subisca un impatto ecologico molto più grave rispetto a un campo agricolo se esposta all'inquinamento di una strada adiacente.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77857C-6DF4-1A85-7A99-3E546E300ABD}"/>
              </a:ext>
            </a:extLst>
          </p:cNvPr>
          <p:cNvSpPr txBox="1"/>
          <p:nvPr/>
        </p:nvSpPr>
        <p:spPr>
          <a:xfrm>
            <a:off x="254000" y="153963"/>
            <a:ext cx="755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Dati necessari per il funzionamento (input)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A7B1108-5EE4-86E3-DD92-4A6619265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045" y="677183"/>
            <a:ext cx="3932210" cy="24378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9C71D15-8284-6347-70E9-24A41112C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045" y="4499573"/>
            <a:ext cx="3932126" cy="217132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9E0E05B-32ED-61F6-05CE-7CC23EDDE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045" y="3294413"/>
            <a:ext cx="3932126" cy="105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7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CC1F8-4A32-FDD7-C703-CDC8FCC80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8DD9B62D-4CFD-4C3A-EF59-54B76A4C6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4CD8212C-7EC1-E5F5-DEFF-A6ED843256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D87A46-1A6B-56D9-EF7F-E93D9D2B4C92}"/>
              </a:ext>
            </a:extLst>
          </p:cNvPr>
          <p:cNvSpPr txBox="1"/>
          <p:nvPr/>
        </p:nvSpPr>
        <p:spPr>
          <a:xfrm>
            <a:off x="6324602" y="1202735"/>
            <a:ext cx="586739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L'operatività del software si sviluppa attraverso l'interfaccia utente </a:t>
            </a:r>
            <a:r>
              <a:rPr lang="it-IT" b="1" i="1" dirty="0">
                <a:solidFill>
                  <a:schemeClr val="bg1"/>
                </a:solidFill>
              </a:rPr>
              <a:t>Workbench</a:t>
            </a:r>
            <a:r>
              <a:rPr lang="it-IT" dirty="0">
                <a:solidFill>
                  <a:schemeClr val="bg1"/>
                </a:solidFill>
              </a:rPr>
              <a:t>. All'interno di questo ambiente, l'utente configura la simulazione caricando i dataset fondamentali (mappe </a:t>
            </a:r>
            <a:r>
              <a:rPr lang="it-IT" dirty="0" err="1">
                <a:solidFill>
                  <a:schemeClr val="bg1"/>
                </a:solidFill>
              </a:rPr>
              <a:t>raster</a:t>
            </a:r>
            <a:r>
              <a:rPr lang="it-IT" dirty="0">
                <a:solidFill>
                  <a:schemeClr val="bg1"/>
                </a:solidFill>
              </a:rPr>
              <a:t> e tabelle csv).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Parametri avanzati (opzionali): l'interfaccia permette di spingere l'analisi oltre la singola simulazione, caricando </a:t>
            </a:r>
            <a:r>
              <a:rPr lang="it-IT" dirty="0" err="1">
                <a:solidFill>
                  <a:schemeClr val="bg1"/>
                </a:solidFill>
              </a:rPr>
              <a:t>layer</a:t>
            </a:r>
            <a:r>
              <a:rPr lang="it-IT" dirty="0">
                <a:solidFill>
                  <a:schemeClr val="bg1"/>
                </a:solidFill>
              </a:rPr>
              <a:t> aggiuntivi per </a:t>
            </a:r>
            <a:r>
              <a:rPr lang="it-IT" b="1" i="1" dirty="0">
                <a:solidFill>
                  <a:schemeClr val="bg1"/>
                </a:solidFill>
              </a:rPr>
              <a:t>analisi multi-temporali </a:t>
            </a:r>
            <a:r>
              <a:rPr lang="it-IT" dirty="0">
                <a:solidFill>
                  <a:schemeClr val="bg1"/>
                </a:solidFill>
              </a:rPr>
              <a:t>(come le mappe baseline e future </a:t>
            </a:r>
            <a:r>
              <a:rPr lang="it-IT" dirty="0" err="1">
                <a:solidFill>
                  <a:schemeClr val="bg1"/>
                </a:solidFill>
              </a:rPr>
              <a:t>land</a:t>
            </a:r>
            <a:r>
              <a:rPr lang="it-IT" dirty="0">
                <a:solidFill>
                  <a:schemeClr val="bg1"/>
                </a:solidFill>
              </a:rPr>
              <a:t> cover per calcolare l'evoluzione del degrado) o </a:t>
            </a:r>
            <a:r>
              <a:rPr lang="it-IT" b="1" i="1" dirty="0" err="1">
                <a:solidFill>
                  <a:schemeClr val="bg1"/>
                </a:solidFill>
              </a:rPr>
              <a:t>layer</a:t>
            </a:r>
            <a:r>
              <a:rPr lang="it-IT" b="1" i="1" dirty="0">
                <a:solidFill>
                  <a:schemeClr val="bg1"/>
                </a:solidFill>
              </a:rPr>
              <a:t> vettoriali </a:t>
            </a:r>
            <a:r>
              <a:rPr lang="it-IT" dirty="0">
                <a:solidFill>
                  <a:schemeClr val="bg1"/>
                </a:solidFill>
              </a:rPr>
              <a:t>(</a:t>
            </a:r>
            <a:r>
              <a:rPr lang="it-IT" dirty="0" err="1">
                <a:solidFill>
                  <a:schemeClr val="bg1"/>
                </a:solidFill>
              </a:rPr>
              <a:t>accessibility</a:t>
            </a:r>
            <a:r>
              <a:rPr lang="it-IT" dirty="0">
                <a:solidFill>
                  <a:schemeClr val="bg1"/>
                </a:solidFill>
              </a:rPr>
              <a:t> to </a:t>
            </a:r>
            <a:r>
              <a:rPr lang="it-IT" dirty="0" err="1">
                <a:solidFill>
                  <a:schemeClr val="bg1"/>
                </a:solidFill>
              </a:rPr>
              <a:t>threats</a:t>
            </a:r>
            <a:r>
              <a:rPr lang="it-IT" dirty="0">
                <a:solidFill>
                  <a:schemeClr val="bg1"/>
                </a:solidFill>
              </a:rPr>
              <a:t>) per indicare aree protette o barriere fisiche che mitigano o schermano l'impatto delle minacce.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La calibrazione: un parametro matematico di cruciale importanza, configurabile in questa schermata, è la </a:t>
            </a:r>
            <a:r>
              <a:rPr lang="it-IT" b="1" i="1" dirty="0" err="1">
                <a:solidFill>
                  <a:schemeClr val="bg1"/>
                </a:solidFill>
              </a:rPr>
              <a:t>half-saturation</a:t>
            </a:r>
            <a:r>
              <a:rPr lang="it-IT" b="1" i="1" dirty="0">
                <a:solidFill>
                  <a:schemeClr val="bg1"/>
                </a:solidFill>
              </a:rPr>
              <a:t> </a:t>
            </a:r>
            <a:r>
              <a:rPr lang="it-IT" b="1" i="1" dirty="0" err="1">
                <a:solidFill>
                  <a:schemeClr val="bg1"/>
                </a:solidFill>
              </a:rPr>
              <a:t>constant</a:t>
            </a:r>
            <a:r>
              <a:rPr lang="it-IT" dirty="0">
                <a:solidFill>
                  <a:schemeClr val="bg1"/>
                </a:solidFill>
              </a:rPr>
              <a:t>. Regola la curva di diffusione spaziale del degrado e va impostato idealmente alla metà del punteggio massimo di degrado registrato nel paesaggio.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702318E-C27C-3DA4-979A-378A7A13AF6B}"/>
              </a:ext>
            </a:extLst>
          </p:cNvPr>
          <p:cNvSpPr txBox="1"/>
          <p:nvPr/>
        </p:nvSpPr>
        <p:spPr>
          <a:xfrm>
            <a:off x="241300" y="379562"/>
            <a:ext cx="8267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Il modello</a:t>
            </a:r>
            <a:r>
              <a:rPr lang="it-IT" dirty="0"/>
              <a:t> </a:t>
            </a:r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in azione: l’interfaccia Workbench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2C15AEB-E5FB-4C33-B9C1-A53CA5C2D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470" y="2053408"/>
            <a:ext cx="5740400" cy="325687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6A0FDA8-8F40-0B3F-27A0-24564749FA59}"/>
              </a:ext>
            </a:extLst>
          </p:cNvPr>
          <p:cNvSpPr/>
          <p:nvPr/>
        </p:nvSpPr>
        <p:spPr>
          <a:xfrm>
            <a:off x="1760817" y="4726920"/>
            <a:ext cx="4220882" cy="200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950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613BE-C2BA-0C5C-4EA2-61D681949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2AD028E3-CC2F-2AE0-6CAC-3090F90C4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6912EADA-272F-12DD-591F-DDF7EE1DD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C7541E-7A19-316E-8B44-258A38554657}"/>
              </a:ext>
            </a:extLst>
          </p:cNvPr>
          <p:cNvSpPr txBox="1"/>
          <p:nvPr/>
        </p:nvSpPr>
        <p:spPr>
          <a:xfrm>
            <a:off x="6555716" y="435739"/>
            <a:ext cx="563628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L'elaborazione del modello restituisce una matrice spaziale che quantifica l'</a:t>
            </a:r>
            <a:r>
              <a:rPr lang="it-IT" b="1" i="1" dirty="0">
                <a:solidFill>
                  <a:schemeClr val="bg1"/>
                </a:solidFill>
              </a:rPr>
              <a:t>Indice di qualità dell’habitat</a:t>
            </a:r>
            <a:r>
              <a:rPr lang="it-IT" dirty="0">
                <a:solidFill>
                  <a:schemeClr val="bg1"/>
                </a:solidFill>
              </a:rPr>
              <a:t>, espresso su una scala continua da 0 a 1. Questo parametro fornisce una metrica relativa dello stato di salute dell'ecosistema, permettendo di valutare sia visivamente che matematicamente la distribuzione della qualità ecologica del territorio.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Come emerge dall'analisi cromatica della mappa generata, le zone evidenziate in rosso indicano un collasso della qualità ecosistemica in stretta corrispondenza dei principali poli urbani e delle arterie stradali.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Il modello evidenzia un aspetto ecologico fondamentale: le infrastrutture creano un alone di degrado che si irradia nel paesaggio circostante. Questo effetto di disturbo agisce come </a:t>
            </a:r>
            <a:r>
              <a:rPr lang="it-IT" b="1" i="1" dirty="0">
                <a:solidFill>
                  <a:schemeClr val="bg1"/>
                </a:solidFill>
              </a:rPr>
              <a:t>barriera ecologica</a:t>
            </a:r>
            <a:r>
              <a:rPr lang="it-IT" dirty="0">
                <a:solidFill>
                  <a:schemeClr val="bg1"/>
                </a:solidFill>
              </a:rPr>
              <a:t>, andando a frammentare profondamente le aree naturali ad alta qualità (evidenziate in verde scuro) e compromettendo la continuità vitale necessaria per la sopravvivenza delle specie più sensibili.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66ACED-4FF4-9C7A-69D1-5972105A4B71}"/>
              </a:ext>
            </a:extLst>
          </p:cNvPr>
          <p:cNvSpPr txBox="1"/>
          <p:nvPr/>
        </p:nvSpPr>
        <p:spPr>
          <a:xfrm>
            <a:off x="165100" y="2833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Mappa</a:t>
            </a:r>
            <a:r>
              <a:rPr lang="it-IT" dirty="0"/>
              <a:t> </a:t>
            </a:r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di qualità dell’habitat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9A68671-84A5-BA4A-1085-634C73FE6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00" y="1357881"/>
            <a:ext cx="6273920" cy="38763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9C52821-55A1-8F9D-5757-45E81DAA8921}"/>
              </a:ext>
            </a:extLst>
          </p:cNvPr>
          <p:cNvSpPr/>
          <p:nvPr/>
        </p:nvSpPr>
        <p:spPr>
          <a:xfrm>
            <a:off x="165100" y="5334000"/>
            <a:ext cx="6273920" cy="774700"/>
          </a:xfrm>
          <a:prstGeom prst="rect">
            <a:avLst/>
          </a:prstGeom>
          <a:gradFill flip="none" rotWithShape="1">
            <a:gsLst>
              <a:gs pos="100000">
                <a:srgbClr val="FF0000"/>
              </a:gs>
              <a:gs pos="50000">
                <a:srgbClr val="FFC000"/>
              </a:gs>
              <a:gs pos="0">
                <a:srgbClr val="008B00"/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C69524-AC4E-172F-9D57-C95C3D886908}"/>
              </a:ext>
            </a:extLst>
          </p:cNvPr>
          <p:cNvSpPr txBox="1"/>
          <p:nvPr/>
        </p:nvSpPr>
        <p:spPr>
          <a:xfrm>
            <a:off x="165100" y="5536684"/>
            <a:ext cx="627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0 = massimo degrado                                           1 = massima qualità</a:t>
            </a:r>
          </a:p>
        </p:txBody>
      </p:sp>
    </p:spTree>
    <p:extLst>
      <p:ext uri="{BB962C8B-B14F-4D97-AF65-F5344CB8AC3E}">
        <p14:creationId xmlns:p14="http://schemas.microsoft.com/office/powerpoint/2010/main" val="19305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F7579-7EA4-45DB-F0CE-7E58566C5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E10681B5-4A8A-6E70-21BC-140191DD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FB4DF0F4-5C21-E218-9998-1F76673B1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121493-1388-7951-D6F7-127BB1A385F7}"/>
              </a:ext>
            </a:extLst>
          </p:cNvPr>
          <p:cNvSpPr txBox="1"/>
          <p:nvPr/>
        </p:nvSpPr>
        <p:spPr>
          <a:xfrm>
            <a:off x="165100" y="179963"/>
            <a:ext cx="617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</a:rPr>
              <a:t>Limiti e semplificazioni del modello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4C6D6F-F2C8-DC70-4E58-9C1E4AC8F9FA}"/>
              </a:ext>
            </a:extLst>
          </p:cNvPr>
          <p:cNvSpPr txBox="1"/>
          <p:nvPr/>
        </p:nvSpPr>
        <p:spPr>
          <a:xfrm>
            <a:off x="182524" y="824736"/>
            <a:ext cx="53975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Come ogni strumento di simulazione, </a:t>
            </a:r>
            <a:r>
              <a:rPr lang="it-IT" dirty="0" err="1">
                <a:solidFill>
                  <a:schemeClr val="bg1"/>
                </a:solidFill>
              </a:rPr>
              <a:t>InVEST</a:t>
            </a:r>
            <a:r>
              <a:rPr lang="it-IT" dirty="0">
                <a:solidFill>
                  <a:schemeClr val="bg1"/>
                </a:solidFill>
              </a:rPr>
              <a:t> utilizza delle </a:t>
            </a:r>
            <a:r>
              <a:rPr lang="it-IT" b="1" i="1" dirty="0">
                <a:solidFill>
                  <a:schemeClr val="bg1"/>
                </a:solidFill>
              </a:rPr>
              <a:t>semplificazioni matematiche</a:t>
            </a:r>
            <a:r>
              <a:rPr lang="it-IT" dirty="0">
                <a:solidFill>
                  <a:schemeClr val="bg1"/>
                </a:solidFill>
              </a:rPr>
              <a:t>. In base a quanto riportato nel manuale ufficiale (</a:t>
            </a:r>
            <a:r>
              <a:rPr lang="it-IT" dirty="0" err="1">
                <a:solidFill>
                  <a:schemeClr val="bg1"/>
                </a:solidFill>
              </a:rPr>
              <a:t>User’s</a:t>
            </a:r>
            <a:r>
              <a:rPr lang="it-IT" dirty="0">
                <a:solidFill>
                  <a:schemeClr val="bg1"/>
                </a:solidFill>
              </a:rPr>
              <a:t> guide), il limite principale è che il modello non valuta le dimensioni e le distanze per gli animali. </a:t>
            </a: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Il software calcola solo la qualità teorica del pixel. Non capisce se un pezzetto di bosco è grande abbastanza per farci vivere una popolazione di animali o se è solo un piccolo parco isolato in mezzo al cemento.</a:t>
            </a:r>
          </a:p>
          <a:p>
            <a:r>
              <a:rPr lang="it-IT" dirty="0">
                <a:solidFill>
                  <a:schemeClr val="bg1"/>
                </a:solidFill>
              </a:rPr>
              <a:t>Inoltre, se una foresta è vicina a una strada e a una ferrovia, il programma si limita a sommare i due danni. Nella realtà, due fonti di inquinamento vicine spesso possono creano un danno molto più grave della loro semplice somma.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it-IT" dirty="0">
                <a:solidFill>
                  <a:schemeClr val="bg1"/>
                </a:solidFill>
              </a:rPr>
              <a:t>Per questi motivi, la scala da 0 a 1 che si ottiene</a:t>
            </a:r>
            <a:r>
              <a:rPr lang="it-IT" dirty="0"/>
              <a:t> </a:t>
            </a:r>
            <a:r>
              <a:rPr lang="it-IT" dirty="0">
                <a:solidFill>
                  <a:schemeClr val="bg1"/>
                </a:solidFill>
              </a:rPr>
              <a:t>rappresenta esclusivamente un </a:t>
            </a:r>
            <a:r>
              <a:rPr lang="it-IT" b="1" i="1" dirty="0">
                <a:solidFill>
                  <a:schemeClr val="bg1"/>
                </a:solidFill>
              </a:rPr>
              <a:t>ranking di qualità relativo</a:t>
            </a:r>
            <a:r>
              <a:rPr lang="it-IT" dirty="0">
                <a:solidFill>
                  <a:schemeClr val="bg1"/>
                </a:solidFill>
              </a:rPr>
              <a:t>, e non deve essere interpretato come una misurazione assoluta.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1864BB0-CBEE-FB8D-35A8-DF7791E9B7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28" t="20836" r="24019" b="1697"/>
          <a:stretch>
            <a:fillRect/>
          </a:stretch>
        </p:blipFill>
        <p:spPr>
          <a:xfrm>
            <a:off x="6784266" y="824736"/>
            <a:ext cx="3788663" cy="246456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C1019D3-0634-AEE5-CAAB-B690B418E059}"/>
              </a:ext>
            </a:extLst>
          </p:cNvPr>
          <p:cNvSpPr txBox="1"/>
          <p:nvPr/>
        </p:nvSpPr>
        <p:spPr>
          <a:xfrm>
            <a:off x="10076609" y="2314985"/>
            <a:ext cx="2003349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it-IT" sz="1200" dirty="0"/>
              <a:t>Sono solo dei parchi isolati, non avranno la biodiversità di una vera foresta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A381EB20-D571-06F0-6591-DD7CB2DAE377}"/>
              </a:ext>
            </a:extLst>
          </p:cNvPr>
          <p:cNvSpPr/>
          <p:nvPr/>
        </p:nvSpPr>
        <p:spPr>
          <a:xfrm>
            <a:off x="8245161" y="1905277"/>
            <a:ext cx="1372228" cy="1384028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su 13">
            <a:extLst>
              <a:ext uri="{FF2B5EF4-FFF2-40B4-BE49-F238E27FC236}">
                <a16:creationId xmlns:a16="http://schemas.microsoft.com/office/drawing/2014/main" id="{CC960BB8-F071-2473-14B7-5D92326C562D}"/>
              </a:ext>
            </a:extLst>
          </p:cNvPr>
          <p:cNvSpPr/>
          <p:nvPr/>
        </p:nvSpPr>
        <p:spPr>
          <a:xfrm rot="16200000">
            <a:off x="9753689" y="2403023"/>
            <a:ext cx="170219" cy="388534"/>
          </a:xfrm>
          <a:prstGeom prst="up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3FFB85E-6F91-B0C2-EBB1-9FD512912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4266" y="3568696"/>
            <a:ext cx="5075766" cy="296535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6BB1FD7-C9E9-C678-4819-79DE6110199E}"/>
              </a:ext>
            </a:extLst>
          </p:cNvPr>
          <p:cNvSpPr txBox="1"/>
          <p:nvPr/>
        </p:nvSpPr>
        <p:spPr>
          <a:xfrm>
            <a:off x="5692066" y="3404713"/>
            <a:ext cx="1436769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it-IT" sz="1200" dirty="0"/>
              <a:t>Invest </a:t>
            </a:r>
            <a:r>
              <a:rPr lang="it-IT" sz="1200" dirty="0" err="1"/>
              <a:t>user’s</a:t>
            </a:r>
            <a:r>
              <a:rPr lang="it-IT" sz="1200" dirty="0"/>
              <a:t> guide</a:t>
            </a:r>
          </a:p>
        </p:txBody>
      </p:sp>
      <p:sp>
        <p:nvSpPr>
          <p:cNvPr id="17" name="Freccia su 16">
            <a:extLst>
              <a:ext uri="{FF2B5EF4-FFF2-40B4-BE49-F238E27FC236}">
                <a16:creationId xmlns:a16="http://schemas.microsoft.com/office/drawing/2014/main" id="{A7335D78-63EC-FE7C-9F00-DED5D64A26FC}"/>
              </a:ext>
            </a:extLst>
          </p:cNvPr>
          <p:cNvSpPr/>
          <p:nvPr/>
        </p:nvSpPr>
        <p:spPr>
          <a:xfrm rot="8146363">
            <a:off x="7173192" y="3691383"/>
            <a:ext cx="170219" cy="388534"/>
          </a:xfrm>
          <a:prstGeom prst="up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12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36D44-66A4-96FB-503B-8E88E3B7B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Photo | GIS product displays urban road networks through ...">
            <a:extLst>
              <a:ext uri="{FF2B5EF4-FFF2-40B4-BE49-F238E27FC236}">
                <a16:creationId xmlns:a16="http://schemas.microsoft.com/office/drawing/2014/main" id="{F458BA73-254C-9A1D-4C4C-E8F1F9FEC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>
            <a:fillRect/>
          </a:stretch>
        </p:blipFill>
        <p:spPr bwMode="auto">
          <a:xfrm>
            <a:off x="0" y="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lack Colour Wallpapers - Top Free Black Colour Backgrounds ...">
            <a:extLst>
              <a:ext uri="{FF2B5EF4-FFF2-40B4-BE49-F238E27FC236}">
                <a16:creationId xmlns:a16="http://schemas.microsoft.com/office/drawing/2014/main" id="{FCE93A30-CD37-5BBA-0E6D-408D0512A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FDBBFE9-B117-572F-7906-697C638CBECD}"/>
              </a:ext>
            </a:extLst>
          </p:cNvPr>
          <p:cNvSpPr txBox="1"/>
          <p:nvPr/>
        </p:nvSpPr>
        <p:spPr>
          <a:xfrm>
            <a:off x="5588000" y="751422"/>
            <a:ext cx="650026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L'interfaccia si è dimostrata molto intuitiva. Anche su un computer standard, il motore di calcolo è rapidissimo (ha impiegato circa 7 secondi per l'intera analisi), rendendolo un software molto leggero.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Nonostante i limiti matematici, rimane uno strumento utilissimo per le amministrazioni e gli ingegneri, poiché è compatibile con le banche dati cartografiche aperte e gratuite (come il progetto europeo </a:t>
            </a:r>
            <a:r>
              <a:rPr lang="it-IT" b="1" i="1" dirty="0">
                <a:solidFill>
                  <a:schemeClr val="bg1"/>
                </a:solidFill>
              </a:rPr>
              <a:t>Corine Land Cover </a:t>
            </a:r>
            <a:r>
              <a:rPr lang="it-IT" dirty="0">
                <a:solidFill>
                  <a:schemeClr val="bg1"/>
                </a:solidFill>
              </a:rPr>
              <a:t>o </a:t>
            </a:r>
            <a:r>
              <a:rPr lang="it-IT" b="1" i="1" dirty="0" err="1">
                <a:solidFill>
                  <a:schemeClr val="bg1"/>
                </a:solidFill>
              </a:rPr>
              <a:t>OpenStreetMap</a:t>
            </a:r>
            <a:r>
              <a:rPr lang="it-IT" dirty="0">
                <a:solidFill>
                  <a:schemeClr val="bg1"/>
                </a:solidFill>
              </a:rPr>
              <a:t>), e permette di simulare rapidamente l'impatto di una nuova opera pubblica (es. una nuova strada) semplicemente disegnandola sulla mappa e vedendo come cambiano i colori prima ancora di costruirla.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Fonti utilizzate per la presentazione: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Utilizzo diretto di </a:t>
            </a:r>
            <a:r>
              <a:rPr lang="it-IT" b="1" i="1" dirty="0" err="1">
                <a:solidFill>
                  <a:schemeClr val="bg1"/>
                </a:solidFill>
              </a:rPr>
              <a:t>InVEST</a:t>
            </a:r>
            <a:r>
              <a:rPr lang="it-IT" b="1" i="1" dirty="0">
                <a:solidFill>
                  <a:schemeClr val="bg1"/>
                </a:solidFill>
              </a:rPr>
              <a:t> 3.14</a:t>
            </a:r>
            <a:r>
              <a:rPr lang="it-IT" dirty="0">
                <a:solidFill>
                  <a:schemeClr val="bg1"/>
                </a:solidFill>
              </a:rPr>
              <a:t> e </a:t>
            </a:r>
            <a:r>
              <a:rPr lang="it-IT" b="1" i="1" dirty="0">
                <a:solidFill>
                  <a:schemeClr val="bg1"/>
                </a:solidFill>
              </a:rPr>
              <a:t>QGIS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 err="1">
                <a:solidFill>
                  <a:schemeClr val="bg1"/>
                </a:solidFill>
              </a:rPr>
              <a:t>InVEST</a:t>
            </a:r>
            <a:r>
              <a:rPr lang="it-IT" b="1" i="1" dirty="0">
                <a:solidFill>
                  <a:schemeClr val="bg1"/>
                </a:solidFill>
              </a:rPr>
              <a:t>® </a:t>
            </a:r>
            <a:r>
              <a:rPr lang="it-IT" b="1" i="1" dirty="0" err="1">
                <a:solidFill>
                  <a:schemeClr val="bg1"/>
                </a:solidFill>
              </a:rPr>
              <a:t>User's</a:t>
            </a:r>
            <a:r>
              <a:rPr lang="it-IT" b="1" i="1" dirty="0">
                <a:solidFill>
                  <a:schemeClr val="bg1"/>
                </a:solidFill>
              </a:rPr>
              <a:t> Guide</a:t>
            </a:r>
            <a:r>
              <a:rPr lang="it-IT" dirty="0">
                <a:solidFill>
                  <a:schemeClr val="bg1"/>
                </a:solidFill>
              </a:rPr>
              <a:t> (Stanford University - Natural Capital Project) per comprendere il funzionamento delle equazioni e delle assunzioni ecologiche.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</a:rPr>
              <a:t>Dataset ufficiale "Willamette Valley" fornito a scopo didattico dagli sviluppatori.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76E03A6-2393-B3E9-9AFB-EEF6BA7159C0}"/>
              </a:ext>
            </a:extLst>
          </p:cNvPr>
          <p:cNvSpPr txBox="1"/>
          <p:nvPr/>
        </p:nvSpPr>
        <p:spPr>
          <a:xfrm>
            <a:off x="304800" y="152002"/>
            <a:ext cx="621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FFFF"/>
                </a:solidFill>
                <a:latin typeface=""/>
                <a:ea typeface="+mj-ea"/>
                <a:cs typeface="+mj-cs"/>
              </a:rPr>
              <a:t>Giudizio d'uso, potenzialità e fonti</a:t>
            </a:r>
          </a:p>
        </p:txBody>
      </p:sp>
      <p:pic>
        <p:nvPicPr>
          <p:cNvPr id="9218" name="Picture 2" descr="The InVEST Habitat Quality Model Associated with Land Use/Cover Changes ...">
            <a:extLst>
              <a:ext uri="{FF2B5EF4-FFF2-40B4-BE49-F238E27FC236}">
                <a16:creationId xmlns:a16="http://schemas.microsoft.com/office/drawing/2014/main" id="{F06259AE-C41C-EA70-21E1-95059B8BF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891382"/>
            <a:ext cx="4660900" cy="21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32762DB-AFA2-8C13-A496-5C17B20CD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" y="3259472"/>
            <a:ext cx="4660900" cy="33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41 0.05323" pathEditMode="relative" ptsTypes="AA">
                                      <p:cBhvr>
                                        <p:cTn id="6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9941 0.05323 L 0.23716 -0.24861" pathEditMode="relative" ptsTypes="AA">
                                      <p:cBhvr>
                                        <p:cTn id="11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3716 -0.24861 L -0.24922 -0.24861" pathEditMode="relative" ptsTypes="AA">
                                      <p:cBhvr>
                                        <p:cTn id="14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4861 L -0.24154 0.24861" pathEditMode="relative" ptsTypes="AA">
                                      <p:cBhvr>
                                        <p:cTn id="17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154 0.24861 L 0.21679 0.24861" pathEditMode="relative" ptsTypes="AA">
                                      <p:cBhvr>
                                        <p:cTn id="20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679 0.24861 L 0 0" pathEditMode="relative" ptsTypes="AA">
                                      <p:cBhvr>
                                        <p:cTn id="23" dur="3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25" dur="30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2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00B050"/>
        </a:solidFill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21573</TotalTime>
  <Words>1315</Words>
  <Application>Microsoft Office PowerPoint</Application>
  <PresentationFormat>Widescreen</PresentationFormat>
  <Paragraphs>64</Paragraphs>
  <Slides>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Tema di Office</vt:lpstr>
      <vt:lpstr>InVEST – Habitat quality model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Amos Giovanni Roncaglia</dc:creator>
  <cp:lastModifiedBy>Giorgio Guariso</cp:lastModifiedBy>
  <cp:revision>2</cp:revision>
  <dcterms:created xsi:type="dcterms:W3CDTF">2026-05-18T17:07:07Z</dcterms:created>
  <dcterms:modified xsi:type="dcterms:W3CDTF">2026-06-08T10:09:31Z</dcterms:modified>
</cp:coreProperties>
</file>