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84" r:id="rId12"/>
    <p:sldId id="278" r:id="rId13"/>
    <p:sldId id="279" r:id="rId14"/>
    <p:sldId id="280" r:id="rId15"/>
    <p:sldId id="281" r:id="rId16"/>
    <p:sldId id="287" r:id="rId17"/>
    <p:sldId id="282" r:id="rId18"/>
    <p:sldId id="283" r:id="rId19"/>
    <p:sldId id="286" r:id="rId20"/>
    <p:sldId id="28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D0A5FE5-0C42-43D6-9896-AA33762DBC00}">
          <p14:sldIdLst>
            <p14:sldId id="256"/>
            <p14:sldId id="257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84"/>
            <p14:sldId id="278"/>
            <p14:sldId id="279"/>
            <p14:sldId id="280"/>
            <p14:sldId id="281"/>
            <p14:sldId id="287"/>
            <p14:sldId id="282"/>
            <p14:sldId id="283"/>
            <p14:sldId id="286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0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FD21A-524A-447A-94E4-9978135F3667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it-IT"/>
        </a:p>
      </dgm:t>
    </dgm:pt>
    <dgm:pt modelId="{9159B77A-1325-4B54-9949-B227F9454B1F}">
      <dgm:prSet phldrT="[Testo]"/>
      <dgm:spPr/>
      <dgm:t>
        <a:bodyPr/>
        <a:lstStyle/>
        <a:p>
          <a:r>
            <a:rPr lang="it-IT" dirty="0"/>
            <a:t>1</a:t>
          </a:r>
        </a:p>
      </dgm:t>
    </dgm:pt>
    <dgm:pt modelId="{52182AC0-3029-41FA-BF65-8E36E035A8E9}" type="parTrans" cxnId="{0E1407A2-5D71-43C3-B81F-5812E72A71F1}">
      <dgm:prSet/>
      <dgm:spPr/>
      <dgm:t>
        <a:bodyPr/>
        <a:lstStyle/>
        <a:p>
          <a:endParaRPr lang="it-IT"/>
        </a:p>
      </dgm:t>
    </dgm:pt>
    <dgm:pt modelId="{BEF304A8-7258-426F-A2E3-74C648408824}" type="sibTrans" cxnId="{0E1407A2-5D71-43C3-B81F-5812E72A71F1}">
      <dgm:prSet/>
      <dgm:spPr/>
      <dgm:t>
        <a:bodyPr/>
        <a:lstStyle/>
        <a:p>
          <a:endParaRPr lang="it-IT"/>
        </a:p>
      </dgm:t>
    </dgm:pt>
    <dgm:pt modelId="{4694BB3B-16E4-4F5B-B64D-54695C01E1DB}">
      <dgm:prSet phldrT="[Testo]"/>
      <dgm:spPr/>
      <dgm:t>
        <a:bodyPr/>
        <a:lstStyle/>
        <a:p>
          <a:pPr>
            <a:buFont typeface="+mj-lt"/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Raccogliere gli input richiesti dal modello e verificare che soddisfino i requisiti</a:t>
          </a:r>
          <a:endParaRPr lang="it-IT" dirty="0"/>
        </a:p>
      </dgm:t>
    </dgm:pt>
    <dgm:pt modelId="{2C9C10FC-B8BB-43C3-A0FC-C0057A422FF8}" type="parTrans" cxnId="{CC6F0B33-84A6-4D69-B7FE-165498FD77A2}">
      <dgm:prSet/>
      <dgm:spPr/>
      <dgm:t>
        <a:bodyPr/>
        <a:lstStyle/>
        <a:p>
          <a:endParaRPr lang="it-IT"/>
        </a:p>
      </dgm:t>
    </dgm:pt>
    <dgm:pt modelId="{9FC44655-C4F0-4A38-9E58-BC5B5D56FB48}" type="sibTrans" cxnId="{CC6F0B33-84A6-4D69-B7FE-165498FD77A2}">
      <dgm:prSet/>
      <dgm:spPr/>
      <dgm:t>
        <a:bodyPr/>
        <a:lstStyle/>
        <a:p>
          <a:endParaRPr lang="it-IT"/>
        </a:p>
      </dgm:t>
    </dgm:pt>
    <dgm:pt modelId="{881FC1D1-3124-44B5-AC4B-DFBBE2BB121F}">
      <dgm:prSet phldrT="[Testo]"/>
      <dgm:spPr/>
      <dgm:t>
        <a:bodyPr/>
        <a:lstStyle/>
        <a:p>
          <a:r>
            <a:rPr lang="it-IT" dirty="0"/>
            <a:t>2</a:t>
          </a:r>
        </a:p>
      </dgm:t>
    </dgm:pt>
    <dgm:pt modelId="{D352957A-A649-44DF-BADA-3C87D8F73A2B}" type="parTrans" cxnId="{1F10E9BD-CCA8-411D-BF82-201C663C3192}">
      <dgm:prSet/>
      <dgm:spPr/>
      <dgm:t>
        <a:bodyPr/>
        <a:lstStyle/>
        <a:p>
          <a:endParaRPr lang="it-IT"/>
        </a:p>
      </dgm:t>
    </dgm:pt>
    <dgm:pt modelId="{59260ACC-579A-473F-8D27-58E05ACF3147}" type="sibTrans" cxnId="{1F10E9BD-CCA8-411D-BF82-201C663C3192}">
      <dgm:prSet/>
      <dgm:spPr/>
      <dgm:t>
        <a:bodyPr/>
        <a:lstStyle/>
        <a:p>
          <a:endParaRPr lang="it-IT"/>
        </a:p>
      </dgm:t>
    </dgm:pt>
    <dgm:pt modelId="{57612C87-FD00-4B0C-A6CC-DB34426DA833}">
      <dgm:prSet phldrT="[Testo]"/>
      <dgm:spPr/>
      <dgm:t>
        <a:bodyPr/>
        <a:lstStyle/>
        <a:p>
          <a:pPr>
            <a:buFont typeface="+mj-lt"/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Generazione di scenari futuri basati sulla modifica dell'uso del suolo o delle pratiche di gestione del territorio in caso di interventi o del cambiamento climatico.</a:t>
          </a:r>
          <a:endParaRPr lang="it-IT" dirty="0"/>
        </a:p>
      </dgm:t>
    </dgm:pt>
    <dgm:pt modelId="{9DA31BFC-8901-4A15-BCB6-694D68751DD4}" type="parTrans" cxnId="{C841BCC8-B5FE-4135-9117-4FF0900A72D1}">
      <dgm:prSet/>
      <dgm:spPr/>
      <dgm:t>
        <a:bodyPr/>
        <a:lstStyle/>
        <a:p>
          <a:endParaRPr lang="it-IT"/>
        </a:p>
      </dgm:t>
    </dgm:pt>
    <dgm:pt modelId="{20D8B770-B7A0-4E28-8A5F-29126729C8BB}" type="sibTrans" cxnId="{C841BCC8-B5FE-4135-9117-4FF0900A72D1}">
      <dgm:prSet/>
      <dgm:spPr/>
      <dgm:t>
        <a:bodyPr/>
        <a:lstStyle/>
        <a:p>
          <a:endParaRPr lang="it-IT"/>
        </a:p>
      </dgm:t>
    </dgm:pt>
    <dgm:pt modelId="{F8982837-6342-4E83-9F7A-042A9B6A255E}">
      <dgm:prSet phldrT="[Testo]"/>
      <dgm:spPr/>
      <dgm:t>
        <a:bodyPr/>
        <a:lstStyle/>
        <a:p>
          <a:r>
            <a:rPr lang="it-IT" dirty="0"/>
            <a:t>6</a:t>
          </a:r>
        </a:p>
      </dgm:t>
    </dgm:pt>
    <dgm:pt modelId="{85C6B3D1-82A3-49BB-9A2F-A2F0941EE38E}" type="parTrans" cxnId="{6A3372B8-845F-44A5-94A7-90CF5DC77341}">
      <dgm:prSet/>
      <dgm:spPr/>
      <dgm:t>
        <a:bodyPr/>
        <a:lstStyle/>
        <a:p>
          <a:endParaRPr lang="it-IT"/>
        </a:p>
      </dgm:t>
    </dgm:pt>
    <dgm:pt modelId="{71692FE3-FAD6-49CF-9837-E300DA63B6C2}" type="sibTrans" cxnId="{6A3372B8-845F-44A5-94A7-90CF5DC77341}">
      <dgm:prSet/>
      <dgm:spPr/>
      <dgm:t>
        <a:bodyPr/>
        <a:lstStyle/>
        <a:p>
          <a:endParaRPr lang="it-IT"/>
        </a:p>
      </dgm:t>
    </dgm:pt>
    <dgm:pt modelId="{268DB3A2-163E-4E31-8A3D-00543A277486}">
      <dgm:prSet phldrT="[Testo]"/>
      <dgm:spPr/>
      <dgm:t>
        <a:bodyPr/>
        <a:lstStyle/>
        <a:p>
          <a:r>
            <a:rPr lang="it-IT" dirty="0"/>
            <a:t>3</a:t>
          </a:r>
        </a:p>
      </dgm:t>
    </dgm:pt>
    <dgm:pt modelId="{CAF61A87-7B1F-4EE8-8D88-2823819EF07B}" type="parTrans" cxnId="{7A7ECB8C-684B-4955-A896-628AE3505437}">
      <dgm:prSet/>
      <dgm:spPr/>
      <dgm:t>
        <a:bodyPr/>
        <a:lstStyle/>
        <a:p>
          <a:endParaRPr lang="it-IT"/>
        </a:p>
      </dgm:t>
    </dgm:pt>
    <dgm:pt modelId="{450C4886-5653-48C2-81A1-34FC12EF7C6A}" type="sibTrans" cxnId="{7A7ECB8C-684B-4955-A896-628AE3505437}">
      <dgm:prSet/>
      <dgm:spPr/>
      <dgm:t>
        <a:bodyPr/>
        <a:lstStyle/>
        <a:p>
          <a:endParaRPr lang="it-IT"/>
        </a:p>
      </dgm:t>
    </dgm:pt>
    <dgm:pt modelId="{DA0DFEBA-F724-4ABD-BF88-E290D05B3F7F}">
      <dgm:prSet phldrT="[Testo]"/>
      <dgm:spPr/>
      <dgm:t>
        <a:bodyPr/>
        <a:lstStyle/>
        <a:p>
          <a:pPr>
            <a:buFont typeface="+mj-lt"/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Raccogliere ed elaborare i dati output per determinare quali abbiano il maggiore effetto sui risultati.</a:t>
          </a:r>
          <a:endParaRPr lang="it-IT" dirty="0"/>
        </a:p>
      </dgm:t>
    </dgm:pt>
    <dgm:pt modelId="{695D0B1D-DBAF-4187-AA91-36B565CD3559}" type="parTrans" cxnId="{FFDA88DC-4229-4E34-8438-27A8131C2E4B}">
      <dgm:prSet/>
      <dgm:spPr/>
      <dgm:t>
        <a:bodyPr/>
        <a:lstStyle/>
        <a:p>
          <a:endParaRPr lang="it-IT"/>
        </a:p>
      </dgm:t>
    </dgm:pt>
    <dgm:pt modelId="{333AD3F9-237D-42E8-8F87-A0A5D00C3258}" type="sibTrans" cxnId="{FFDA88DC-4229-4E34-8438-27A8131C2E4B}">
      <dgm:prSet/>
      <dgm:spPr/>
      <dgm:t>
        <a:bodyPr/>
        <a:lstStyle/>
        <a:p>
          <a:endParaRPr lang="it-IT"/>
        </a:p>
      </dgm:t>
    </dgm:pt>
    <dgm:pt modelId="{F2188ECE-CCA9-468F-A5C7-30BE81D9E8DA}">
      <dgm:prSet phldrT="[Testo]"/>
      <dgm:spPr/>
      <dgm:t>
        <a:bodyPr/>
        <a:lstStyle/>
        <a:p>
          <a:pPr>
            <a:buFont typeface="+mj-lt"/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esaminare i risultati del modello tramite il software GIS.</a:t>
          </a:r>
          <a:endParaRPr lang="it-IT" dirty="0"/>
        </a:p>
      </dgm:t>
    </dgm:pt>
    <dgm:pt modelId="{AA8AA4B1-C0FC-4193-AE11-752172B19780}" type="parTrans" cxnId="{9DD19659-261D-43AD-8D07-66677B1FADA7}">
      <dgm:prSet/>
      <dgm:spPr/>
      <dgm:t>
        <a:bodyPr/>
        <a:lstStyle/>
        <a:p>
          <a:endParaRPr lang="it-IT"/>
        </a:p>
      </dgm:t>
    </dgm:pt>
    <dgm:pt modelId="{7CC7A74D-5967-4306-ADA0-3F0695813C06}" type="sibTrans" cxnId="{9DD19659-261D-43AD-8D07-66677B1FADA7}">
      <dgm:prSet/>
      <dgm:spPr/>
      <dgm:t>
        <a:bodyPr/>
        <a:lstStyle/>
        <a:p>
          <a:endParaRPr lang="it-IT"/>
        </a:p>
      </dgm:t>
    </dgm:pt>
    <dgm:pt modelId="{A0B43310-C60B-4DBC-97A5-76AA874B2C60}">
      <dgm:prSet phldrT="[Testo]"/>
      <dgm:spPr/>
      <dgm:t>
        <a:bodyPr/>
        <a:lstStyle/>
        <a:p>
          <a:r>
            <a:rPr lang="it-IT" dirty="0"/>
            <a:t>5</a:t>
          </a:r>
        </a:p>
      </dgm:t>
    </dgm:pt>
    <dgm:pt modelId="{FC9E8D0D-BDF4-4F27-B4F2-A755235B8792}" type="parTrans" cxnId="{5F256C17-F442-46D2-90AE-D3659BAAD2F6}">
      <dgm:prSet/>
      <dgm:spPr/>
      <dgm:t>
        <a:bodyPr/>
        <a:lstStyle/>
        <a:p>
          <a:endParaRPr lang="it-IT"/>
        </a:p>
      </dgm:t>
    </dgm:pt>
    <dgm:pt modelId="{ABAA4E87-FBCF-4EFF-8244-F1BB56743236}" type="sibTrans" cxnId="{5F256C17-F442-46D2-90AE-D3659BAAD2F6}">
      <dgm:prSet/>
      <dgm:spPr/>
      <dgm:t>
        <a:bodyPr/>
        <a:lstStyle/>
        <a:p>
          <a:endParaRPr lang="it-IT"/>
        </a:p>
      </dgm:t>
    </dgm:pt>
    <dgm:pt modelId="{4A51799A-7E89-4ABD-A797-B5A649071984}">
      <dgm:prSet phldrT="[Testo]"/>
      <dgm:spPr/>
      <dgm:t>
        <a:bodyPr/>
        <a:lstStyle/>
        <a:p>
          <a:pPr>
            <a:buFont typeface="+mj-lt"/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Collegare i risultati del modello alle persone o ad altri tipi di beneficiari. </a:t>
          </a:r>
          <a:endParaRPr lang="it-IT" dirty="0"/>
        </a:p>
      </dgm:t>
    </dgm:pt>
    <dgm:pt modelId="{645F4071-89E6-4E29-9B1D-1B6D85C42150}" type="parTrans" cxnId="{FFBD031F-EF09-48CC-B733-D1BF46734CA5}">
      <dgm:prSet/>
      <dgm:spPr/>
      <dgm:t>
        <a:bodyPr/>
        <a:lstStyle/>
        <a:p>
          <a:endParaRPr lang="it-IT"/>
        </a:p>
      </dgm:t>
    </dgm:pt>
    <dgm:pt modelId="{69CC6961-11FF-427C-A0A1-20F76127E465}" type="sibTrans" cxnId="{FFBD031F-EF09-48CC-B733-D1BF46734CA5}">
      <dgm:prSet/>
      <dgm:spPr/>
      <dgm:t>
        <a:bodyPr/>
        <a:lstStyle/>
        <a:p>
          <a:endParaRPr lang="it-IT"/>
        </a:p>
      </dgm:t>
    </dgm:pt>
    <dgm:pt modelId="{00AC44DE-409F-4EBB-B22B-0B2038E5714D}">
      <dgm:prSet phldrT="[Testo]"/>
      <dgm:spPr/>
      <dgm:t>
        <a:bodyPr/>
        <a:lstStyle/>
        <a:p>
          <a:pPr>
            <a:buFont typeface="+mj-lt"/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Una volta ottenuti i risultati di </a:t>
          </a:r>
          <a:r>
            <a:rPr lang="it-IT" dirty="0" err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InVEST</a:t>
          </a: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, si possono creare mappe, tabelle, grafici, ecc.</a:t>
          </a:r>
          <a:endParaRPr lang="it-IT" dirty="0"/>
        </a:p>
      </dgm:t>
    </dgm:pt>
    <dgm:pt modelId="{F4FAB3D5-64EB-45C1-B870-747FE29E90BF}" type="parTrans" cxnId="{992ACFE9-9696-4359-9509-435CFB4CDC36}">
      <dgm:prSet/>
      <dgm:spPr/>
      <dgm:t>
        <a:bodyPr/>
        <a:lstStyle/>
        <a:p>
          <a:endParaRPr lang="it-IT"/>
        </a:p>
      </dgm:t>
    </dgm:pt>
    <dgm:pt modelId="{EB7FA3B3-1CCF-4327-A0F4-1B0C276848CB}" type="sibTrans" cxnId="{992ACFE9-9696-4359-9509-435CFB4CDC36}">
      <dgm:prSet/>
      <dgm:spPr/>
      <dgm:t>
        <a:bodyPr/>
        <a:lstStyle/>
        <a:p>
          <a:endParaRPr lang="it-IT"/>
        </a:p>
      </dgm:t>
    </dgm:pt>
    <dgm:pt modelId="{59654CD2-5904-49AE-BDBF-EBD73652755D}">
      <dgm:prSet phldrT="[Testo]"/>
      <dgm:spPr/>
      <dgm:t>
        <a:bodyPr/>
        <a:lstStyle/>
        <a:p>
          <a:pPr>
            <a:buFont typeface="+mj-lt"/>
            <a:buAutoNum type="arabicPeriod"/>
          </a:pPr>
          <a:r>
            <a:rPr lang="it-IT" dirty="0"/>
            <a:t>7</a:t>
          </a:r>
        </a:p>
      </dgm:t>
    </dgm:pt>
    <dgm:pt modelId="{AE0A9B3D-05A4-494E-A814-C2EA5B967220}" type="parTrans" cxnId="{C2BBD2E4-8534-4C86-9668-8ED188095E82}">
      <dgm:prSet/>
      <dgm:spPr/>
      <dgm:t>
        <a:bodyPr/>
        <a:lstStyle/>
        <a:p>
          <a:endParaRPr lang="it-IT"/>
        </a:p>
      </dgm:t>
    </dgm:pt>
    <dgm:pt modelId="{F3FD7E4A-774C-487D-A622-1394531F9BB1}" type="sibTrans" cxnId="{C2BBD2E4-8534-4C86-9668-8ED188095E82}">
      <dgm:prSet/>
      <dgm:spPr/>
      <dgm:t>
        <a:bodyPr/>
        <a:lstStyle/>
        <a:p>
          <a:endParaRPr lang="it-IT"/>
        </a:p>
      </dgm:t>
    </dgm:pt>
    <dgm:pt modelId="{1791134E-0D2F-4275-ACEC-B756A228CCB5}">
      <dgm:prSet phldrT="[Testo]"/>
      <dgm:spPr/>
      <dgm:t>
        <a:bodyPr/>
        <a:lstStyle/>
        <a:p>
          <a:pPr>
            <a:buNone/>
          </a:pP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utilizzare l'interfaccia utente di </a:t>
          </a:r>
          <a:r>
            <a:rPr lang="it-IT" dirty="0" err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InVEST</a:t>
          </a:r>
          <a:r>
            <a:rPr lang="it-IT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 Workbench per eseguire il modello utilizzando i dati</a:t>
          </a:r>
          <a:endParaRPr lang="it-IT" dirty="0"/>
        </a:p>
      </dgm:t>
    </dgm:pt>
    <dgm:pt modelId="{620A7E94-0373-47CC-998D-FE947311105E}" type="sibTrans" cxnId="{9CF852EA-E319-4354-B91B-B0B75A2175AB}">
      <dgm:prSet/>
      <dgm:spPr/>
      <dgm:t>
        <a:bodyPr/>
        <a:lstStyle/>
        <a:p>
          <a:endParaRPr lang="it-IT"/>
        </a:p>
      </dgm:t>
    </dgm:pt>
    <dgm:pt modelId="{15E651D1-258C-4A7C-ABA1-DAE6B8CAE59A}" type="parTrans" cxnId="{9CF852EA-E319-4354-B91B-B0B75A2175AB}">
      <dgm:prSet/>
      <dgm:spPr/>
      <dgm:t>
        <a:bodyPr/>
        <a:lstStyle/>
        <a:p>
          <a:endParaRPr lang="it-IT"/>
        </a:p>
      </dgm:t>
    </dgm:pt>
    <dgm:pt modelId="{62F27D49-0767-4A64-8551-9D7E6917F149}">
      <dgm:prSet phldrT="[Testo]"/>
      <dgm:spPr/>
      <dgm:t>
        <a:bodyPr/>
        <a:lstStyle/>
        <a:p>
          <a:r>
            <a:rPr lang="it-IT" dirty="0"/>
            <a:t>4</a:t>
          </a:r>
        </a:p>
      </dgm:t>
    </dgm:pt>
    <dgm:pt modelId="{BF2E8D37-1B51-4A4F-A8FF-9E5E7293E74B}" type="sibTrans" cxnId="{FFEF84D3-7A37-4FCC-90D1-53C0F88DE1FB}">
      <dgm:prSet/>
      <dgm:spPr/>
      <dgm:t>
        <a:bodyPr/>
        <a:lstStyle/>
        <a:p>
          <a:endParaRPr lang="it-IT"/>
        </a:p>
      </dgm:t>
    </dgm:pt>
    <dgm:pt modelId="{03A69977-DAEF-46A5-AAD7-509A25AF1C4B}" type="parTrans" cxnId="{FFEF84D3-7A37-4FCC-90D1-53C0F88DE1FB}">
      <dgm:prSet/>
      <dgm:spPr/>
      <dgm:t>
        <a:bodyPr/>
        <a:lstStyle/>
        <a:p>
          <a:endParaRPr lang="it-IT"/>
        </a:p>
      </dgm:t>
    </dgm:pt>
    <dgm:pt modelId="{83860195-079D-4A80-803C-D7B51D7CA720}" type="pres">
      <dgm:prSet presAssocID="{5EAFD21A-524A-447A-94E4-9978135F3667}" presName="linearFlow" presStyleCnt="0">
        <dgm:presLayoutVars>
          <dgm:dir/>
          <dgm:animLvl val="lvl"/>
          <dgm:resizeHandles val="exact"/>
        </dgm:presLayoutVars>
      </dgm:prSet>
      <dgm:spPr/>
    </dgm:pt>
    <dgm:pt modelId="{DDC341B3-454F-4E01-A13C-2EE3F175AE94}" type="pres">
      <dgm:prSet presAssocID="{9159B77A-1325-4B54-9949-B227F9454B1F}" presName="composite" presStyleCnt="0"/>
      <dgm:spPr/>
    </dgm:pt>
    <dgm:pt modelId="{A189268E-8B59-42B3-9AC8-044E789EF4F6}" type="pres">
      <dgm:prSet presAssocID="{9159B77A-1325-4B54-9949-B227F9454B1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85F68C6C-E5A8-4332-82F4-798367E2EC9B}" type="pres">
      <dgm:prSet presAssocID="{9159B77A-1325-4B54-9949-B227F9454B1F}" presName="descendantText" presStyleLbl="alignAcc1" presStyleIdx="0" presStyleCnt="7">
        <dgm:presLayoutVars>
          <dgm:bulletEnabled val="1"/>
        </dgm:presLayoutVars>
      </dgm:prSet>
      <dgm:spPr/>
    </dgm:pt>
    <dgm:pt modelId="{E4C8D859-D519-4BCB-B437-A08B183A19E8}" type="pres">
      <dgm:prSet presAssocID="{BEF304A8-7258-426F-A2E3-74C648408824}" presName="sp" presStyleCnt="0"/>
      <dgm:spPr/>
    </dgm:pt>
    <dgm:pt modelId="{5F059E00-8B56-4258-95B7-458854F70719}" type="pres">
      <dgm:prSet presAssocID="{881FC1D1-3124-44B5-AC4B-DFBBE2BB121F}" presName="composite" presStyleCnt="0"/>
      <dgm:spPr/>
    </dgm:pt>
    <dgm:pt modelId="{E6943002-43F3-448D-84AA-601E55BDAD0A}" type="pres">
      <dgm:prSet presAssocID="{881FC1D1-3124-44B5-AC4B-DFBBE2BB121F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92676A7C-7450-4082-8E4F-6BDB6DA74ACD}" type="pres">
      <dgm:prSet presAssocID="{881FC1D1-3124-44B5-AC4B-DFBBE2BB121F}" presName="descendantText" presStyleLbl="alignAcc1" presStyleIdx="1" presStyleCnt="7">
        <dgm:presLayoutVars>
          <dgm:bulletEnabled val="1"/>
        </dgm:presLayoutVars>
      </dgm:prSet>
      <dgm:spPr/>
    </dgm:pt>
    <dgm:pt modelId="{38369A4F-407C-4B1B-9AED-2A9A75B3E134}" type="pres">
      <dgm:prSet presAssocID="{59260ACC-579A-473F-8D27-58E05ACF3147}" presName="sp" presStyleCnt="0"/>
      <dgm:spPr/>
    </dgm:pt>
    <dgm:pt modelId="{43F01937-0569-4E03-884A-7F688A031F44}" type="pres">
      <dgm:prSet presAssocID="{268DB3A2-163E-4E31-8A3D-00543A277486}" presName="composite" presStyleCnt="0"/>
      <dgm:spPr/>
    </dgm:pt>
    <dgm:pt modelId="{8E734372-A885-43D7-8B54-BE37C596A35C}" type="pres">
      <dgm:prSet presAssocID="{268DB3A2-163E-4E31-8A3D-00543A277486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458F9F05-AC47-4F9F-8546-DB50AAEA62DA}" type="pres">
      <dgm:prSet presAssocID="{268DB3A2-163E-4E31-8A3D-00543A277486}" presName="descendantText" presStyleLbl="alignAcc1" presStyleIdx="2" presStyleCnt="7">
        <dgm:presLayoutVars>
          <dgm:bulletEnabled val="1"/>
        </dgm:presLayoutVars>
      </dgm:prSet>
      <dgm:spPr/>
    </dgm:pt>
    <dgm:pt modelId="{A40EBC47-022C-4102-ACF7-A2EB5D9F6DDD}" type="pres">
      <dgm:prSet presAssocID="{450C4886-5653-48C2-81A1-34FC12EF7C6A}" presName="sp" presStyleCnt="0"/>
      <dgm:spPr/>
    </dgm:pt>
    <dgm:pt modelId="{C4D6E77D-E396-471C-8F44-5EFE4FD10493}" type="pres">
      <dgm:prSet presAssocID="{62F27D49-0767-4A64-8551-9D7E6917F149}" presName="composite" presStyleCnt="0"/>
      <dgm:spPr/>
    </dgm:pt>
    <dgm:pt modelId="{ADE697A9-E388-42AF-947C-24308D833685}" type="pres">
      <dgm:prSet presAssocID="{62F27D49-0767-4A64-8551-9D7E6917F149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0B961854-35B1-4F50-9D57-4465D5A753EF}" type="pres">
      <dgm:prSet presAssocID="{62F27D49-0767-4A64-8551-9D7E6917F149}" presName="descendantText" presStyleLbl="alignAcc1" presStyleIdx="3" presStyleCnt="7">
        <dgm:presLayoutVars>
          <dgm:bulletEnabled val="1"/>
        </dgm:presLayoutVars>
      </dgm:prSet>
      <dgm:spPr/>
    </dgm:pt>
    <dgm:pt modelId="{D2864981-6248-474C-B3D8-F6E3290F4616}" type="pres">
      <dgm:prSet presAssocID="{BF2E8D37-1B51-4A4F-A8FF-9E5E7293E74B}" presName="sp" presStyleCnt="0"/>
      <dgm:spPr/>
    </dgm:pt>
    <dgm:pt modelId="{6B428C54-4692-49F9-9758-09CDC6620EEB}" type="pres">
      <dgm:prSet presAssocID="{A0B43310-C60B-4DBC-97A5-76AA874B2C60}" presName="composite" presStyleCnt="0"/>
      <dgm:spPr/>
    </dgm:pt>
    <dgm:pt modelId="{16731825-4902-4B57-9588-4873B1150113}" type="pres">
      <dgm:prSet presAssocID="{A0B43310-C60B-4DBC-97A5-76AA874B2C60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E4848063-BF90-4E83-A29E-5B12F245FD83}" type="pres">
      <dgm:prSet presAssocID="{A0B43310-C60B-4DBC-97A5-76AA874B2C60}" presName="descendantText" presStyleLbl="alignAcc1" presStyleIdx="4" presStyleCnt="7">
        <dgm:presLayoutVars>
          <dgm:bulletEnabled val="1"/>
        </dgm:presLayoutVars>
      </dgm:prSet>
      <dgm:spPr/>
    </dgm:pt>
    <dgm:pt modelId="{18DBDA6E-FD80-41E1-99F8-F4FBD3CA4FEF}" type="pres">
      <dgm:prSet presAssocID="{ABAA4E87-FBCF-4EFF-8244-F1BB56743236}" presName="sp" presStyleCnt="0"/>
      <dgm:spPr/>
    </dgm:pt>
    <dgm:pt modelId="{9A7319DA-75F6-4ABD-9B91-D61FA8DA75FB}" type="pres">
      <dgm:prSet presAssocID="{F8982837-6342-4E83-9F7A-042A9B6A255E}" presName="composite" presStyleCnt="0"/>
      <dgm:spPr/>
    </dgm:pt>
    <dgm:pt modelId="{BE726436-8AE9-4D42-85BF-8B335359E715}" type="pres">
      <dgm:prSet presAssocID="{F8982837-6342-4E83-9F7A-042A9B6A255E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5E6FD13B-E47E-4603-AA3C-4BB4998BB1C8}" type="pres">
      <dgm:prSet presAssocID="{F8982837-6342-4E83-9F7A-042A9B6A255E}" presName="descendantText" presStyleLbl="alignAcc1" presStyleIdx="5" presStyleCnt="7">
        <dgm:presLayoutVars>
          <dgm:bulletEnabled val="1"/>
        </dgm:presLayoutVars>
      </dgm:prSet>
      <dgm:spPr/>
    </dgm:pt>
    <dgm:pt modelId="{46AE8C71-5ECA-4C03-9D16-11DF90359A8F}" type="pres">
      <dgm:prSet presAssocID="{71692FE3-FAD6-49CF-9837-E300DA63B6C2}" presName="sp" presStyleCnt="0"/>
      <dgm:spPr/>
    </dgm:pt>
    <dgm:pt modelId="{A533D2A2-901C-42B4-A880-0FCA20C86210}" type="pres">
      <dgm:prSet presAssocID="{59654CD2-5904-49AE-BDBF-EBD73652755D}" presName="composite" presStyleCnt="0"/>
      <dgm:spPr/>
    </dgm:pt>
    <dgm:pt modelId="{AB71AE75-C8F4-4FA1-A625-B33F500DF796}" type="pres">
      <dgm:prSet presAssocID="{59654CD2-5904-49AE-BDBF-EBD73652755D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E68CCBCB-DE4E-4152-BEF1-1B94BF67F530}" type="pres">
      <dgm:prSet presAssocID="{59654CD2-5904-49AE-BDBF-EBD73652755D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4F352906-D067-4A92-ADEB-843A9AE54B59}" type="presOf" srcId="{4694BB3B-16E4-4F5B-B64D-54695C01E1DB}" destId="{85F68C6C-E5A8-4332-82F4-798367E2EC9B}" srcOrd="0" destOrd="0" presId="urn:microsoft.com/office/officeart/2005/8/layout/chevron2"/>
    <dgm:cxn modelId="{5F256C17-F442-46D2-90AE-D3659BAAD2F6}" srcId="{5EAFD21A-524A-447A-94E4-9978135F3667}" destId="{A0B43310-C60B-4DBC-97A5-76AA874B2C60}" srcOrd="4" destOrd="0" parTransId="{FC9E8D0D-BDF4-4F27-B4F2-A755235B8792}" sibTransId="{ABAA4E87-FBCF-4EFF-8244-F1BB56743236}"/>
    <dgm:cxn modelId="{FFBD031F-EF09-48CC-B733-D1BF46734CA5}" srcId="{F8982837-6342-4E83-9F7A-042A9B6A255E}" destId="{4A51799A-7E89-4ABD-A797-B5A649071984}" srcOrd="0" destOrd="0" parTransId="{645F4071-89E6-4E29-9B1D-1B6D85C42150}" sibTransId="{69CC6961-11FF-427C-A0A1-20F76127E465}"/>
    <dgm:cxn modelId="{CC6F0B33-84A6-4D69-B7FE-165498FD77A2}" srcId="{9159B77A-1325-4B54-9949-B227F9454B1F}" destId="{4694BB3B-16E4-4F5B-B64D-54695C01E1DB}" srcOrd="0" destOrd="0" parTransId="{2C9C10FC-B8BB-43C3-A0FC-C0057A422FF8}" sibTransId="{9FC44655-C4F0-4A38-9E58-BC5B5D56FB48}"/>
    <dgm:cxn modelId="{1F06C239-13E7-4827-9769-6B612FA9D6C0}" type="presOf" srcId="{4A51799A-7E89-4ABD-A797-B5A649071984}" destId="{5E6FD13B-E47E-4603-AA3C-4BB4998BB1C8}" srcOrd="0" destOrd="0" presId="urn:microsoft.com/office/officeart/2005/8/layout/chevron2"/>
    <dgm:cxn modelId="{50483460-D0D4-45DC-A8FE-56B53654CD96}" type="presOf" srcId="{A0B43310-C60B-4DBC-97A5-76AA874B2C60}" destId="{16731825-4902-4B57-9588-4873B1150113}" srcOrd="0" destOrd="0" presId="urn:microsoft.com/office/officeart/2005/8/layout/chevron2"/>
    <dgm:cxn modelId="{252D2845-21A9-416E-8641-F993DC02991F}" type="presOf" srcId="{DA0DFEBA-F724-4ABD-BF88-E290D05B3F7F}" destId="{E4848063-BF90-4E83-A29E-5B12F245FD83}" srcOrd="0" destOrd="0" presId="urn:microsoft.com/office/officeart/2005/8/layout/chevron2"/>
    <dgm:cxn modelId="{78AA9648-4621-4962-A86E-74F1308A6B6F}" type="presOf" srcId="{9159B77A-1325-4B54-9949-B227F9454B1F}" destId="{A189268E-8B59-42B3-9AC8-044E789EF4F6}" srcOrd="0" destOrd="0" presId="urn:microsoft.com/office/officeart/2005/8/layout/chevron2"/>
    <dgm:cxn modelId="{9327F672-2AA5-481E-BAD1-9B226A72EE66}" type="presOf" srcId="{1791134E-0D2F-4275-ACEC-B756A228CCB5}" destId="{458F9F05-AC47-4F9F-8546-DB50AAEA62DA}" srcOrd="0" destOrd="0" presId="urn:microsoft.com/office/officeart/2005/8/layout/chevron2"/>
    <dgm:cxn modelId="{24252758-3AE7-4785-A8E2-C1DB25F2F498}" type="presOf" srcId="{881FC1D1-3124-44B5-AC4B-DFBBE2BB121F}" destId="{E6943002-43F3-448D-84AA-601E55BDAD0A}" srcOrd="0" destOrd="0" presId="urn:microsoft.com/office/officeart/2005/8/layout/chevron2"/>
    <dgm:cxn modelId="{DF43CF78-4D88-4059-A518-7AAE532FE8A1}" type="presOf" srcId="{00AC44DE-409F-4EBB-B22B-0B2038E5714D}" destId="{E68CCBCB-DE4E-4152-BEF1-1B94BF67F530}" srcOrd="0" destOrd="0" presId="urn:microsoft.com/office/officeart/2005/8/layout/chevron2"/>
    <dgm:cxn modelId="{9DD19659-261D-43AD-8D07-66677B1FADA7}" srcId="{62F27D49-0767-4A64-8551-9D7E6917F149}" destId="{F2188ECE-CCA9-468F-A5C7-30BE81D9E8DA}" srcOrd="0" destOrd="0" parTransId="{AA8AA4B1-C0FC-4193-AE11-752172B19780}" sibTransId="{7CC7A74D-5967-4306-ADA0-3F0695813C06}"/>
    <dgm:cxn modelId="{837E7784-97EB-4EFC-B31A-EFBAA5943463}" type="presOf" srcId="{5EAFD21A-524A-447A-94E4-9978135F3667}" destId="{83860195-079D-4A80-803C-D7B51D7CA720}" srcOrd="0" destOrd="0" presId="urn:microsoft.com/office/officeart/2005/8/layout/chevron2"/>
    <dgm:cxn modelId="{7A7ECB8C-684B-4955-A896-628AE3505437}" srcId="{5EAFD21A-524A-447A-94E4-9978135F3667}" destId="{268DB3A2-163E-4E31-8A3D-00543A277486}" srcOrd="2" destOrd="0" parTransId="{CAF61A87-7B1F-4EE8-8D88-2823819EF07B}" sibTransId="{450C4886-5653-48C2-81A1-34FC12EF7C6A}"/>
    <dgm:cxn modelId="{4D05308E-51E8-406C-AFF0-0B05D98298A7}" type="presOf" srcId="{F8982837-6342-4E83-9F7A-042A9B6A255E}" destId="{BE726436-8AE9-4D42-85BF-8B335359E715}" srcOrd="0" destOrd="0" presId="urn:microsoft.com/office/officeart/2005/8/layout/chevron2"/>
    <dgm:cxn modelId="{0FACA98E-339C-4C62-A6B6-202A9F5F41C3}" type="presOf" srcId="{268DB3A2-163E-4E31-8A3D-00543A277486}" destId="{8E734372-A885-43D7-8B54-BE37C596A35C}" srcOrd="0" destOrd="0" presId="urn:microsoft.com/office/officeart/2005/8/layout/chevron2"/>
    <dgm:cxn modelId="{D3EDA99E-8690-4721-B8C4-725587404AA2}" type="presOf" srcId="{59654CD2-5904-49AE-BDBF-EBD73652755D}" destId="{AB71AE75-C8F4-4FA1-A625-B33F500DF796}" srcOrd="0" destOrd="0" presId="urn:microsoft.com/office/officeart/2005/8/layout/chevron2"/>
    <dgm:cxn modelId="{0E1407A2-5D71-43C3-B81F-5812E72A71F1}" srcId="{5EAFD21A-524A-447A-94E4-9978135F3667}" destId="{9159B77A-1325-4B54-9949-B227F9454B1F}" srcOrd="0" destOrd="0" parTransId="{52182AC0-3029-41FA-BF65-8E36E035A8E9}" sibTransId="{BEF304A8-7258-426F-A2E3-74C648408824}"/>
    <dgm:cxn modelId="{6A3372B8-845F-44A5-94A7-90CF5DC77341}" srcId="{5EAFD21A-524A-447A-94E4-9978135F3667}" destId="{F8982837-6342-4E83-9F7A-042A9B6A255E}" srcOrd="5" destOrd="0" parTransId="{85C6B3D1-82A3-49BB-9A2F-A2F0941EE38E}" sibTransId="{71692FE3-FAD6-49CF-9837-E300DA63B6C2}"/>
    <dgm:cxn modelId="{1F10E9BD-CCA8-411D-BF82-201C663C3192}" srcId="{5EAFD21A-524A-447A-94E4-9978135F3667}" destId="{881FC1D1-3124-44B5-AC4B-DFBBE2BB121F}" srcOrd="1" destOrd="0" parTransId="{D352957A-A649-44DF-BADA-3C87D8F73A2B}" sibTransId="{59260ACC-579A-473F-8D27-58E05ACF3147}"/>
    <dgm:cxn modelId="{965DECBD-AB60-45A3-9EB7-15EF3348EF82}" type="presOf" srcId="{62F27D49-0767-4A64-8551-9D7E6917F149}" destId="{ADE697A9-E388-42AF-947C-24308D833685}" srcOrd="0" destOrd="0" presId="urn:microsoft.com/office/officeart/2005/8/layout/chevron2"/>
    <dgm:cxn modelId="{C841BCC8-B5FE-4135-9117-4FF0900A72D1}" srcId="{881FC1D1-3124-44B5-AC4B-DFBBE2BB121F}" destId="{57612C87-FD00-4B0C-A6CC-DB34426DA833}" srcOrd="0" destOrd="0" parTransId="{9DA31BFC-8901-4A15-BCB6-694D68751DD4}" sibTransId="{20D8B770-B7A0-4E28-8A5F-29126729C8BB}"/>
    <dgm:cxn modelId="{82F251CB-F24C-4AF4-A8FD-D1BE38E0E71C}" type="presOf" srcId="{57612C87-FD00-4B0C-A6CC-DB34426DA833}" destId="{92676A7C-7450-4082-8E4F-6BDB6DA74ACD}" srcOrd="0" destOrd="0" presId="urn:microsoft.com/office/officeart/2005/8/layout/chevron2"/>
    <dgm:cxn modelId="{FFEF84D3-7A37-4FCC-90D1-53C0F88DE1FB}" srcId="{5EAFD21A-524A-447A-94E4-9978135F3667}" destId="{62F27D49-0767-4A64-8551-9D7E6917F149}" srcOrd="3" destOrd="0" parTransId="{03A69977-DAEF-46A5-AAD7-509A25AF1C4B}" sibTransId="{BF2E8D37-1B51-4A4F-A8FF-9E5E7293E74B}"/>
    <dgm:cxn modelId="{FFDA88DC-4229-4E34-8438-27A8131C2E4B}" srcId="{A0B43310-C60B-4DBC-97A5-76AA874B2C60}" destId="{DA0DFEBA-F724-4ABD-BF88-E290D05B3F7F}" srcOrd="0" destOrd="0" parTransId="{695D0B1D-DBAF-4187-AA91-36B565CD3559}" sibTransId="{333AD3F9-237D-42E8-8F87-A0A5D00C3258}"/>
    <dgm:cxn modelId="{C2BBD2E4-8534-4C86-9668-8ED188095E82}" srcId="{5EAFD21A-524A-447A-94E4-9978135F3667}" destId="{59654CD2-5904-49AE-BDBF-EBD73652755D}" srcOrd="6" destOrd="0" parTransId="{AE0A9B3D-05A4-494E-A814-C2EA5B967220}" sibTransId="{F3FD7E4A-774C-487D-A622-1394531F9BB1}"/>
    <dgm:cxn modelId="{992ACFE9-9696-4359-9509-435CFB4CDC36}" srcId="{59654CD2-5904-49AE-BDBF-EBD73652755D}" destId="{00AC44DE-409F-4EBB-B22B-0B2038E5714D}" srcOrd="0" destOrd="0" parTransId="{F4FAB3D5-64EB-45C1-B870-747FE29E90BF}" sibTransId="{EB7FA3B3-1CCF-4327-A0F4-1B0C276848CB}"/>
    <dgm:cxn modelId="{9CF852EA-E319-4354-B91B-B0B75A2175AB}" srcId="{268DB3A2-163E-4E31-8A3D-00543A277486}" destId="{1791134E-0D2F-4275-ACEC-B756A228CCB5}" srcOrd="0" destOrd="0" parTransId="{15E651D1-258C-4A7C-ABA1-DAE6B8CAE59A}" sibTransId="{620A7E94-0373-47CC-998D-FE947311105E}"/>
    <dgm:cxn modelId="{3139E5FE-4776-48A2-B0E9-E1895056D9CA}" type="presOf" srcId="{F2188ECE-CCA9-468F-A5C7-30BE81D9E8DA}" destId="{0B961854-35B1-4F50-9D57-4465D5A753EF}" srcOrd="0" destOrd="0" presId="urn:microsoft.com/office/officeart/2005/8/layout/chevron2"/>
    <dgm:cxn modelId="{EF2929A4-A3D2-4F47-9089-D5A7C92B640C}" type="presParOf" srcId="{83860195-079D-4A80-803C-D7B51D7CA720}" destId="{DDC341B3-454F-4E01-A13C-2EE3F175AE94}" srcOrd="0" destOrd="0" presId="urn:microsoft.com/office/officeart/2005/8/layout/chevron2"/>
    <dgm:cxn modelId="{5045E9E3-4206-4C7C-81AB-B49DE07BF2F9}" type="presParOf" srcId="{DDC341B3-454F-4E01-A13C-2EE3F175AE94}" destId="{A189268E-8B59-42B3-9AC8-044E789EF4F6}" srcOrd="0" destOrd="0" presId="urn:microsoft.com/office/officeart/2005/8/layout/chevron2"/>
    <dgm:cxn modelId="{DCF94D85-2282-48C1-8F33-801AE99EB452}" type="presParOf" srcId="{DDC341B3-454F-4E01-A13C-2EE3F175AE94}" destId="{85F68C6C-E5A8-4332-82F4-798367E2EC9B}" srcOrd="1" destOrd="0" presId="urn:microsoft.com/office/officeart/2005/8/layout/chevron2"/>
    <dgm:cxn modelId="{49F22F7D-CF3E-4FC1-B6F5-F37F11F68EE3}" type="presParOf" srcId="{83860195-079D-4A80-803C-D7B51D7CA720}" destId="{E4C8D859-D519-4BCB-B437-A08B183A19E8}" srcOrd="1" destOrd="0" presId="urn:microsoft.com/office/officeart/2005/8/layout/chevron2"/>
    <dgm:cxn modelId="{69A41FCA-C4CE-45E0-A003-71F8281F4E43}" type="presParOf" srcId="{83860195-079D-4A80-803C-D7B51D7CA720}" destId="{5F059E00-8B56-4258-95B7-458854F70719}" srcOrd="2" destOrd="0" presId="urn:microsoft.com/office/officeart/2005/8/layout/chevron2"/>
    <dgm:cxn modelId="{53CC7517-DACE-4F26-9974-16B7A2111370}" type="presParOf" srcId="{5F059E00-8B56-4258-95B7-458854F70719}" destId="{E6943002-43F3-448D-84AA-601E55BDAD0A}" srcOrd="0" destOrd="0" presId="urn:microsoft.com/office/officeart/2005/8/layout/chevron2"/>
    <dgm:cxn modelId="{D2873EA3-48C7-4BCD-91B3-4461F089A59E}" type="presParOf" srcId="{5F059E00-8B56-4258-95B7-458854F70719}" destId="{92676A7C-7450-4082-8E4F-6BDB6DA74ACD}" srcOrd="1" destOrd="0" presId="urn:microsoft.com/office/officeart/2005/8/layout/chevron2"/>
    <dgm:cxn modelId="{5DD9FC36-1800-4269-970D-3EF11D304CD1}" type="presParOf" srcId="{83860195-079D-4A80-803C-D7B51D7CA720}" destId="{38369A4F-407C-4B1B-9AED-2A9A75B3E134}" srcOrd="3" destOrd="0" presId="urn:microsoft.com/office/officeart/2005/8/layout/chevron2"/>
    <dgm:cxn modelId="{A0B356A7-0160-452B-8535-DA253B805BE8}" type="presParOf" srcId="{83860195-079D-4A80-803C-D7B51D7CA720}" destId="{43F01937-0569-4E03-884A-7F688A031F44}" srcOrd="4" destOrd="0" presId="urn:microsoft.com/office/officeart/2005/8/layout/chevron2"/>
    <dgm:cxn modelId="{4040B0CA-00FA-4DC6-85B1-AACFDC4DFD27}" type="presParOf" srcId="{43F01937-0569-4E03-884A-7F688A031F44}" destId="{8E734372-A885-43D7-8B54-BE37C596A35C}" srcOrd="0" destOrd="0" presId="urn:microsoft.com/office/officeart/2005/8/layout/chevron2"/>
    <dgm:cxn modelId="{D136BF49-E38F-4803-A440-A48EEE036C16}" type="presParOf" srcId="{43F01937-0569-4E03-884A-7F688A031F44}" destId="{458F9F05-AC47-4F9F-8546-DB50AAEA62DA}" srcOrd="1" destOrd="0" presId="urn:microsoft.com/office/officeart/2005/8/layout/chevron2"/>
    <dgm:cxn modelId="{6972518C-E328-4A56-92C7-EB68529DDB24}" type="presParOf" srcId="{83860195-079D-4A80-803C-D7B51D7CA720}" destId="{A40EBC47-022C-4102-ACF7-A2EB5D9F6DDD}" srcOrd="5" destOrd="0" presId="urn:microsoft.com/office/officeart/2005/8/layout/chevron2"/>
    <dgm:cxn modelId="{95DCE832-47EB-42AC-9820-20848DCEEFE0}" type="presParOf" srcId="{83860195-079D-4A80-803C-D7B51D7CA720}" destId="{C4D6E77D-E396-471C-8F44-5EFE4FD10493}" srcOrd="6" destOrd="0" presId="urn:microsoft.com/office/officeart/2005/8/layout/chevron2"/>
    <dgm:cxn modelId="{F2F3C9A0-5668-4A59-8970-B07CE7B54B5C}" type="presParOf" srcId="{C4D6E77D-E396-471C-8F44-5EFE4FD10493}" destId="{ADE697A9-E388-42AF-947C-24308D833685}" srcOrd="0" destOrd="0" presId="urn:microsoft.com/office/officeart/2005/8/layout/chevron2"/>
    <dgm:cxn modelId="{871BB921-8019-4924-9199-10562F19FDA1}" type="presParOf" srcId="{C4D6E77D-E396-471C-8F44-5EFE4FD10493}" destId="{0B961854-35B1-4F50-9D57-4465D5A753EF}" srcOrd="1" destOrd="0" presId="urn:microsoft.com/office/officeart/2005/8/layout/chevron2"/>
    <dgm:cxn modelId="{E030990E-2F3E-47BA-8DB6-A5533E1ECE94}" type="presParOf" srcId="{83860195-079D-4A80-803C-D7B51D7CA720}" destId="{D2864981-6248-474C-B3D8-F6E3290F4616}" srcOrd="7" destOrd="0" presId="urn:microsoft.com/office/officeart/2005/8/layout/chevron2"/>
    <dgm:cxn modelId="{9F46E139-95C0-4274-88DC-560E4C22B564}" type="presParOf" srcId="{83860195-079D-4A80-803C-D7B51D7CA720}" destId="{6B428C54-4692-49F9-9758-09CDC6620EEB}" srcOrd="8" destOrd="0" presId="urn:microsoft.com/office/officeart/2005/8/layout/chevron2"/>
    <dgm:cxn modelId="{BC366B0E-68F9-4819-930B-03BAD1CAAB32}" type="presParOf" srcId="{6B428C54-4692-49F9-9758-09CDC6620EEB}" destId="{16731825-4902-4B57-9588-4873B1150113}" srcOrd="0" destOrd="0" presId="urn:microsoft.com/office/officeart/2005/8/layout/chevron2"/>
    <dgm:cxn modelId="{927EF797-0C09-4CEF-97F1-F19E6BBC86C3}" type="presParOf" srcId="{6B428C54-4692-49F9-9758-09CDC6620EEB}" destId="{E4848063-BF90-4E83-A29E-5B12F245FD83}" srcOrd="1" destOrd="0" presId="urn:microsoft.com/office/officeart/2005/8/layout/chevron2"/>
    <dgm:cxn modelId="{BF16708E-E7D8-4C46-A8B6-9F14FB6B4208}" type="presParOf" srcId="{83860195-079D-4A80-803C-D7B51D7CA720}" destId="{18DBDA6E-FD80-41E1-99F8-F4FBD3CA4FEF}" srcOrd="9" destOrd="0" presId="urn:microsoft.com/office/officeart/2005/8/layout/chevron2"/>
    <dgm:cxn modelId="{D042FA9E-86CD-49C0-A40A-AF53AD13CD57}" type="presParOf" srcId="{83860195-079D-4A80-803C-D7B51D7CA720}" destId="{9A7319DA-75F6-4ABD-9B91-D61FA8DA75FB}" srcOrd="10" destOrd="0" presId="urn:microsoft.com/office/officeart/2005/8/layout/chevron2"/>
    <dgm:cxn modelId="{A7175A97-9E04-4208-988B-335F4A188906}" type="presParOf" srcId="{9A7319DA-75F6-4ABD-9B91-D61FA8DA75FB}" destId="{BE726436-8AE9-4D42-85BF-8B335359E715}" srcOrd="0" destOrd="0" presId="urn:microsoft.com/office/officeart/2005/8/layout/chevron2"/>
    <dgm:cxn modelId="{E858EA52-E45B-4D1B-85BE-727BA7028902}" type="presParOf" srcId="{9A7319DA-75F6-4ABD-9B91-D61FA8DA75FB}" destId="{5E6FD13B-E47E-4603-AA3C-4BB4998BB1C8}" srcOrd="1" destOrd="0" presId="urn:microsoft.com/office/officeart/2005/8/layout/chevron2"/>
    <dgm:cxn modelId="{155D65B2-2105-4973-93C1-AA1D22A91ECA}" type="presParOf" srcId="{83860195-079D-4A80-803C-D7B51D7CA720}" destId="{46AE8C71-5ECA-4C03-9D16-11DF90359A8F}" srcOrd="11" destOrd="0" presId="urn:microsoft.com/office/officeart/2005/8/layout/chevron2"/>
    <dgm:cxn modelId="{A7B080A2-8676-4F4D-A05F-572C7FA8AA88}" type="presParOf" srcId="{83860195-079D-4A80-803C-D7B51D7CA720}" destId="{A533D2A2-901C-42B4-A880-0FCA20C86210}" srcOrd="12" destOrd="0" presId="urn:microsoft.com/office/officeart/2005/8/layout/chevron2"/>
    <dgm:cxn modelId="{2F50AE50-F96C-41FC-9271-23BBFC983648}" type="presParOf" srcId="{A533D2A2-901C-42B4-A880-0FCA20C86210}" destId="{AB71AE75-C8F4-4FA1-A625-B33F500DF796}" srcOrd="0" destOrd="0" presId="urn:microsoft.com/office/officeart/2005/8/layout/chevron2"/>
    <dgm:cxn modelId="{440FBCE9-966D-466E-9E9D-1B60161A5F26}" type="presParOf" srcId="{A533D2A2-901C-42B4-A880-0FCA20C86210}" destId="{E68CCBCB-DE4E-4152-BEF1-1B94BF67F53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9268E-8B59-42B3-9AC8-044E789EF4F6}">
      <dsp:nvSpPr>
        <dsp:cNvPr id="0" name=""/>
        <dsp:cNvSpPr/>
      </dsp:nvSpPr>
      <dsp:spPr>
        <a:xfrm rot="5400000">
          <a:off x="-99241" y="101005"/>
          <a:ext cx="661607" cy="463125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1</a:t>
          </a:r>
        </a:p>
      </dsp:txBody>
      <dsp:txXfrm rot="-5400000">
        <a:off x="1" y="233327"/>
        <a:ext cx="463125" cy="198482"/>
      </dsp:txXfrm>
    </dsp:sp>
    <dsp:sp modelId="{85F68C6C-E5A8-4332-82F4-798367E2EC9B}">
      <dsp:nvSpPr>
        <dsp:cNvPr id="0" name=""/>
        <dsp:cNvSpPr/>
      </dsp:nvSpPr>
      <dsp:spPr>
        <a:xfrm rot="5400000">
          <a:off x="3298220" y="-2833330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Raccogliere gli input richiesti dal modello e verificare che soddisfino i requisiti</a:t>
          </a:r>
          <a:endParaRPr lang="it-IT" sz="1300" kern="1200" dirty="0"/>
        </a:p>
      </dsp:txBody>
      <dsp:txXfrm rot="-5400000">
        <a:off x="463126" y="22757"/>
        <a:ext cx="6079241" cy="388058"/>
      </dsp:txXfrm>
    </dsp:sp>
    <dsp:sp modelId="{E6943002-43F3-448D-84AA-601E55BDAD0A}">
      <dsp:nvSpPr>
        <dsp:cNvPr id="0" name=""/>
        <dsp:cNvSpPr/>
      </dsp:nvSpPr>
      <dsp:spPr>
        <a:xfrm rot="5400000">
          <a:off x="-99241" y="676558"/>
          <a:ext cx="661607" cy="463125"/>
        </a:xfrm>
        <a:prstGeom prst="chevron">
          <a:avLst/>
        </a:prstGeom>
        <a:solidFill>
          <a:schemeClr val="accent3">
            <a:shade val="80000"/>
            <a:hueOff val="-43000"/>
            <a:satOff val="-8831"/>
            <a:lumOff val="6627"/>
            <a:alphaOff val="0"/>
          </a:schemeClr>
        </a:solidFill>
        <a:ln w="19050" cap="flat" cmpd="sng" algn="ctr">
          <a:solidFill>
            <a:schemeClr val="accent3">
              <a:shade val="80000"/>
              <a:hueOff val="-43000"/>
              <a:satOff val="-8831"/>
              <a:lumOff val="6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2</a:t>
          </a:r>
        </a:p>
      </dsp:txBody>
      <dsp:txXfrm rot="-5400000">
        <a:off x="1" y="808880"/>
        <a:ext cx="463125" cy="198482"/>
      </dsp:txXfrm>
    </dsp:sp>
    <dsp:sp modelId="{92676A7C-7450-4082-8E4F-6BDB6DA74ACD}">
      <dsp:nvSpPr>
        <dsp:cNvPr id="0" name=""/>
        <dsp:cNvSpPr/>
      </dsp:nvSpPr>
      <dsp:spPr>
        <a:xfrm rot="5400000">
          <a:off x="3298220" y="-2257777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43000"/>
              <a:satOff val="-8831"/>
              <a:lumOff val="6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Generazione di scenari futuri basati sulla modifica dell'uso del suolo o delle pratiche di gestione del territorio in caso di interventi o del cambiamento climatico.</a:t>
          </a:r>
          <a:endParaRPr lang="it-IT" sz="1300" kern="1200" dirty="0"/>
        </a:p>
      </dsp:txBody>
      <dsp:txXfrm rot="-5400000">
        <a:off x="463126" y="598310"/>
        <a:ext cx="6079241" cy="388058"/>
      </dsp:txXfrm>
    </dsp:sp>
    <dsp:sp modelId="{8E734372-A885-43D7-8B54-BE37C596A35C}">
      <dsp:nvSpPr>
        <dsp:cNvPr id="0" name=""/>
        <dsp:cNvSpPr/>
      </dsp:nvSpPr>
      <dsp:spPr>
        <a:xfrm rot="5400000">
          <a:off x="-99241" y="1252112"/>
          <a:ext cx="661607" cy="463125"/>
        </a:xfrm>
        <a:prstGeom prst="chevron">
          <a:avLst/>
        </a:prstGeom>
        <a:solidFill>
          <a:schemeClr val="accent3">
            <a:shade val="80000"/>
            <a:hueOff val="-85999"/>
            <a:satOff val="-17662"/>
            <a:lumOff val="13254"/>
            <a:alphaOff val="0"/>
          </a:schemeClr>
        </a:solidFill>
        <a:ln w="19050" cap="flat" cmpd="sng" algn="ctr">
          <a:solidFill>
            <a:schemeClr val="accent3">
              <a:shade val="80000"/>
              <a:hueOff val="-85999"/>
              <a:satOff val="-17662"/>
              <a:lumOff val="132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3</a:t>
          </a:r>
        </a:p>
      </dsp:txBody>
      <dsp:txXfrm rot="-5400000">
        <a:off x="1" y="1384434"/>
        <a:ext cx="463125" cy="198482"/>
      </dsp:txXfrm>
    </dsp:sp>
    <dsp:sp modelId="{458F9F05-AC47-4F9F-8546-DB50AAEA62DA}">
      <dsp:nvSpPr>
        <dsp:cNvPr id="0" name=""/>
        <dsp:cNvSpPr/>
      </dsp:nvSpPr>
      <dsp:spPr>
        <a:xfrm rot="5400000">
          <a:off x="3298220" y="-1682223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85999"/>
              <a:satOff val="-17662"/>
              <a:lumOff val="132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utilizzare l'interfaccia utente di </a:t>
          </a:r>
          <a:r>
            <a:rPr lang="it-IT" sz="1300" kern="1200" dirty="0" err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InVEST</a:t>
          </a: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 Workbench per eseguire il modello utilizzando i dati</a:t>
          </a:r>
          <a:endParaRPr lang="it-IT" sz="1300" kern="1200" dirty="0"/>
        </a:p>
      </dsp:txBody>
      <dsp:txXfrm rot="-5400000">
        <a:off x="463126" y="1173864"/>
        <a:ext cx="6079241" cy="388058"/>
      </dsp:txXfrm>
    </dsp:sp>
    <dsp:sp modelId="{ADE697A9-E388-42AF-947C-24308D833685}">
      <dsp:nvSpPr>
        <dsp:cNvPr id="0" name=""/>
        <dsp:cNvSpPr/>
      </dsp:nvSpPr>
      <dsp:spPr>
        <a:xfrm rot="5400000">
          <a:off x="-99241" y="1827665"/>
          <a:ext cx="661607" cy="463125"/>
        </a:xfrm>
        <a:prstGeom prst="chevron">
          <a:avLst/>
        </a:prstGeom>
        <a:solidFill>
          <a:schemeClr val="accent3">
            <a:shade val="80000"/>
            <a:hueOff val="-128999"/>
            <a:satOff val="-26493"/>
            <a:lumOff val="19882"/>
            <a:alphaOff val="0"/>
          </a:schemeClr>
        </a:solidFill>
        <a:ln w="19050" cap="flat" cmpd="sng" algn="ctr">
          <a:solidFill>
            <a:schemeClr val="accent3">
              <a:shade val="80000"/>
              <a:hueOff val="-128999"/>
              <a:satOff val="-26493"/>
              <a:lumOff val="19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4</a:t>
          </a:r>
        </a:p>
      </dsp:txBody>
      <dsp:txXfrm rot="-5400000">
        <a:off x="1" y="1959987"/>
        <a:ext cx="463125" cy="198482"/>
      </dsp:txXfrm>
    </dsp:sp>
    <dsp:sp modelId="{0B961854-35B1-4F50-9D57-4465D5A753EF}">
      <dsp:nvSpPr>
        <dsp:cNvPr id="0" name=""/>
        <dsp:cNvSpPr/>
      </dsp:nvSpPr>
      <dsp:spPr>
        <a:xfrm rot="5400000">
          <a:off x="3298220" y="-1106670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128999"/>
              <a:satOff val="-26493"/>
              <a:lumOff val="19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esaminare i risultati del modello tramite il software GIS.</a:t>
          </a:r>
          <a:endParaRPr lang="it-IT" sz="1300" kern="1200" dirty="0"/>
        </a:p>
      </dsp:txBody>
      <dsp:txXfrm rot="-5400000">
        <a:off x="463126" y="1749417"/>
        <a:ext cx="6079241" cy="388058"/>
      </dsp:txXfrm>
    </dsp:sp>
    <dsp:sp modelId="{16731825-4902-4B57-9588-4873B1150113}">
      <dsp:nvSpPr>
        <dsp:cNvPr id="0" name=""/>
        <dsp:cNvSpPr/>
      </dsp:nvSpPr>
      <dsp:spPr>
        <a:xfrm rot="5400000">
          <a:off x="-99241" y="2403219"/>
          <a:ext cx="661607" cy="463125"/>
        </a:xfrm>
        <a:prstGeom prst="chevron">
          <a:avLst/>
        </a:prstGeom>
        <a:solidFill>
          <a:schemeClr val="accent3">
            <a:shade val="80000"/>
            <a:hueOff val="-171999"/>
            <a:satOff val="-35324"/>
            <a:lumOff val="26509"/>
            <a:alphaOff val="0"/>
          </a:schemeClr>
        </a:solidFill>
        <a:ln w="19050" cap="flat" cmpd="sng" algn="ctr">
          <a:solidFill>
            <a:schemeClr val="accent3">
              <a:shade val="80000"/>
              <a:hueOff val="-171999"/>
              <a:satOff val="-35324"/>
              <a:lumOff val="265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5</a:t>
          </a:r>
        </a:p>
      </dsp:txBody>
      <dsp:txXfrm rot="-5400000">
        <a:off x="1" y="2535541"/>
        <a:ext cx="463125" cy="198482"/>
      </dsp:txXfrm>
    </dsp:sp>
    <dsp:sp modelId="{E4848063-BF90-4E83-A29E-5B12F245FD83}">
      <dsp:nvSpPr>
        <dsp:cNvPr id="0" name=""/>
        <dsp:cNvSpPr/>
      </dsp:nvSpPr>
      <dsp:spPr>
        <a:xfrm rot="5400000">
          <a:off x="3298220" y="-531116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171999"/>
              <a:satOff val="-35324"/>
              <a:lumOff val="265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Raccogliere ed elaborare i dati output per determinare quali abbiano il maggiore effetto sui risultati.</a:t>
          </a:r>
          <a:endParaRPr lang="it-IT" sz="1300" kern="1200" dirty="0"/>
        </a:p>
      </dsp:txBody>
      <dsp:txXfrm rot="-5400000">
        <a:off x="463126" y="2324971"/>
        <a:ext cx="6079241" cy="388058"/>
      </dsp:txXfrm>
    </dsp:sp>
    <dsp:sp modelId="{BE726436-8AE9-4D42-85BF-8B335359E715}">
      <dsp:nvSpPr>
        <dsp:cNvPr id="0" name=""/>
        <dsp:cNvSpPr/>
      </dsp:nvSpPr>
      <dsp:spPr>
        <a:xfrm rot="5400000">
          <a:off x="-99241" y="2978772"/>
          <a:ext cx="661607" cy="463125"/>
        </a:xfrm>
        <a:prstGeom prst="chevron">
          <a:avLst/>
        </a:prstGeom>
        <a:solidFill>
          <a:schemeClr val="accent3">
            <a:shade val="80000"/>
            <a:hueOff val="-214998"/>
            <a:satOff val="-44155"/>
            <a:lumOff val="33136"/>
            <a:alphaOff val="0"/>
          </a:schemeClr>
        </a:solidFill>
        <a:ln w="19050" cap="flat" cmpd="sng" algn="ctr">
          <a:solidFill>
            <a:schemeClr val="accent3">
              <a:shade val="80000"/>
              <a:hueOff val="-214998"/>
              <a:satOff val="-44155"/>
              <a:lumOff val="331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6</a:t>
          </a:r>
        </a:p>
      </dsp:txBody>
      <dsp:txXfrm rot="-5400000">
        <a:off x="1" y="3111094"/>
        <a:ext cx="463125" cy="198482"/>
      </dsp:txXfrm>
    </dsp:sp>
    <dsp:sp modelId="{5E6FD13B-E47E-4603-AA3C-4BB4998BB1C8}">
      <dsp:nvSpPr>
        <dsp:cNvPr id="0" name=""/>
        <dsp:cNvSpPr/>
      </dsp:nvSpPr>
      <dsp:spPr>
        <a:xfrm rot="5400000">
          <a:off x="3298220" y="44436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14998"/>
              <a:satOff val="-44155"/>
              <a:lumOff val="331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Collegare i risultati del modello alle persone o ad altri tipi di beneficiari. </a:t>
          </a:r>
          <a:endParaRPr lang="it-IT" sz="1300" kern="1200" dirty="0"/>
        </a:p>
      </dsp:txBody>
      <dsp:txXfrm rot="-5400000">
        <a:off x="463126" y="2900524"/>
        <a:ext cx="6079241" cy="388058"/>
      </dsp:txXfrm>
    </dsp:sp>
    <dsp:sp modelId="{AB71AE75-C8F4-4FA1-A625-B33F500DF796}">
      <dsp:nvSpPr>
        <dsp:cNvPr id="0" name=""/>
        <dsp:cNvSpPr/>
      </dsp:nvSpPr>
      <dsp:spPr>
        <a:xfrm rot="5400000">
          <a:off x="-99241" y="3554326"/>
          <a:ext cx="661607" cy="463125"/>
        </a:xfrm>
        <a:prstGeom prst="chevron">
          <a:avLst/>
        </a:prstGeom>
        <a:solidFill>
          <a:schemeClr val="accent3">
            <a:shade val="80000"/>
            <a:hueOff val="-257998"/>
            <a:satOff val="-52986"/>
            <a:lumOff val="39763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200" kern="1200" dirty="0"/>
            <a:t>7</a:t>
          </a:r>
        </a:p>
      </dsp:txBody>
      <dsp:txXfrm rot="-5400000">
        <a:off x="1" y="3686648"/>
        <a:ext cx="463125" cy="198482"/>
      </dsp:txXfrm>
    </dsp:sp>
    <dsp:sp modelId="{E68CCBCB-DE4E-4152-BEF1-1B94BF67F530}">
      <dsp:nvSpPr>
        <dsp:cNvPr id="0" name=""/>
        <dsp:cNvSpPr/>
      </dsp:nvSpPr>
      <dsp:spPr>
        <a:xfrm rot="5400000">
          <a:off x="3298220" y="619990"/>
          <a:ext cx="430044" cy="6100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Una volta ottenuti i risultati di </a:t>
          </a:r>
          <a:r>
            <a:rPr lang="it-IT" sz="1300" kern="1200" dirty="0" err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InVEST</a:t>
          </a:r>
          <a:r>
            <a:rPr lang="it-IT" sz="13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, si possono creare mappe, tabelle, grafici, ecc.</a:t>
          </a:r>
          <a:endParaRPr lang="it-IT" sz="1300" kern="1200" dirty="0"/>
        </a:p>
      </dsp:txBody>
      <dsp:txXfrm rot="-5400000">
        <a:off x="463126" y="3476078"/>
        <a:ext cx="6079241" cy="388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2C84D-3D3E-4CEF-AE1A-D16ABB392B1F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CDBB5-78FA-4BEB-9D44-9C4317CCE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11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3564628D-2551-9271-58DF-BBA844F5F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62CE1BAA-8FBC-2BA1-D496-9656EFCC48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2465C72E-27D5-CD20-62B7-FDEB1ADD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02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52E8A789-A7AB-EBCC-0945-74E03319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8B45812C-A73D-25C1-7C32-CFCF6B13F4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15C6D877-D052-363D-D1C4-6AEA631AD1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14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F7CFA97C-89DE-4840-CA84-1F3F44303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0258891F-0ACD-26B0-B7B6-506B3C89D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7B7E3800-AA18-F930-FAFB-CB808A3082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56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961AFDE7-1F7A-36ED-3F8B-8AF6771D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4784368B-1106-1796-6E65-180B0E8B60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BF52D0BF-DF5F-8BB6-1461-631AD92C6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69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646301BA-6E77-036B-8172-6F4C44607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4DE5E5C2-51A0-49C4-EF00-5889BFA0E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A5AE6977-9BA3-82D7-F536-6CB215E9AA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5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80A68268-E586-7C97-4E41-8A950A376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A847C21D-CA42-2279-AC36-50F29A409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B3FCCA59-E194-CAA7-7BB8-D9655478F8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53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509087C6-01AE-1CEE-6A92-2F8363C3B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F9018FD7-3658-648A-F440-4B210F1C24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5071ABBC-EF64-A896-6A9A-A83D49E519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484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5D1B0C10-E53A-9EB6-8EC8-FE1A91244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548C0486-F533-DC73-01C3-92E8DB17A7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0D0E0635-4E7F-5EB9-CFB7-F5CF129EB1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53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0B152901-FA76-507F-6E60-300725AD1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e7c571f2_0_0:notes">
            <a:extLst>
              <a:ext uri="{FF2B5EF4-FFF2-40B4-BE49-F238E27FC236}">
                <a16:creationId xmlns:a16="http://schemas.microsoft.com/office/drawing/2014/main" id="{B738EB79-DBEA-599A-E8BA-4281ED0BE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e7c571f2_0_0:notes">
            <a:extLst>
              <a:ext uri="{FF2B5EF4-FFF2-40B4-BE49-F238E27FC236}">
                <a16:creationId xmlns:a16="http://schemas.microsoft.com/office/drawing/2014/main" id="{7ACD4CE9-213C-4AF8-6AE0-5CDF61350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92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601CC-4F71-646F-A1C4-C25320D19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FE5659-2DCC-4F40-F400-9E6FE21E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55CA56-1AD4-30D0-1A5D-949F401C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B8D097-7112-B640-2A28-0F3F5C65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A80FD9-1C55-D7C8-B7D5-CA7DBE91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16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88244-DFFB-7CED-49A7-037B1E72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0C8E35-89B5-3A56-3613-A2287C7E4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8D71EB-A89D-B281-BF6F-D2DE84E5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67DA64-95A6-86FF-D157-A694E312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29893-30F9-EE05-7926-A5415DA1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33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424A0D3-ED89-8F16-696C-3B379D167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7FC6E5-070E-26DA-6139-F6CFB87F0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BBB129-3947-E5FD-58F3-909396C8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125A3E-731A-C6DF-990A-08E5AA3E9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58606-095D-0394-D614-28483AC2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435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1238533" y="100"/>
            <a:ext cx="953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" name="Google Shape;35;p4"/>
          <p:cNvGrpSpPr/>
          <p:nvPr/>
        </p:nvGrpSpPr>
        <p:grpSpPr>
          <a:xfrm rot="5400000">
            <a:off x="11452567" y="6086067"/>
            <a:ext cx="525500" cy="362400"/>
            <a:chOff x="215225" y="4734875"/>
            <a:chExt cx="394125" cy="271800"/>
          </a:xfrm>
        </p:grpSpPr>
        <p:sp>
          <p:nvSpPr>
            <p:cNvPr id="36" name="Google Shape;36;p4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1" y="-11033"/>
            <a:ext cx="12203100" cy="6871600"/>
            <a:chOff x="0" y="-8275"/>
            <a:chExt cx="9152325" cy="5153700"/>
          </a:xfrm>
        </p:grpSpPr>
        <p:cxnSp>
          <p:nvCxnSpPr>
            <p:cNvPr id="39" name="Google Shape;39;p4"/>
            <p:cNvCxnSpPr/>
            <p:nvPr/>
          </p:nvCxnSpPr>
          <p:spPr>
            <a:xfrm>
              <a:off x="0" y="251525"/>
              <a:ext cx="8445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4"/>
            <p:cNvCxnSpPr/>
            <p:nvPr/>
          </p:nvCxnSpPr>
          <p:spPr>
            <a:xfrm>
              <a:off x="8428125" y="251525"/>
              <a:ext cx="724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4"/>
            <p:cNvCxnSpPr/>
            <p:nvPr/>
          </p:nvCxnSpPr>
          <p:spPr>
            <a:xfrm rot="10800000">
              <a:off x="343300" y="-8275"/>
              <a:ext cx="0" cy="51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2419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960000" y="13904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960000" y="2154000"/>
            <a:ext cx="5136000" cy="33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>
            <a:off x="7073233" y="908500"/>
            <a:ext cx="4165200" cy="5040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73" name="Google Shape;73;p7"/>
          <p:cNvSpPr/>
          <p:nvPr/>
        </p:nvSpPr>
        <p:spPr>
          <a:xfrm>
            <a:off x="0" y="6144667"/>
            <a:ext cx="12192000" cy="71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" name="Google Shape;74;p7"/>
          <p:cNvGrpSpPr/>
          <p:nvPr/>
        </p:nvGrpSpPr>
        <p:grpSpPr>
          <a:xfrm>
            <a:off x="5833234" y="6320267"/>
            <a:ext cx="525500" cy="362400"/>
            <a:chOff x="215225" y="4734875"/>
            <a:chExt cx="394125" cy="271800"/>
          </a:xfrm>
        </p:grpSpPr>
        <p:sp>
          <p:nvSpPr>
            <p:cNvPr id="75" name="Google Shape;75;p7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" name="Google Shape;77;p7"/>
          <p:cNvGrpSpPr/>
          <p:nvPr/>
        </p:nvGrpSpPr>
        <p:grpSpPr>
          <a:xfrm>
            <a:off x="-8404" y="-897"/>
            <a:ext cx="12227600" cy="6882133"/>
            <a:chOff x="-6303" y="-673"/>
            <a:chExt cx="9170700" cy="5161600"/>
          </a:xfrm>
        </p:grpSpPr>
        <p:grpSp>
          <p:nvGrpSpPr>
            <p:cNvPr id="78" name="Google Shape;78;p7"/>
            <p:cNvGrpSpPr/>
            <p:nvPr/>
          </p:nvGrpSpPr>
          <p:grpSpPr>
            <a:xfrm>
              <a:off x="8800938" y="-673"/>
              <a:ext cx="13" cy="5161600"/>
              <a:chOff x="8800938" y="-18025"/>
              <a:chExt cx="13" cy="5161600"/>
            </a:xfrm>
          </p:grpSpPr>
          <p:cxnSp>
            <p:nvCxnSpPr>
              <p:cNvPr id="79" name="Google Shape;79;p7"/>
              <p:cNvCxnSpPr/>
              <p:nvPr/>
            </p:nvCxnSpPr>
            <p:spPr>
              <a:xfrm rot="10800000">
                <a:off x="8800950" y="-18025"/>
                <a:ext cx="0" cy="461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7"/>
              <p:cNvCxnSpPr/>
              <p:nvPr/>
            </p:nvCxnSpPr>
            <p:spPr>
              <a:xfrm rot="10800000">
                <a:off x="8800938" y="4590975"/>
                <a:ext cx="0" cy="55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1" name="Google Shape;81;p7"/>
            <p:cNvCxnSpPr/>
            <p:nvPr/>
          </p:nvCxnSpPr>
          <p:spPr>
            <a:xfrm>
              <a:off x="-6303" y="251525"/>
              <a:ext cx="9170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65631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>
            <a:spLocks noGrp="1"/>
          </p:cNvSpPr>
          <p:nvPr>
            <p:ph type="pic" idx="2"/>
          </p:nvPr>
        </p:nvSpPr>
        <p:spPr>
          <a:xfrm>
            <a:off x="-9167" y="0"/>
            <a:ext cx="12192000" cy="6876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960000" y="5384000"/>
            <a:ext cx="10272000" cy="7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66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C501AC-AAB1-68C7-23C6-6AC7FC40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C998E2-D7C8-13DB-0B1E-DBFBA0116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181F4E-5503-8C6F-8710-FA96D6AF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18CB08-FF36-CBC7-13BA-64A0EE9C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5A5768-776E-A9D6-F85B-06DC592F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24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AEFED0-D1B8-FFDD-D896-8B0BAD90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54D9B-C329-7A99-2ECE-5EBECF03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AF57AE-92D7-CA71-A75E-E5C737C8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E109A3-EC77-3689-4594-B8AEAE38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2DC2AC-22CD-E3FA-80F9-BC6DC1F1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39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5E2528-7FA8-F4E4-71EF-B5829421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1547A0-1149-7449-4E9A-56C4BF9E1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B8A779-9ECA-7DFF-FC08-D55C5CEE1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991267-3847-BB39-FDD5-F178A516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548DE5-331D-96AB-2E1F-C7A3D60A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24CABB-FEF4-E600-AF8E-654E6293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13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10E1D-63BC-3208-3A62-A953F431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943057-C348-D1C0-3A2D-25BB7A575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9D663E-15F0-FF4B-DDAF-12F3F39EE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B6545A-10A6-4244-F26D-6D20B26C1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5FECDD-A83F-6553-921B-2D227C7B0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3C80C9B-168F-0B3A-0CD2-C31DAACE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AD971FC-62F2-8B06-C4F7-4E0F20CC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22FF6CC-084F-D0A6-F2B1-390F7554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41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32584F-487E-DE87-D813-2D7F24F4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3D8CFA-365D-E933-E066-1E49155A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AF27B9-0201-830A-FCB7-0EEB0E58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E070738-035C-9A1F-DEFA-AB059C400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05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BB43A9-17EA-BE7A-6BF9-CD45BC1B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2D4CDA8-95A4-5897-BD57-CC1A36C5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DCDBD7-0CBA-CF18-6CE1-6A7C4DAD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50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2ADBF-E804-2338-609B-17727D97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24E1DE-FEC9-4962-3360-7A0305622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2ACD5B-5AFE-5F6B-611E-8E24289EA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112C8F-5423-BE18-18D6-1BCF1217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0A05BE-7A72-BC5D-AB58-FDEE98C4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46DBE7-E3DA-70CE-4F00-5B797533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30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B4B134-4679-555A-8829-E48A13C6D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0C23637-8AF0-7C60-E552-97E4F1B31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56007B-8FC7-686F-9ECC-F8FF18185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147361-EB48-2F19-B5F0-ABE169FF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31A9D8-9E3C-48D5-0941-F1D037BC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8E34F7-DCE2-76CD-041B-FE36F08E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00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E5969E-3514-44D8-782A-080BFB046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E52159-B848-9AE5-D506-7361A547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717CD2-20A8-3ECE-52B7-1CDDC659B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D164C-29F4-4C3D-B6C8-8EA6677E3F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368815-8076-B3D3-FC73-6307F6BC2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43998-6FD0-F066-0941-6C9ADEFAA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73D8BE-FF49-4516-BD82-C58D22BC2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48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t/photo/1061818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capitalproject.stanford.edu/software/inves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nio.com/it/media/seme-di-ravizzone-agricoltura-terreni-agricoli-azienda-agricola-granaio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wired.it/scienza/lab/2019/02/27/carbonio-solido-co2/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www.lifegate.it/corallo-nero-marettimo-documentari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AAAF42-0D63-5319-FCCF-2555AA847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9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  <a:cs typeface="Aharoni" panose="02010803020104030203" pitchFamily="2" charset="-79"/>
              </a:rPr>
              <a:t>InVEST</a:t>
            </a:r>
            <a:endParaRPr lang="it-IT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B5C25D-AECA-E1EF-35C7-CD2F55DF6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300034"/>
            <a:ext cx="9144000" cy="1655762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Black" panose="020B0004020202020204" pitchFamily="34" charset="0"/>
              </a:rPr>
              <a:t>Valutazione integrata dei servizi ecosistemici</a:t>
            </a:r>
          </a:p>
        </p:txBody>
      </p:sp>
      <p:pic>
        <p:nvPicPr>
          <p:cNvPr id="7" name="Immagine 6" descr="Immagine che contiene testo, schermata, Carattere, Marchio&#10;&#10;Il contenuto generato dall'IA potrebbe non essere corretto.">
            <a:extLst>
              <a:ext uri="{FF2B5EF4-FFF2-40B4-BE49-F238E27FC236}">
                <a16:creationId xmlns:a16="http://schemas.microsoft.com/office/drawing/2014/main" id="{7C24178C-DA70-45C7-498D-B4475E85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5156" r="46733" b="33015"/>
          <a:stretch/>
        </p:blipFill>
        <p:spPr>
          <a:xfrm>
            <a:off x="10360404" y="296980"/>
            <a:ext cx="1531199" cy="130322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36A073-7BF8-8633-3FBE-261C4011DEF7}"/>
              </a:ext>
            </a:extLst>
          </p:cNvPr>
          <p:cNvSpPr/>
          <p:nvPr/>
        </p:nvSpPr>
        <p:spPr>
          <a:xfrm>
            <a:off x="931179" y="5484302"/>
            <a:ext cx="10343626" cy="1168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, schermata, Carattere, Marchio&#10;&#10;Il contenuto generato dall'IA potrebbe non essere corretto.">
            <a:extLst>
              <a:ext uri="{FF2B5EF4-FFF2-40B4-BE49-F238E27FC236}">
                <a16:creationId xmlns:a16="http://schemas.microsoft.com/office/drawing/2014/main" id="{B3A01F85-CD89-D376-653E-F5020DF2A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78742" r="12768" b="2898"/>
          <a:stretch/>
        </p:blipFill>
        <p:spPr>
          <a:xfrm>
            <a:off x="3084352" y="5484302"/>
            <a:ext cx="6023295" cy="11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Google Shape;339;p30"/>
          <p:cNvCxnSpPr/>
          <p:nvPr/>
        </p:nvCxnSpPr>
        <p:spPr>
          <a:xfrm>
            <a:off x="-381433" y="4203200"/>
            <a:ext cx="1319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0" name="Google Shape;340;p30"/>
          <p:cNvSpPr txBox="1">
            <a:spLocks noGrp="1"/>
          </p:cNvSpPr>
          <p:nvPr>
            <p:ph type="ctrTitle"/>
          </p:nvPr>
        </p:nvSpPr>
        <p:spPr>
          <a:xfrm>
            <a:off x="808611" y="458728"/>
            <a:ext cx="9367484" cy="36253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en" dirty="0"/>
              <a:t>INVEST: </a:t>
            </a:r>
            <a:br>
              <a:rPr lang="en" dirty="0"/>
            </a:b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Valuation</a:t>
            </a:r>
            <a:r>
              <a:rPr lang="it-IT" dirty="0"/>
              <a:t> of </a:t>
            </a:r>
            <a:r>
              <a:rPr lang="it-IT" dirty="0" err="1"/>
              <a:t>Ecosystem</a:t>
            </a:r>
            <a:r>
              <a:rPr lang="it-IT" dirty="0"/>
              <a:t> Services and </a:t>
            </a:r>
            <a:r>
              <a:rPr lang="it-IT" dirty="0" err="1"/>
              <a:t>Tradeoffs</a:t>
            </a:r>
            <a:endParaRPr dirty="0"/>
          </a:p>
        </p:txBody>
      </p:sp>
      <p:sp>
        <p:nvSpPr>
          <p:cNvPr id="341" name="Google Shape;341;p30"/>
          <p:cNvSpPr txBox="1">
            <a:spLocks noGrp="1"/>
          </p:cNvSpPr>
          <p:nvPr>
            <p:ph type="subTitle" idx="1"/>
          </p:nvPr>
        </p:nvSpPr>
        <p:spPr>
          <a:xfrm>
            <a:off x="6096000" y="4962084"/>
            <a:ext cx="5142400" cy="54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dirty="0" err="1"/>
              <a:t>Realizzato</a:t>
            </a:r>
            <a:r>
              <a:rPr lang="en" dirty="0"/>
              <a:t> da Federica Zinno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C0EA06-A0A6-E4EF-6911-85E3D12B446A}"/>
              </a:ext>
            </a:extLst>
          </p:cNvPr>
          <p:cNvSpPr txBox="1"/>
          <p:nvPr/>
        </p:nvSpPr>
        <p:spPr>
          <a:xfrm>
            <a:off x="-392663" y="4599012"/>
            <a:ext cx="6609029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67" i="1" dirty="0">
                <a:solidFill>
                  <a:srgbClr val="002060"/>
                </a:solidFill>
              </a:rPr>
              <a:t>POLITECNICO DI MILANO </a:t>
            </a:r>
          </a:p>
          <a:p>
            <a:pPr algn="ctr"/>
            <a:r>
              <a:rPr lang="it-IT" sz="1867" i="1" dirty="0">
                <a:solidFill>
                  <a:srgbClr val="002060"/>
                </a:solidFill>
              </a:rPr>
              <a:t>Corso di Laurea Triennale A.A. 2025/2026</a:t>
            </a:r>
          </a:p>
          <a:p>
            <a:pPr algn="ctr"/>
            <a:r>
              <a:rPr lang="it-IT" sz="1867" i="1" dirty="0">
                <a:solidFill>
                  <a:srgbClr val="002060"/>
                </a:solidFill>
              </a:rPr>
              <a:t>Ingegneria per l’Ambiente e il Territorio</a:t>
            </a:r>
          </a:p>
          <a:p>
            <a:pPr algn="ctr"/>
            <a:r>
              <a:rPr lang="it-IT" sz="1867" i="1" dirty="0">
                <a:solidFill>
                  <a:srgbClr val="002060"/>
                </a:solidFill>
              </a:rPr>
              <a:t>Modellistica e Simulazione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4E9BD-E01B-B7D7-5CA1-B6F9B0B3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InVEST</a:t>
            </a:r>
            <a:r>
              <a:rPr lang="it-IT" dirty="0"/>
              <a:t>: scopo e finalità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6CF9CB-22BF-13E4-B5DE-B9D3E19E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575" y="1356967"/>
            <a:ext cx="10272000" cy="4555200"/>
          </a:xfrm>
        </p:spPr>
        <p:txBody>
          <a:bodyPr/>
          <a:lstStyle/>
          <a:p>
            <a:pPr algn="just"/>
            <a:r>
              <a:rPr lang="it-IT" b="1" dirty="0" err="1"/>
              <a:t>InVEST</a:t>
            </a:r>
            <a:r>
              <a:rPr lang="it-IT" dirty="0"/>
              <a:t> (</a:t>
            </a:r>
            <a:r>
              <a:rPr lang="it-IT" i="1" dirty="0" err="1"/>
              <a:t>Integrated</a:t>
            </a:r>
            <a:r>
              <a:rPr lang="it-IT" i="1" dirty="0"/>
              <a:t> </a:t>
            </a:r>
            <a:r>
              <a:rPr lang="it-IT" i="1" dirty="0" err="1"/>
              <a:t>Valuation</a:t>
            </a:r>
            <a:r>
              <a:rPr lang="it-IT" i="1" dirty="0"/>
              <a:t> of </a:t>
            </a:r>
            <a:r>
              <a:rPr lang="it-IT" i="1" dirty="0" err="1"/>
              <a:t>Ecosystem</a:t>
            </a:r>
            <a:r>
              <a:rPr lang="it-IT" i="1" dirty="0"/>
              <a:t> Services and </a:t>
            </a:r>
            <a:r>
              <a:rPr lang="it-IT" i="1" dirty="0" err="1"/>
              <a:t>Tradeoffs</a:t>
            </a:r>
            <a:r>
              <a:rPr lang="it-IT" i="1" dirty="0"/>
              <a:t>)</a:t>
            </a:r>
            <a:r>
              <a:rPr lang="it-IT" dirty="0"/>
              <a:t> è una suite di modelli software open-source progettata per mappare e dare un valore ai beni e ai servizi della natura che sostengono la vita umana.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Il software nasce per monitorare e gestire il "capitale naturale", spesso poco compreso o degradato, che garantisce processi vitali come la purificazione dell'acqua, la produzione di cibo e lo stoccaggio del carbonio.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Il programma produce mappe come risultati e gli output possono essere espressi in termini: biofisici, es. tonnellate di carbonio sequestrate, o economici, es. valore attuale netto del carbonio.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Lo strumento permette ai decisori (governi, aziende, ONG) di valutare i compromessi associati a diverse scelte di gestione del territorio, identificando le aree dove l'investimento nella natura può migliorare lo sviluppo umano.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È uno strumento pratico perché non richiede linguaggi di programmazione complessi, ma si basa sull'interazione tra mappe (</a:t>
            </a:r>
            <a:r>
              <a:rPr lang="it-IT" dirty="0" err="1"/>
              <a:t>raster</a:t>
            </a:r>
            <a:r>
              <a:rPr lang="it-IT" dirty="0"/>
              <a:t>) e parametri biofisici (tabelle).</a:t>
            </a:r>
          </a:p>
        </p:txBody>
      </p:sp>
    </p:spTree>
    <p:extLst>
      <p:ext uri="{BB962C8B-B14F-4D97-AF65-F5344CB8AC3E}">
        <p14:creationId xmlns:p14="http://schemas.microsoft.com/office/powerpoint/2010/main" val="59450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9B0D03FB-2719-3363-E4DD-A5FD8D215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8A8955E8-B6DB-B841-5795-9A5C68CECD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572" y="626800"/>
            <a:ext cx="5136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Ente, </a:t>
            </a:r>
            <a:r>
              <a:rPr lang="en" dirty="0" err="1"/>
              <a:t>autore</a:t>
            </a:r>
            <a:r>
              <a:rPr lang="en" dirty="0"/>
              <a:t> e </a:t>
            </a:r>
            <a:r>
              <a:rPr lang="en" dirty="0" err="1"/>
              <a:t>sito</a:t>
            </a:r>
            <a:endParaRPr dirty="0"/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D3973E4C-81FE-94EC-949A-868AD1411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6571" y="1392601"/>
            <a:ext cx="4520540" cy="3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it-IT" b="1" dirty="0">
                <a:solidFill>
                  <a:schemeClr val="dk1"/>
                </a:solidFill>
              </a:rPr>
              <a:t>Ente Sviluppatore</a:t>
            </a:r>
            <a:r>
              <a:rPr lang="it-IT" dirty="0">
                <a:solidFill>
                  <a:schemeClr val="dk1"/>
                </a:solidFill>
              </a:rPr>
              <a:t>: Natural Capital Project (una partnership tra Stanford University, University of Minnesota, The Nature </a:t>
            </a:r>
            <a:r>
              <a:rPr lang="it-IT" dirty="0" err="1">
                <a:solidFill>
                  <a:schemeClr val="dk1"/>
                </a:solidFill>
              </a:rPr>
              <a:t>Conservancy</a:t>
            </a:r>
            <a:r>
              <a:rPr lang="it-IT" dirty="0">
                <a:solidFill>
                  <a:schemeClr val="dk1"/>
                </a:solidFill>
              </a:rPr>
              <a:t> e WWF).</a:t>
            </a:r>
          </a:p>
          <a:p>
            <a:pPr marL="0" indent="0" algn="just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chemeClr val="dk1"/>
                </a:solidFill>
              </a:rPr>
              <a:t>Sito ufficiale</a:t>
            </a:r>
            <a:r>
              <a:rPr lang="it-IT" dirty="0">
                <a:solidFill>
                  <a:schemeClr val="dk1"/>
                </a:solidFill>
              </a:rPr>
              <a:t>: </a:t>
            </a:r>
            <a:r>
              <a:rPr lang="it-IT" dirty="0">
                <a:solidFill>
                  <a:schemeClr val="dk1"/>
                </a:solidFill>
                <a:hlinkClick r:id="rId3"/>
              </a:rPr>
              <a:t>https://</a:t>
            </a:r>
            <a:r>
              <a:rPr lang="it-IT" dirty="0" err="1">
                <a:solidFill>
                  <a:schemeClr val="dk1"/>
                </a:solidFill>
                <a:hlinkClick r:id="rId3"/>
              </a:rPr>
              <a:t>naturalcapitalproject.stanford.edu</a:t>
            </a:r>
            <a:r>
              <a:rPr lang="it-IT" dirty="0">
                <a:solidFill>
                  <a:schemeClr val="dk1"/>
                </a:solidFill>
                <a:hlinkClick r:id="rId3"/>
              </a:rPr>
              <a:t>/software/</a:t>
            </a:r>
            <a:r>
              <a:rPr lang="it-IT" dirty="0" err="1">
                <a:solidFill>
                  <a:schemeClr val="dk1"/>
                </a:solidFill>
                <a:hlinkClick r:id="rId3"/>
              </a:rPr>
              <a:t>invest</a:t>
            </a:r>
            <a:endParaRPr lang="it-IT" dirty="0">
              <a:solidFill>
                <a:schemeClr val="dk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858B8B0-64CD-6B1A-8384-98241317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545" y="806692"/>
            <a:ext cx="6369652" cy="326530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944CEC-CA46-479F-298F-72BF5B1DC78D}"/>
              </a:ext>
            </a:extLst>
          </p:cNvPr>
          <p:cNvSpPr txBox="1"/>
          <p:nvPr/>
        </p:nvSpPr>
        <p:spPr>
          <a:xfrm>
            <a:off x="446572" y="4281715"/>
            <a:ext cx="11298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chemeClr val="dk1"/>
                </a:solidFill>
              </a:rPr>
              <a:t>Download</a:t>
            </a:r>
            <a:r>
              <a:rPr lang="it-IT" sz="2400" dirty="0">
                <a:solidFill>
                  <a:schemeClr val="dk1"/>
                </a:solidFill>
              </a:rPr>
              <a:t>: Disponibile gratuitamente come software standalone (opera in modo indipendente). </a:t>
            </a:r>
          </a:p>
          <a:p>
            <a:pPr algn="just"/>
            <a:r>
              <a:rPr lang="it-IT" sz="2400" dirty="0">
                <a:solidFill>
                  <a:schemeClr val="dk1"/>
                </a:solidFill>
              </a:rPr>
              <a:t>Il sito fornisce anche una guida e corsi online gratuiti per usare il programma. </a:t>
            </a:r>
          </a:p>
          <a:p>
            <a:pPr algn="just"/>
            <a:r>
              <a:rPr lang="it-IT" sz="2400" dirty="0">
                <a:solidFill>
                  <a:schemeClr val="dk1"/>
                </a:solidFill>
              </a:rPr>
              <a:t>Il sito mette a disposizione dataset preconfigurati (quelli utilizzati in questo studio) per permettere agli utenti di testare la corretta installazione e il funzionamento dei vari modelli.</a:t>
            </a:r>
          </a:p>
        </p:txBody>
      </p:sp>
    </p:spTree>
    <p:extLst>
      <p:ext uri="{BB962C8B-B14F-4D97-AF65-F5344CB8AC3E}">
        <p14:creationId xmlns:p14="http://schemas.microsoft.com/office/powerpoint/2010/main" val="204530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99693B16-DD6C-A62C-D67A-4A53DAB9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BDE07B30-C1F4-F890-F10E-AB464923DA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572" y="646201"/>
            <a:ext cx="84016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 err="1"/>
              <a:t>Specifiche</a:t>
            </a:r>
            <a:r>
              <a:rPr lang="en" dirty="0"/>
              <a:t> Hardware e Software</a:t>
            </a:r>
            <a:endParaRPr dirty="0"/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903461D5-532D-AE42-1D2D-E4BA31D25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6572" y="1772200"/>
            <a:ext cx="11298857" cy="3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it-IT" b="1" dirty="0"/>
              <a:t>Software utilizzato</a:t>
            </a:r>
            <a:r>
              <a:rPr lang="it-IT" dirty="0"/>
              <a:t>: </a:t>
            </a:r>
            <a:r>
              <a:rPr lang="it-IT" dirty="0" err="1"/>
              <a:t>InVEST</a:t>
            </a:r>
            <a:r>
              <a:rPr lang="it-IT" dirty="0"/>
              <a:t> Workbench versione 3.19.0</a:t>
            </a:r>
          </a:p>
          <a:p>
            <a:pPr marL="0" indent="0" algn="just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chemeClr val="dk1"/>
                </a:solidFill>
              </a:rPr>
              <a:t>Sistemi Operativi supportati</a:t>
            </a:r>
            <a:r>
              <a:rPr lang="it-IT" dirty="0">
                <a:solidFill>
                  <a:schemeClr val="dk1"/>
                </a:solidFill>
              </a:rPr>
              <a:t>: Windows (principale), Mac OS, Linux.</a:t>
            </a:r>
          </a:p>
          <a:p>
            <a:pPr marL="0" indent="0" algn="just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chemeClr val="dk1"/>
                </a:solidFill>
              </a:rPr>
              <a:t>Architettura</a:t>
            </a:r>
            <a:r>
              <a:rPr lang="it-IT" dirty="0">
                <a:solidFill>
                  <a:schemeClr val="dk1"/>
                </a:solidFill>
              </a:rPr>
              <a:t>: 64-bit consigliata.</a:t>
            </a:r>
          </a:p>
          <a:p>
            <a:pPr marL="0" indent="0" algn="just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chemeClr val="dk1"/>
                </a:solidFill>
              </a:rPr>
              <a:t>Tipo di programma</a:t>
            </a:r>
            <a:r>
              <a:rPr lang="it-IT" dirty="0">
                <a:solidFill>
                  <a:schemeClr val="dk1"/>
                </a:solidFill>
              </a:rPr>
              <a:t>: Non richiede software esterni (standalone). I risultati (formato .</a:t>
            </a:r>
            <a:r>
              <a:rPr lang="it-IT" dirty="0" err="1">
                <a:solidFill>
                  <a:schemeClr val="dk1"/>
                </a:solidFill>
              </a:rPr>
              <a:t>tif</a:t>
            </a:r>
            <a:r>
              <a:rPr lang="it-IT" dirty="0">
                <a:solidFill>
                  <a:schemeClr val="dk1"/>
                </a:solidFill>
              </a:rPr>
              <a:t> o .</a:t>
            </a:r>
            <a:r>
              <a:rPr lang="it-IT" dirty="0" err="1">
                <a:solidFill>
                  <a:schemeClr val="dk1"/>
                </a:solidFill>
              </a:rPr>
              <a:t>shp</a:t>
            </a:r>
            <a:r>
              <a:rPr lang="it-IT" dirty="0">
                <a:solidFill>
                  <a:schemeClr val="dk1"/>
                </a:solidFill>
              </a:rPr>
              <a:t>) però devono essere visualizzati con un software GIS (come QGIS o </a:t>
            </a:r>
            <a:r>
              <a:rPr lang="it-IT" dirty="0" err="1">
                <a:solidFill>
                  <a:schemeClr val="dk1"/>
                </a:solidFill>
              </a:rPr>
              <a:t>ArcGIS</a:t>
            </a:r>
            <a:r>
              <a:rPr lang="it-IT" dirty="0">
                <a:solidFill>
                  <a:schemeClr val="dk1"/>
                </a:solidFill>
              </a:rPr>
              <a:t>), oppure in alternativa all’interno della piattaforma stessa.</a:t>
            </a:r>
          </a:p>
          <a:p>
            <a:pPr marL="0" indent="0" algn="just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0" indent="0" algn="just">
              <a:buNone/>
            </a:pPr>
            <a:r>
              <a:rPr lang="it-IT" b="1" dirty="0">
                <a:solidFill>
                  <a:schemeClr val="dk1"/>
                </a:solidFill>
              </a:rPr>
              <a:t>Risorse Hardware</a:t>
            </a:r>
            <a:r>
              <a:rPr lang="it-IT" dirty="0">
                <a:solidFill>
                  <a:schemeClr val="dk1"/>
                </a:solidFill>
              </a:rPr>
              <a:t>: 8GB RAM consigliati per modelli complessi.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114B21-A0F7-6CFE-58E4-F7E7BCEE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241" y="1409802"/>
            <a:ext cx="2355201" cy="19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50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C5A7A283-429A-2B68-7AFF-5ADB9FF68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DEA71039-97A9-1A99-CE62-17F4ADC73D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572" y="526700"/>
            <a:ext cx="84016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it-IT" dirty="0"/>
              <a:t>Modelli di </a:t>
            </a:r>
            <a:r>
              <a:rPr lang="it-IT" dirty="0" err="1"/>
              <a:t>InVEST</a:t>
            </a:r>
            <a:endParaRPr dirty="0"/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839BC9AD-608D-3071-F2EA-6B3CBDE75D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6572" y="1290300"/>
            <a:ext cx="4103925" cy="3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it-IT" dirty="0"/>
              <a:t>Esistono</a:t>
            </a:r>
            <a:r>
              <a:rPr lang="it-IT" dirty="0">
                <a:solidFill>
                  <a:schemeClr val="dk1"/>
                </a:solidFill>
              </a:rPr>
              <a:t> oltre 20 modelli per la valutazione di diversi servizi ecosistemici come la qualità degli habitat, l’impollinazione, la protezione delle coste, il rilascio di nutrienti in acqua, ecc.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>
                <a:solidFill>
                  <a:schemeClr val="dk1"/>
                </a:solidFill>
              </a:rPr>
              <a:t>Per questo caso studio, ho deciso di selezionare il modello </a:t>
            </a:r>
            <a:r>
              <a:rPr lang="it-IT" b="1" dirty="0">
                <a:solidFill>
                  <a:schemeClr val="dk1"/>
                </a:solidFill>
              </a:rPr>
              <a:t>Carbon Storage and </a:t>
            </a:r>
            <a:r>
              <a:rPr lang="it-IT" b="1" dirty="0" err="1">
                <a:solidFill>
                  <a:schemeClr val="dk1"/>
                </a:solidFill>
              </a:rPr>
              <a:t>Sequestration</a:t>
            </a:r>
            <a:r>
              <a:rPr lang="it-IT" dirty="0">
                <a:solidFill>
                  <a:schemeClr val="dk1"/>
                </a:solidFill>
              </a:rPr>
              <a:t>, essenziale per quantificare lo stoccaggio della CO</a:t>
            </a:r>
            <a:r>
              <a:rPr lang="it-IT" baseline="-25000" dirty="0">
                <a:solidFill>
                  <a:schemeClr val="dk1"/>
                </a:solidFill>
              </a:rPr>
              <a:t>2</a:t>
            </a:r>
            <a:r>
              <a:rPr lang="it-IT" dirty="0">
                <a:solidFill>
                  <a:schemeClr val="dk1"/>
                </a:solidFill>
              </a:rPr>
              <a:t> in relazione ai cambiamenti d'uso del suolo.</a:t>
            </a:r>
          </a:p>
          <a:p>
            <a:pPr marL="0" indent="0" algn="just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2C8815E-D34D-5E8D-C064-5B527EDF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414" y="1489966"/>
            <a:ext cx="6960341" cy="36728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691C2B-5855-FF5B-DCFC-FD387B64412F}"/>
              </a:ext>
            </a:extLst>
          </p:cNvPr>
          <p:cNvSpPr txBox="1"/>
          <p:nvPr/>
        </p:nvSpPr>
        <p:spPr>
          <a:xfrm>
            <a:off x="446573" y="5362515"/>
            <a:ext cx="1105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dk1"/>
                </a:solidFill>
              </a:rPr>
              <a:t>Per questa analisi, ho utilizzato il pacchetto "</a:t>
            </a:r>
            <a:r>
              <a:rPr lang="it-IT" sz="2400" b="1" dirty="0">
                <a:solidFill>
                  <a:schemeClr val="dk1"/>
                </a:solidFill>
              </a:rPr>
              <a:t>Sample Data</a:t>
            </a:r>
            <a:r>
              <a:rPr lang="it-IT" sz="2400" dirty="0">
                <a:solidFill>
                  <a:schemeClr val="dk1"/>
                </a:solidFill>
              </a:rPr>
              <a:t>" dal sito di </a:t>
            </a:r>
            <a:r>
              <a:rPr lang="it-IT" sz="2400" dirty="0" err="1">
                <a:solidFill>
                  <a:schemeClr val="dk1"/>
                </a:solidFill>
              </a:rPr>
              <a:t>InVEST</a:t>
            </a:r>
            <a:r>
              <a:rPr lang="it-IT" sz="2400" dirty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45720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03106C8A-EB55-3529-F2EE-C7CEF508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65868CE8-1E19-DE3D-526B-872727D6F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572" y="629001"/>
            <a:ext cx="84016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it-IT" dirty="0"/>
              <a:t>Parametri di Input</a:t>
            </a:r>
            <a:endParaRPr dirty="0"/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3C39EDEC-ACF6-37EF-7E26-3402CADB7E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6572" y="1392601"/>
            <a:ext cx="4478513" cy="3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dk1"/>
                </a:solidFill>
              </a:rPr>
              <a:t>Per l'esecuzione dell'analisi, sono stati configurati tre parametri fondamentali richiesti dal software all'interno del modulo Carbon Storage:</a:t>
            </a:r>
          </a:p>
          <a:p>
            <a:pPr marL="0" indent="0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0" indent="0" algn="just">
              <a:buNone/>
            </a:pPr>
            <a:r>
              <a:rPr lang="it-IT" dirty="0"/>
              <a:t>1)</a:t>
            </a:r>
            <a:r>
              <a:rPr lang="it-IT" b="1" dirty="0">
                <a:solidFill>
                  <a:schemeClr val="dk1"/>
                </a:solidFill>
              </a:rPr>
              <a:t>Workspace</a:t>
            </a:r>
            <a:r>
              <a:rPr lang="it-IT" dirty="0">
                <a:solidFill>
                  <a:schemeClr val="dk1"/>
                </a:solidFill>
              </a:rPr>
              <a:t> (Cartella di output): </a:t>
            </a:r>
            <a:r>
              <a:rPr lang="it-IT" dirty="0"/>
              <a:t>è la cartella (creata dall’user) che contiene i risultati finali che il programma </a:t>
            </a:r>
            <a:r>
              <a:rPr lang="it-IT" dirty="0">
                <a:solidFill>
                  <a:schemeClr val="dk1"/>
                </a:solidFill>
              </a:rPr>
              <a:t>genera </a:t>
            </a:r>
            <a:r>
              <a:rPr lang="it-IT" dirty="0"/>
              <a:t>come risultato </a:t>
            </a:r>
            <a:r>
              <a:rPr lang="it-IT" dirty="0">
                <a:solidFill>
                  <a:schemeClr val="dk1"/>
                </a:solidFill>
              </a:rPr>
              <a:t>(mappe </a:t>
            </a:r>
            <a:r>
              <a:rPr lang="it-IT" dirty="0" err="1">
                <a:solidFill>
                  <a:schemeClr val="dk1"/>
                </a:solidFill>
              </a:rPr>
              <a:t>raster</a:t>
            </a:r>
            <a:r>
              <a:rPr lang="it-IT" dirty="0">
                <a:solidFill>
                  <a:schemeClr val="dk1"/>
                </a:solidFill>
              </a:rPr>
              <a:t> e file di log).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61E3275-0F4C-F684-635F-18E054769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55" y="1017323"/>
            <a:ext cx="6422101" cy="34163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8C04CA-2FBF-2A2B-036B-C599AC01D838}"/>
              </a:ext>
            </a:extLst>
          </p:cNvPr>
          <p:cNvSpPr txBox="1"/>
          <p:nvPr/>
        </p:nvSpPr>
        <p:spPr>
          <a:xfrm>
            <a:off x="446571" y="4187136"/>
            <a:ext cx="11021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it-IT" sz="2400" dirty="0">
              <a:solidFill>
                <a:schemeClr val="dk1"/>
              </a:solidFill>
            </a:endParaRPr>
          </a:p>
          <a:p>
            <a:pPr lvl="0" algn="just"/>
            <a:r>
              <a:rPr lang="it-IT" sz="2400" dirty="0">
                <a:solidFill>
                  <a:schemeClr val="dk1"/>
                </a:solidFill>
              </a:rPr>
              <a:t>2)</a:t>
            </a:r>
            <a:r>
              <a:rPr lang="it-IT" sz="2400" b="1" dirty="0">
                <a:solidFill>
                  <a:schemeClr val="dk1"/>
                </a:solidFill>
              </a:rPr>
              <a:t>Baseline LULC </a:t>
            </a:r>
            <a:r>
              <a:rPr lang="it-IT" sz="2400" dirty="0">
                <a:solidFill>
                  <a:schemeClr val="dk1"/>
                </a:solidFill>
              </a:rPr>
              <a:t>(</a:t>
            </a:r>
            <a:r>
              <a:rPr lang="it-IT" sz="2400" dirty="0" err="1">
                <a:solidFill>
                  <a:schemeClr val="dk1"/>
                </a:solidFill>
              </a:rPr>
              <a:t>Raster</a:t>
            </a:r>
            <a:r>
              <a:rPr lang="it-IT" sz="2400" dirty="0">
                <a:solidFill>
                  <a:schemeClr val="dk1"/>
                </a:solidFill>
              </a:rPr>
              <a:t> .</a:t>
            </a:r>
            <a:r>
              <a:rPr lang="it-IT" sz="2400" dirty="0" err="1">
                <a:solidFill>
                  <a:schemeClr val="dk1"/>
                </a:solidFill>
              </a:rPr>
              <a:t>tif</a:t>
            </a:r>
            <a:r>
              <a:rPr lang="it-IT" sz="2400" dirty="0">
                <a:solidFill>
                  <a:schemeClr val="dk1"/>
                </a:solidFill>
              </a:rPr>
              <a:t>): L’user qui carica la mappa di copertura del suolo attuale. Il file utilizzato mostra la distribuzione spaziale delle diverse classi ecosistemiche.</a:t>
            </a:r>
          </a:p>
          <a:p>
            <a:pPr lvl="0"/>
            <a:endParaRPr lang="it-IT" sz="2400" dirty="0">
              <a:solidFill>
                <a:schemeClr val="dk1"/>
              </a:solidFill>
            </a:endParaRPr>
          </a:p>
          <a:p>
            <a:pPr lvl="0" algn="just"/>
            <a:r>
              <a:rPr lang="it-IT" sz="2400" dirty="0">
                <a:solidFill>
                  <a:schemeClr val="dk1"/>
                </a:solidFill>
              </a:rPr>
              <a:t>3)</a:t>
            </a:r>
            <a:r>
              <a:rPr lang="it-IT" sz="2400" b="1" dirty="0">
                <a:solidFill>
                  <a:schemeClr val="dk1"/>
                </a:solidFill>
              </a:rPr>
              <a:t>Carbon Pools </a:t>
            </a:r>
            <a:r>
              <a:rPr lang="it-IT" sz="2400" dirty="0">
                <a:solidFill>
                  <a:schemeClr val="dk1"/>
                </a:solidFill>
              </a:rPr>
              <a:t>(Tabella .csv): L’user qui inserisce un file Excel (csv) della tabella biofisica che contiene i valori di carbonio stoccato per ogni tipologia di uso del suolo.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4109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1952327D-53D3-D31C-170F-D3808B1AA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C7C98437-8619-2338-1CB7-D8E11BB430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571" y="360168"/>
            <a:ext cx="84016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it-IT" dirty="0"/>
              <a:t>Struttura dei dati</a:t>
            </a:r>
            <a:endParaRPr dirty="0"/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E459C516-D3AC-9699-F830-DF6165E97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6571" y="928144"/>
            <a:ext cx="6949909" cy="3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dk1"/>
                </a:solidFill>
              </a:rPr>
              <a:t>La tabella biofisica (file csv), </a:t>
            </a:r>
            <a:r>
              <a:rPr lang="it-IT" dirty="0"/>
              <a:t>presente nel pacchetto di Sample data ufficiali,</a:t>
            </a:r>
            <a:r>
              <a:rPr lang="it-IT" dirty="0">
                <a:solidFill>
                  <a:schemeClr val="dk1"/>
                </a:solidFill>
              </a:rPr>
              <a:t> contiene i coefficienti necessari per il calcolo dello stoccaggio:</a:t>
            </a:r>
          </a:p>
          <a:p>
            <a:pPr marL="380990" indent="-380990" algn="just"/>
            <a:endParaRPr lang="it-IT" dirty="0"/>
          </a:p>
          <a:p>
            <a:pPr marL="380990" indent="-380990" algn="just"/>
            <a:r>
              <a:rPr lang="it-IT" b="1" dirty="0" err="1"/>
              <a:t>Lucode</a:t>
            </a:r>
            <a:r>
              <a:rPr lang="it-IT" dirty="0"/>
              <a:t> (Land Use Code): il software utilizza tale numero per associare un valore di carbonio a un pixel specifico della mappa </a:t>
            </a:r>
            <a:r>
              <a:rPr lang="it-IT" dirty="0" err="1"/>
              <a:t>raster</a:t>
            </a:r>
            <a:endParaRPr lang="it-IT" dirty="0"/>
          </a:p>
          <a:p>
            <a:pPr marL="380990" indent="-380990" algn="just"/>
            <a:endParaRPr lang="it-IT" dirty="0">
              <a:solidFill>
                <a:schemeClr val="dk1"/>
              </a:solidFill>
            </a:endParaRPr>
          </a:p>
          <a:p>
            <a:pPr marL="380990" indent="-380990" algn="just"/>
            <a:r>
              <a:rPr lang="it-IT" b="1" dirty="0">
                <a:solidFill>
                  <a:schemeClr val="dk1"/>
                </a:solidFill>
              </a:rPr>
              <a:t>I parametri biofisici</a:t>
            </a:r>
            <a:r>
              <a:rPr lang="it-IT" dirty="0">
                <a:solidFill>
                  <a:schemeClr val="dk1"/>
                </a:solidFill>
              </a:rPr>
              <a:t>: per ogni tipologia di uso del suolo, la tabella riporta i valori di carbonio stoccato (espressi in Mg per ettaro) suddivisi nei quattro pool principali.</a:t>
            </a:r>
          </a:p>
          <a:p>
            <a:pPr marL="380990" indent="-380990" algn="just"/>
            <a:endParaRPr lang="it-IT" dirty="0"/>
          </a:p>
          <a:p>
            <a:pPr marL="0" indent="0" algn="just">
              <a:buNone/>
            </a:pPr>
            <a:r>
              <a:rPr lang="it-IT" dirty="0">
                <a:solidFill>
                  <a:schemeClr val="dk1"/>
                </a:solidFill>
              </a:rPr>
              <a:t>Il </a:t>
            </a:r>
            <a:r>
              <a:rPr lang="it-IT" b="1" dirty="0">
                <a:solidFill>
                  <a:schemeClr val="dk1"/>
                </a:solidFill>
              </a:rPr>
              <a:t>file </a:t>
            </a:r>
            <a:r>
              <a:rPr lang="it-IT" b="1" dirty="0" err="1">
                <a:solidFill>
                  <a:schemeClr val="dk1"/>
                </a:solidFill>
              </a:rPr>
              <a:t>raster</a:t>
            </a:r>
            <a:r>
              <a:rPr lang="it-IT" b="1" dirty="0">
                <a:solidFill>
                  <a:schemeClr val="dk1"/>
                </a:solidFill>
              </a:rPr>
              <a:t> </a:t>
            </a:r>
            <a:r>
              <a:rPr lang="it-IT" dirty="0">
                <a:solidFill>
                  <a:schemeClr val="dk1"/>
                </a:solidFill>
              </a:rPr>
              <a:t>(.</a:t>
            </a:r>
            <a:r>
              <a:rPr lang="it-IT" dirty="0" err="1">
                <a:solidFill>
                  <a:schemeClr val="dk1"/>
                </a:solidFill>
              </a:rPr>
              <a:t>tif</a:t>
            </a:r>
            <a:r>
              <a:rPr lang="it-IT" dirty="0">
                <a:solidFill>
                  <a:schemeClr val="dk1"/>
                </a:solidFill>
              </a:rPr>
              <a:t>)LULC (Land Use / Land Cover) sempre fornito nei Sample Data fornisce </a:t>
            </a:r>
            <a:r>
              <a:rPr lang="it-IT" dirty="0"/>
              <a:t>l’immagine di un territorio suddiviso in una griglia di pixel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ogni pixel contiene un valore numerico univoco che corrisponde a una specifica classe di copertura del suolo che richiama la tabella biofisica.</a:t>
            </a:r>
            <a:endParaRPr lang="it-IT" dirty="0">
              <a:solidFill>
                <a:schemeClr val="dk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B248BC9-7E8E-877E-7384-AFEB3281C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005" y="3171759"/>
            <a:ext cx="2183584" cy="29304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26BE71-7F65-B982-4873-93B1215D9A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87" b="37513"/>
          <a:stretch>
            <a:fillRect/>
          </a:stretch>
        </p:blipFill>
        <p:spPr>
          <a:xfrm>
            <a:off x="7396481" y="590062"/>
            <a:ext cx="4302951" cy="28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84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FF81A1DE-CBC5-90E2-B63D-8C4DECEEC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4EA3B220-271A-01A1-3F6B-8008B3037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572" y="526700"/>
            <a:ext cx="84016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it-IT"/>
              <a:t>Elaborazione dei dati</a:t>
            </a:r>
            <a:endParaRPr lang="it-IT" dirty="0"/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D487B3A2-6B79-E953-397B-4F2D336C7D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1" y="626424"/>
            <a:ext cx="5383793" cy="3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dk1"/>
                </a:solidFill>
              </a:rPr>
              <a:t>Dopo aver caricato tutti i file, il software inizia il lavoro con degli step di controllo:</a:t>
            </a:r>
          </a:p>
          <a:p>
            <a:pPr marL="0" indent="0" algn="just">
              <a:buNone/>
            </a:pPr>
            <a:endParaRPr lang="it-IT" dirty="0">
              <a:solidFill>
                <a:schemeClr val="dk1"/>
              </a:solidFill>
            </a:endParaRPr>
          </a:p>
          <a:p>
            <a:pPr marL="380990" indent="-380990" algn="just"/>
            <a:r>
              <a:rPr lang="it-IT" dirty="0">
                <a:solidFill>
                  <a:schemeClr val="dk1"/>
                </a:solidFill>
              </a:rPr>
              <a:t>Prima di cliccare su Run, </a:t>
            </a:r>
            <a:r>
              <a:rPr lang="it-IT" dirty="0" err="1">
                <a:solidFill>
                  <a:schemeClr val="dk1"/>
                </a:solidFill>
              </a:rPr>
              <a:t>InVEST</a:t>
            </a:r>
            <a:r>
              <a:rPr lang="it-IT" dirty="0">
                <a:solidFill>
                  <a:schemeClr val="dk1"/>
                </a:solidFill>
              </a:rPr>
              <a:t> ha un </a:t>
            </a:r>
            <a:r>
              <a:rPr lang="it-IT" b="1" dirty="0">
                <a:solidFill>
                  <a:schemeClr val="dk1"/>
                </a:solidFill>
              </a:rPr>
              <a:t>sistema di controllo automatico</a:t>
            </a:r>
            <a:r>
              <a:rPr lang="it-IT" dirty="0">
                <a:solidFill>
                  <a:schemeClr val="dk1"/>
                </a:solidFill>
              </a:rPr>
              <a:t>: se un file è nel formato sbagliato o manca qualcosa, il sistema ti spiega cosa correggere; se tutto è corretto appare un indicatore verde.</a:t>
            </a:r>
          </a:p>
          <a:p>
            <a:pPr marL="380990" indent="-380990" algn="just"/>
            <a:r>
              <a:rPr lang="it-IT" dirty="0">
                <a:solidFill>
                  <a:schemeClr val="dk1"/>
                </a:solidFill>
              </a:rPr>
              <a:t>Cliccando su Run, si apre una finestra che mostra in tempo reale tutto quello che il computer sta facendo; è molto utile per monitorare i vari passaggi del calcolo.</a:t>
            </a:r>
          </a:p>
          <a:p>
            <a:pPr marL="380990" indent="-380990" algn="just"/>
            <a:r>
              <a:rPr lang="it-IT" dirty="0">
                <a:solidFill>
                  <a:schemeClr val="dk1"/>
                </a:solidFill>
              </a:rPr>
              <a:t>Dopo qualche istante di elaborazione, compare una barra verde finale con la </a:t>
            </a:r>
            <a:r>
              <a:rPr lang="it-IT" dirty="0"/>
              <a:t>scritta "Model </a:t>
            </a:r>
            <a:r>
              <a:rPr lang="it-IT" dirty="0">
                <a:solidFill>
                  <a:schemeClr val="dk1"/>
                </a:solidFill>
              </a:rPr>
              <a:t>Complete". Questo significa che il modello ha incrociato correttamente le mappe con i valori della tabella e ha creato i nuovi file nella cartella di output.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B1A432-CB43-B1BE-4210-D5FA3C793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47" y="2917213"/>
            <a:ext cx="5552859" cy="30000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90AF69-4434-7B04-DAD4-3286D9B937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08" b="52449"/>
          <a:stretch>
            <a:fillRect/>
          </a:stretch>
        </p:blipFill>
        <p:spPr>
          <a:xfrm>
            <a:off x="712207" y="1290300"/>
            <a:ext cx="4719939" cy="67772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CECD88E-9481-F98E-6DEA-81D4EE8553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46" t="16154" r="1360" b="64009"/>
          <a:stretch>
            <a:fillRect/>
          </a:stretch>
        </p:blipFill>
        <p:spPr>
          <a:xfrm>
            <a:off x="712207" y="2024812"/>
            <a:ext cx="4719939" cy="6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DB1D5118-2360-F55B-6F0F-8253A9E31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0C17FCE4-C30A-75E7-3F77-3F5F94473A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63600"/>
          </a:xfr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l"/>
            <a:r>
              <a:rPr lang="it-IT" sz="3733" dirty="0"/>
              <a:t>Analisi dei singoli pool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6A08B8-6936-9D77-7A87-96A17FD440C5}"/>
              </a:ext>
            </a:extLst>
          </p:cNvPr>
          <p:cNvSpPr txBox="1"/>
          <p:nvPr/>
        </p:nvSpPr>
        <p:spPr>
          <a:xfrm>
            <a:off x="174372" y="5542707"/>
            <a:ext cx="1153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Oltre al calcolo complessivo, il software permette anche di </a:t>
            </a:r>
            <a:r>
              <a:rPr lang="it-IT" sz="2400" b="1" dirty="0">
                <a:solidFill>
                  <a:schemeClr val="dk1"/>
                </a:solidFill>
                <a:latin typeface="Arimo"/>
                <a:sym typeface="Arimo"/>
              </a:rPr>
              <a:t>visualizzare</a:t>
            </a:r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Arimo"/>
                <a:sym typeface="Arimo"/>
              </a:rPr>
              <a:t>separatamente</a:t>
            </a:r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 i diversi "pool" (serbatoi) che compongono lo stoccaggio totale del carbonio. Questo permette di capire come la CO</a:t>
            </a:r>
            <a:r>
              <a:rPr lang="it-IT" sz="2400" baseline="-25000" dirty="0">
                <a:solidFill>
                  <a:schemeClr val="dk1"/>
                </a:solidFill>
                <a:latin typeface="Arimo"/>
                <a:sym typeface="Arimo"/>
              </a:rPr>
              <a:t>2 </a:t>
            </a:r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viene distribuita nell'ecosistema.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9D969B-19D6-57DE-4253-A5505BBCA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600"/>
            <a:ext cx="9016589" cy="40400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A9EAC1-819E-5EF4-9292-B0E6A9140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589" y="761751"/>
            <a:ext cx="3175411" cy="40418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72FA73-9A71-0611-7C0A-FD1F58ED463C}"/>
              </a:ext>
            </a:extLst>
          </p:cNvPr>
          <p:cNvSpPr txBox="1"/>
          <p:nvPr/>
        </p:nvSpPr>
        <p:spPr>
          <a:xfrm>
            <a:off x="0" y="4759362"/>
            <a:ext cx="307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Aboveground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 carbon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6FD370-ACAD-8E0E-2378-4F64BE3778C6}"/>
              </a:ext>
            </a:extLst>
          </p:cNvPr>
          <p:cNvSpPr txBox="1"/>
          <p:nvPr/>
        </p:nvSpPr>
        <p:spPr>
          <a:xfrm>
            <a:off x="2984508" y="4759362"/>
            <a:ext cx="2622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Belowground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 carbon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F43C82-67A1-F8ED-ECAF-D676112F7610}"/>
              </a:ext>
            </a:extLst>
          </p:cNvPr>
          <p:cNvSpPr txBox="1"/>
          <p:nvPr/>
        </p:nvSpPr>
        <p:spPr>
          <a:xfrm>
            <a:off x="5939976" y="4751989"/>
            <a:ext cx="307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Dead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matter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 carbon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B2F8ED-ADC1-712A-C7EA-7A25C9661B27}"/>
              </a:ext>
            </a:extLst>
          </p:cNvPr>
          <p:cNvSpPr txBox="1"/>
          <p:nvPr/>
        </p:nvSpPr>
        <p:spPr>
          <a:xfrm>
            <a:off x="9681019" y="4759362"/>
            <a:ext cx="307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Soil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/>
              </a:rPr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2212807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E8E02C16-9EDC-5BD1-ACF6-7A2DDD41D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F9224809-66EF-0912-935F-D1887C2D06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63600"/>
          </a:xfr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it-IT" sz="3733"/>
              <a:t>Risultati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804BC4B-E965-AEB6-E522-DF630231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2" y="763601"/>
            <a:ext cx="4059457" cy="48647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3A114B2-0125-D5B6-3E70-232081652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585" y="763601"/>
            <a:ext cx="4244609" cy="486472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2FF52B-592D-2148-6C1C-8C5465EFB195}"/>
              </a:ext>
            </a:extLst>
          </p:cNvPr>
          <p:cNvSpPr txBox="1"/>
          <p:nvPr/>
        </p:nvSpPr>
        <p:spPr>
          <a:xfrm>
            <a:off x="3862813" y="996636"/>
            <a:ext cx="42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D4D6AE4-7FA8-E0BF-9339-265D17EB4BDE}"/>
              </a:ext>
            </a:extLst>
          </p:cNvPr>
          <p:cNvSpPr txBox="1"/>
          <p:nvPr/>
        </p:nvSpPr>
        <p:spPr>
          <a:xfrm>
            <a:off x="8528365" y="9966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187794-306D-3F6A-FB18-EF9F20B8C5B8}"/>
              </a:ext>
            </a:extLst>
          </p:cNvPr>
          <p:cNvSpPr txBox="1"/>
          <p:nvPr/>
        </p:nvSpPr>
        <p:spPr>
          <a:xfrm>
            <a:off x="9150036" y="996634"/>
            <a:ext cx="280053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Mettendo a confronto i </a:t>
            </a:r>
            <a:r>
              <a:rPr lang="it-IT" sz="2400" b="1" dirty="0">
                <a:solidFill>
                  <a:schemeClr val="dk1"/>
                </a:solidFill>
                <a:latin typeface="Arimo"/>
                <a:sym typeface="Arimo"/>
              </a:rPr>
              <a:t>dati del futuro </a:t>
            </a:r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(B) con i </a:t>
            </a:r>
            <a:r>
              <a:rPr lang="it-IT" sz="2400" b="1" dirty="0">
                <a:solidFill>
                  <a:schemeClr val="dk1"/>
                </a:solidFill>
                <a:latin typeface="Arimo"/>
                <a:sym typeface="Arimo"/>
              </a:rPr>
              <a:t>dati attuali </a:t>
            </a:r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(A), si permette di individuare le aree più fragili del territorio e dove esso sta perdendo la sua capacità di trattenere la CO</a:t>
            </a:r>
            <a:r>
              <a:rPr lang="it-IT" sz="2400" baseline="-25000" dirty="0">
                <a:solidFill>
                  <a:schemeClr val="dk1"/>
                </a:solidFill>
                <a:latin typeface="Arimo"/>
                <a:sym typeface="Arimo"/>
              </a:rPr>
              <a:t>2</a:t>
            </a:r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.</a:t>
            </a:r>
          </a:p>
          <a:p>
            <a:pPr algn="just"/>
            <a:endParaRPr lang="it-IT" sz="2400" dirty="0">
              <a:solidFill>
                <a:schemeClr val="dk1"/>
              </a:solidFill>
              <a:latin typeface="Arimo"/>
              <a:sym typeface="Arimo"/>
            </a:endParaRPr>
          </a:p>
          <a:p>
            <a:pPr algn="just"/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Questo confronto è uno strumento di supporto alle decisioni e permette anche di orientarsi verso soluzioni a minor impatto climatico.</a:t>
            </a:r>
          </a:p>
          <a:p>
            <a:pPr algn="just"/>
            <a:r>
              <a:rPr lang="it-IT" sz="2400" dirty="0">
                <a:solidFill>
                  <a:schemeClr val="dk1"/>
                </a:solidFill>
                <a:latin typeface="Arimo"/>
                <a:sym typeface="Arimo"/>
              </a:rPr>
              <a:t>​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48F827-EB97-979E-8FEB-9557A5E14B8A}"/>
              </a:ext>
            </a:extLst>
          </p:cNvPr>
          <p:cNvSpPr txBox="1"/>
          <p:nvPr/>
        </p:nvSpPr>
        <p:spPr>
          <a:xfrm>
            <a:off x="224241" y="5623500"/>
            <a:ext cx="4059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dk1"/>
                </a:solidFill>
                <a:latin typeface="Arimo"/>
              </a:rPr>
              <a:t>Mappa </a:t>
            </a:r>
            <a:r>
              <a:rPr lang="it-IT" sz="1600" b="1" dirty="0">
                <a:solidFill>
                  <a:schemeClr val="dk1"/>
                </a:solidFill>
                <a:latin typeface="Arimo"/>
              </a:rPr>
              <a:t>Current</a:t>
            </a:r>
            <a:r>
              <a:rPr lang="it-IT" sz="1600" dirty="0">
                <a:solidFill>
                  <a:schemeClr val="dk1"/>
                </a:solidFill>
                <a:latin typeface="Arimo"/>
              </a:rPr>
              <a:t>: rappresenta il presente. Le zone più intense rappresentano dove il carbonio è attualmente stoccato.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29E6A7-DF10-84D0-EA62-6929E41545BB}"/>
              </a:ext>
            </a:extLst>
          </p:cNvPr>
          <p:cNvSpPr txBox="1"/>
          <p:nvPr/>
        </p:nvSpPr>
        <p:spPr>
          <a:xfrm>
            <a:off x="4709584" y="5628328"/>
            <a:ext cx="424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dk1"/>
                </a:solidFill>
                <a:latin typeface="Arimo"/>
              </a:rPr>
              <a:t>Mappa </a:t>
            </a:r>
            <a:r>
              <a:rPr lang="it-IT" sz="1600" b="1" dirty="0">
                <a:solidFill>
                  <a:schemeClr val="dk1"/>
                </a:solidFill>
                <a:latin typeface="Arimo"/>
              </a:rPr>
              <a:t>Future</a:t>
            </a:r>
            <a:r>
              <a:rPr lang="it-IT" sz="1600" dirty="0">
                <a:solidFill>
                  <a:schemeClr val="dk1"/>
                </a:solidFill>
                <a:latin typeface="Arimo"/>
              </a:rPr>
              <a:t>: il programma ha ricalcolato tutto in base alle previsioni di cambiamento del suolo</a:t>
            </a:r>
            <a:r>
              <a:rPr lang="it-IT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88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E6A5CE0-0164-C7D7-9726-60A1F4D4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02" y="343947"/>
            <a:ext cx="2708333" cy="704675"/>
          </a:xfrm>
        </p:spPr>
        <p:txBody>
          <a:bodyPr>
            <a:norm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Cos’è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8" name="Segnaposto contenuto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38B33C88-2545-9D6A-A34A-1F8C72F7D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0" y="352337"/>
            <a:ext cx="2021532" cy="1681547"/>
          </a:xfr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0FEB39A-937A-1683-E2C8-B0B83F4E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220" y="2765158"/>
            <a:ext cx="7302539" cy="3240621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15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Nonostante la sua importanza, il capitale naturale è poco compreso, scarsamente monitorato e, in molti casi, soggetto a rapido degrado ed esaurimento.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5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Sviluppato dal </a:t>
            </a:r>
            <a:r>
              <a:rPr lang="it-IT" sz="1500" b="1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Natural Capital Project</a:t>
            </a:r>
            <a:r>
              <a:rPr lang="it-IT" sz="15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di Stanford University. È stato lanciato nel 2008 come toolbox per </a:t>
            </a:r>
            <a:r>
              <a:rPr lang="it-IT" sz="15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ArcMap</a:t>
            </a:r>
            <a:r>
              <a:rPr lang="it-IT" sz="15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 successivamente evoluto in un'applicazione standalone nel 2014.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it-IT" sz="1500" i="1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 gestiti correttamente, gli ecosistemi producono un flusso di servizi vitali per l'umanità, tra cui la produzione di beni (ad esempio, cibo), i processi di supporto vitale (ad esempio, la depurazione dell'acqua) e le condizioni che favoriscono la vita (ad esempio, bellezza, opportunità ricreative)</a:t>
            </a:r>
            <a:r>
              <a:rPr lang="it-IT" sz="15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BBB5CE-EC02-73F8-C5AB-C469CA4609D4}"/>
              </a:ext>
            </a:extLst>
          </p:cNvPr>
          <p:cNvSpPr txBox="1"/>
          <p:nvPr/>
        </p:nvSpPr>
        <p:spPr>
          <a:xfrm>
            <a:off x="2457974" y="1057012"/>
            <a:ext cx="4852946" cy="78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it-IT" sz="15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è uno strumento software che modella e mappa la distribuzione e il valore economico dei servizi ecosistemici e della biodiversità.</a:t>
            </a:r>
            <a:endParaRPr lang="it-IT" sz="1500" dirty="0"/>
          </a:p>
        </p:txBody>
      </p:sp>
      <p:pic>
        <p:nvPicPr>
          <p:cNvPr id="11" name="Immagine 10" descr="Immagine che contiene aria aperta, natura, acqua, cielo&#10;&#10;Il contenuto generato dall'IA potrebbe non essere corretto.">
            <a:extLst>
              <a:ext uri="{FF2B5EF4-FFF2-40B4-BE49-F238E27FC236}">
                <a16:creationId xmlns:a16="http://schemas.microsoft.com/office/drawing/2014/main" id="{003D4E5C-2162-CF67-06EB-E1E8EC00D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86" t="3054" r="86" b="7561"/>
          <a:stretch/>
        </p:blipFill>
        <p:spPr>
          <a:xfrm>
            <a:off x="7642370" y="2289670"/>
            <a:ext cx="4549630" cy="2289667"/>
          </a:xfrm>
          <a:prstGeom prst="rect">
            <a:avLst/>
          </a:prstGeom>
        </p:spPr>
      </p:pic>
      <p:pic>
        <p:nvPicPr>
          <p:cNvPr id="14" name="Immagine 13" descr="Immagine che contiene nuvola, cielo, aria aperta, nuvole&#10;&#10;Il contenuto generato dall'IA potrebbe non essere corretto.">
            <a:extLst>
              <a:ext uri="{FF2B5EF4-FFF2-40B4-BE49-F238E27FC236}">
                <a16:creationId xmlns:a16="http://schemas.microsoft.com/office/drawing/2014/main" id="{7AF48D49-CF92-0111-292C-4C9614011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8659"/>
          <a:stretch/>
        </p:blipFill>
        <p:spPr>
          <a:xfrm>
            <a:off x="7642370" y="11009"/>
            <a:ext cx="4549630" cy="2278661"/>
          </a:xfrm>
          <a:prstGeom prst="rect">
            <a:avLst/>
          </a:prstGeom>
        </p:spPr>
      </p:pic>
      <p:pic>
        <p:nvPicPr>
          <p:cNvPr id="17" name="Immagine 16" descr="Immagine che contiene aria aperta, cielo, paesaggio, nuvola&#10;&#10;Il contenuto generato dall'IA potrebbe non essere corretto.">
            <a:extLst>
              <a:ext uri="{FF2B5EF4-FFF2-40B4-BE49-F238E27FC236}">
                <a16:creationId xmlns:a16="http://schemas.microsoft.com/office/drawing/2014/main" id="{7DA1585C-6039-74E8-B7E9-328F4BA82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5476" b="6709"/>
          <a:stretch/>
        </p:blipFill>
        <p:spPr>
          <a:xfrm>
            <a:off x="7642370" y="4579338"/>
            <a:ext cx="4549630" cy="227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2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>
          <a:extLst>
            <a:ext uri="{FF2B5EF4-FFF2-40B4-BE49-F238E27FC236}">
              <a16:creationId xmlns:a16="http://schemas.microsoft.com/office/drawing/2014/main" id="{7035E266-4CD3-AA83-554B-7EF63CE4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>
            <a:extLst>
              <a:ext uri="{FF2B5EF4-FFF2-40B4-BE49-F238E27FC236}">
                <a16:creationId xmlns:a16="http://schemas.microsoft.com/office/drawing/2014/main" id="{B378FB62-45B5-2DFF-576C-ABCF1EF34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377" y="626800"/>
            <a:ext cx="5136000" cy="763600"/>
          </a:xfr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it-IT" sz="3733" dirty="0"/>
              <a:t>Conclusioni</a:t>
            </a:r>
          </a:p>
        </p:txBody>
      </p:sp>
      <p:sp>
        <p:nvSpPr>
          <p:cNvPr id="380" name="Google Shape;380;p34">
            <a:extLst>
              <a:ext uri="{FF2B5EF4-FFF2-40B4-BE49-F238E27FC236}">
                <a16:creationId xmlns:a16="http://schemas.microsoft.com/office/drawing/2014/main" id="{141DF179-F0EE-D8C2-C13D-07A28DF154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7378" y="1390400"/>
            <a:ext cx="7094825" cy="4444051"/>
          </a:xfr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380990" indent="-380990" algn="just"/>
            <a:r>
              <a:rPr lang="it-IT" b="1" dirty="0"/>
              <a:t>Installazione: </a:t>
            </a:r>
            <a:r>
              <a:rPr lang="it-IT" dirty="0"/>
              <a:t>Molto semplice e accessibile a tutti, gratuita.</a:t>
            </a:r>
          </a:p>
          <a:p>
            <a:pPr marL="380990" indent="-380990" algn="just"/>
            <a:endParaRPr lang="it-IT" b="1" dirty="0"/>
          </a:p>
          <a:p>
            <a:pPr marL="380990" indent="-380990" algn="just"/>
            <a:r>
              <a:rPr lang="it-IT" b="1" dirty="0"/>
              <a:t>Interfaccia con l’utente: </a:t>
            </a:r>
            <a:r>
              <a:rPr lang="it-IT" dirty="0"/>
              <a:t>intuitiva, con un sistema di validazione immediata.</a:t>
            </a:r>
          </a:p>
          <a:p>
            <a:pPr marL="380990" indent="-380990" algn="just"/>
            <a:endParaRPr lang="it-IT" b="1" dirty="0"/>
          </a:p>
          <a:p>
            <a:pPr marL="380990" indent="-380990" algn="just"/>
            <a:r>
              <a:rPr lang="it-IT" b="1" dirty="0"/>
              <a:t>Documentazione: </a:t>
            </a:r>
            <a:r>
              <a:rPr lang="it-IT" dirty="0"/>
              <a:t>Completa; il corso gratuito online permette di capire e imparare come usare i diversi modelli e la logica dietro a ogni risultato.</a:t>
            </a:r>
          </a:p>
          <a:p>
            <a:pPr marL="380990" indent="-380990" algn="just"/>
            <a:endParaRPr lang="it-IT" b="1" dirty="0"/>
          </a:p>
          <a:p>
            <a:pPr marL="380990" indent="-380990" algn="just"/>
            <a:r>
              <a:rPr lang="it-IT" b="1" dirty="0"/>
              <a:t>Difficoltà: </a:t>
            </a:r>
            <a:r>
              <a:rPr lang="it-IT" dirty="0"/>
              <a:t>il software è semplice, la difficoltà è nel preparare i dati geografici (</a:t>
            </a:r>
            <a:r>
              <a:rPr lang="it-IT" dirty="0" err="1"/>
              <a:t>raster</a:t>
            </a:r>
            <a:r>
              <a:rPr lang="it-IT" dirty="0"/>
              <a:t>) corretti.</a:t>
            </a:r>
          </a:p>
          <a:p>
            <a:pPr marL="380990" indent="-380990" algn="just"/>
            <a:endParaRPr lang="it-IT" dirty="0"/>
          </a:p>
          <a:p>
            <a:pPr marL="380990" indent="-380990" algn="just"/>
            <a:r>
              <a:rPr lang="it-IT" b="1" dirty="0"/>
              <a:t>Caso studio</a:t>
            </a:r>
            <a:r>
              <a:rPr lang="it-IT" dirty="0"/>
              <a:t>: Per questa simulazione sono stati utilizzati i dataset ufficiali relativi al bacino del fiume Willamette (Oregon, USA)</a:t>
            </a:r>
          </a:p>
          <a:p>
            <a:pPr marL="380990" indent="-380990" algn="just"/>
            <a:endParaRPr lang="it-IT" dirty="0"/>
          </a:p>
          <a:p>
            <a:pPr marL="380990" indent="-380990" algn="just"/>
            <a:r>
              <a:rPr lang="it-IT" dirty="0"/>
              <a:t>Il </a:t>
            </a:r>
            <a:r>
              <a:rPr lang="it-IT" b="1" dirty="0"/>
              <a:t>file future </a:t>
            </a:r>
            <a:r>
              <a:rPr lang="it-IT" dirty="0"/>
              <a:t>non è una previsione casuale, ma si basa su modelli di proiezione dell'uso del suolo che tengono conto di: espansione urbana prevista, piani di riforestazione o conversione agricola, trend storici di cambiamento del territorio.</a:t>
            </a:r>
          </a:p>
          <a:p>
            <a:pPr marL="380990" indent="-380990" algn="just"/>
            <a:endParaRPr lang="it-IT" dirty="0"/>
          </a:p>
          <a:p>
            <a:pPr marL="380990" indent="-380990" algn="just"/>
            <a:r>
              <a:rPr lang="it-IT" b="1" dirty="0" err="1"/>
              <a:t>InVEST</a:t>
            </a:r>
            <a:r>
              <a:rPr lang="it-IT" dirty="0"/>
              <a:t> si conferma uno strumento fondamentale per la pianificazione territoriale, capace di trasformare dati geografici astratti in informazioni quantitative (tonnellate di carbonio) necessarie per strategie di mitigazione climatica reali.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9AFB22-9463-8F1B-14AB-16E3700E1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203" y="739784"/>
            <a:ext cx="3809799" cy="2495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Willamette River - Wikipedia">
            <a:extLst>
              <a:ext uri="{FF2B5EF4-FFF2-40B4-BE49-F238E27FC236}">
                <a16:creationId xmlns:a16="http://schemas.microsoft.com/office/drawing/2014/main" id="{70E99867-D5AA-9092-5C76-4E5381FA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456" y="3235200"/>
            <a:ext cx="2523291" cy="28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42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3BD146-5989-9C68-2F5E-C3E3AD82E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224" y="349796"/>
            <a:ext cx="5157787" cy="573862"/>
          </a:xfrm>
        </p:spPr>
        <p:txBody>
          <a:bodyPr>
            <a:normAutofit/>
          </a:bodyPr>
          <a:lstStyle/>
          <a:p>
            <a:pPr algn="ctr"/>
            <a:r>
              <a:rPr lang="it-IT" sz="3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AMBITI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477C9C-9BBD-A936-400B-775907CB1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662" y="1375258"/>
            <a:ext cx="5726913" cy="48144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6000" dirty="0"/>
              <a:t>1.GESTIONE E PIANIFICAZIONE DEL TERRITORIO</a:t>
            </a:r>
          </a:p>
          <a:p>
            <a:pPr marL="457200" lvl="1" indent="0">
              <a:buNone/>
            </a:pPr>
            <a:r>
              <a:rPr lang="it-IT" sz="6000" dirty="0"/>
              <a:t>(valutazione impatto di cambiamenti nell'uso del suolo, identificazione di aree prioritarie per la conservazione o ripristino)</a:t>
            </a:r>
          </a:p>
          <a:p>
            <a:pPr marL="457200" lvl="1" indent="0">
              <a:buNone/>
            </a:pPr>
            <a:endParaRPr lang="it-IT" sz="6000" dirty="0"/>
          </a:p>
          <a:p>
            <a:pPr marL="0" indent="0">
              <a:buNone/>
            </a:pPr>
            <a:r>
              <a:rPr lang="it-IT" sz="6000" dirty="0"/>
              <a:t>2. AGRICOLTURA E GESTIONE RISORSE NATURALI</a:t>
            </a:r>
          </a:p>
          <a:p>
            <a:pPr marL="457200" lvl="1" indent="0">
              <a:buNone/>
            </a:pPr>
            <a:r>
              <a:rPr lang="it-IT" sz="6000" dirty="0"/>
              <a:t>(valutazione benefici derivanti da pratiche agricole sostenibili, supporto a politiche agricole integrate con la gestione ambientale)</a:t>
            </a:r>
          </a:p>
          <a:p>
            <a:pPr marL="457200" lvl="1" indent="0">
              <a:buNone/>
            </a:pPr>
            <a:endParaRPr lang="it-IT" sz="6000" dirty="0"/>
          </a:p>
          <a:p>
            <a:pPr marL="0" indent="0">
              <a:buNone/>
            </a:pPr>
            <a:r>
              <a:rPr lang="it-IT" sz="6000" dirty="0"/>
              <a:t>3. GESTIONE RISORSE IDRICHE</a:t>
            </a:r>
          </a:p>
          <a:p>
            <a:pPr marL="457200" lvl="1" indent="0">
              <a:buNone/>
            </a:pPr>
            <a:r>
              <a:rPr lang="it-IT" sz="6000" dirty="0"/>
              <a:t>(mappatura dei servizi ecosistemici legati alle risorse idriche)</a:t>
            </a:r>
          </a:p>
          <a:p>
            <a:pPr marL="457200" lvl="1" indent="0">
              <a:buNone/>
            </a:pPr>
            <a:endParaRPr lang="it-IT" sz="6000" dirty="0"/>
          </a:p>
          <a:p>
            <a:pPr marL="0" indent="0">
              <a:buNone/>
            </a:pPr>
            <a:r>
              <a:rPr lang="it-IT" sz="6000" dirty="0"/>
              <a:t>4. CONSERVAZIONE DELLA BIODIVERSITA’</a:t>
            </a:r>
          </a:p>
          <a:p>
            <a:pPr marL="457200" lvl="1" indent="0">
              <a:buNone/>
            </a:pPr>
            <a:r>
              <a:rPr lang="it-IT" sz="6000" dirty="0"/>
              <a:t>(identificazione di aree chiave per la conservazione della biodiversità)</a:t>
            </a:r>
          </a:p>
          <a:p>
            <a:pPr marL="457200" lvl="1" indent="0">
              <a:buNone/>
            </a:pPr>
            <a:endParaRPr lang="it-IT" sz="6000" dirty="0"/>
          </a:p>
          <a:p>
            <a:pPr marL="0" indent="0">
              <a:buNone/>
            </a:pPr>
            <a:r>
              <a:rPr lang="it-IT" sz="6000" dirty="0"/>
              <a:t>5. VALUTAZIONE ECONOMICA DEI SERVIZI ECOSISTEMICI</a:t>
            </a:r>
          </a:p>
          <a:p>
            <a:pPr marL="457200" lvl="1" indent="0">
              <a:buNone/>
            </a:pPr>
            <a:r>
              <a:rPr lang="it-IT" sz="6000" dirty="0"/>
              <a:t>(quantificazione dei benefici economici derivanti dai servizi ecosistemici, supporto a politiche di internalizzazione dei costi ambientali, promozione di investimenti in capitale naturale)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F935105-250C-E0DD-D1D2-FD0E3FDCF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898" y="355643"/>
            <a:ext cx="5183188" cy="573862"/>
          </a:xfrm>
        </p:spPr>
        <p:txBody>
          <a:bodyPr>
            <a:normAutofit/>
          </a:bodyPr>
          <a:lstStyle/>
          <a:p>
            <a:pPr algn="ctr"/>
            <a:r>
              <a:rPr lang="it-IT" sz="3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OBIETTIVI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F0D29A-1EB7-6174-C1FC-AD886D9E6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1267" y="1375259"/>
            <a:ext cx="5551342" cy="353230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sz="6000" i="1" dirty="0" err="1"/>
              <a:t>InVEST</a:t>
            </a:r>
            <a:r>
              <a:rPr lang="it-IT" sz="6000" i="1" dirty="0"/>
              <a:t> consente ai decisori di quantificarne l'importanza, visualizzare l'impatto delle loro decisioni e a identificare compromessi e compatibilità tra benefici ambientali, economici e sociali. </a:t>
            </a:r>
          </a:p>
          <a:p>
            <a:pPr marL="0" indent="0" algn="ctr">
              <a:buNone/>
            </a:pPr>
            <a:endParaRPr lang="it-IT" sz="6000" i="1" dirty="0"/>
          </a:p>
          <a:p>
            <a:pPr marL="0" indent="0">
              <a:buNone/>
            </a:pPr>
            <a:r>
              <a:rPr lang="it-IT" sz="6000" dirty="0"/>
              <a:t>Le finalità sono, quindi:</a:t>
            </a:r>
          </a:p>
          <a:p>
            <a:r>
              <a:rPr lang="it-IT" sz="6000" dirty="0"/>
              <a:t>QUANTIFICARE E MAPPARE I BENEFICI DELLA NATURA</a:t>
            </a:r>
          </a:p>
          <a:p>
            <a:pPr marL="0" indent="0">
              <a:buNone/>
            </a:pPr>
            <a:endParaRPr lang="it-IT" sz="6000" dirty="0"/>
          </a:p>
          <a:p>
            <a:r>
              <a:rPr lang="it-IT" sz="6000" dirty="0"/>
              <a:t>VALUTARE SCENARI E COMPROMESSI DI GESTIONE</a:t>
            </a:r>
          </a:p>
          <a:p>
            <a:endParaRPr lang="it-IT" sz="6000" dirty="0"/>
          </a:p>
          <a:p>
            <a:r>
              <a:rPr lang="it-IT" sz="6000" dirty="0"/>
              <a:t>SUPPORTARE DECISIONI URBANISTICHE E AMBIENTALI</a:t>
            </a:r>
          </a:p>
          <a:p>
            <a:endParaRPr lang="it-IT" sz="6000" dirty="0"/>
          </a:p>
          <a:p>
            <a:r>
              <a:rPr lang="it-IT" sz="6000" dirty="0"/>
              <a:t>PROMUOVERE INVESTIMENTI NEL CAPITALE AMBIENTALE</a:t>
            </a:r>
          </a:p>
          <a:p>
            <a:endParaRPr lang="it-IT" sz="2400" dirty="0"/>
          </a:p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0F4A1F9-FBAE-C34A-D669-804285318F7E}"/>
              </a:ext>
            </a:extLst>
          </p:cNvPr>
          <p:cNvSpPr/>
          <p:nvPr/>
        </p:nvSpPr>
        <p:spPr>
          <a:xfrm>
            <a:off x="159391" y="1241571"/>
            <a:ext cx="5838184" cy="4948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51CF840-AE59-317B-2D7C-55646DBDCFD6}"/>
              </a:ext>
            </a:extLst>
          </p:cNvPr>
          <p:cNvSpPr/>
          <p:nvPr/>
        </p:nvSpPr>
        <p:spPr>
          <a:xfrm>
            <a:off x="6302375" y="1241571"/>
            <a:ext cx="5730234" cy="3665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11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B341E0-0258-E3D1-D70D-BAC9F3EA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869" y="365126"/>
            <a:ext cx="1934261" cy="629742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Requisiti: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F9F1CF-EB3E-2861-8352-A5FB70B0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71" y="1137996"/>
            <a:ext cx="11429390" cy="5354878"/>
          </a:xfrm>
        </p:spPr>
        <p:txBody>
          <a:bodyPr>
            <a:normAutofit/>
          </a:bodyPr>
          <a:lstStyle/>
          <a:p>
            <a:pPr marL="506730" indent="-285750">
              <a:lnSpc>
                <a:spcPct val="115000"/>
              </a:lnSpc>
              <a:spcAft>
                <a:spcPts val="800"/>
              </a:spcAft>
            </a:pPr>
            <a:r>
              <a:rPr lang="it-IT" sz="15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SISTEMA OPERATIVO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Windows 10 o superiore, </a:t>
            </a:r>
            <a:r>
              <a:rPr lang="it-IT" sz="1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macOS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10.14 o superiore o Linux</a:t>
            </a:r>
          </a:p>
          <a:p>
            <a:pPr marL="506730" indent="-285750">
              <a:lnSpc>
                <a:spcPct val="115000"/>
              </a:lnSpc>
              <a:spcAft>
                <a:spcPts val="800"/>
              </a:spcAft>
            </a:pPr>
            <a:r>
              <a:rPr lang="it-IT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SOFTWARE GIS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QGIS (consigliato, gratuito) o </a:t>
            </a:r>
            <a:r>
              <a:rPr lang="it-IT" sz="1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ArcGIS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(licenza richiesta)</a:t>
            </a:r>
          </a:p>
          <a:p>
            <a:pPr marL="506730" indent="-285750">
              <a:lnSpc>
                <a:spcPct val="115000"/>
              </a:lnSpc>
              <a:spcAft>
                <a:spcPts val="800"/>
              </a:spcAft>
            </a:pPr>
            <a:r>
              <a:rPr lang="it-IT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REQUISITI MINIMI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Processore  64 bit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RAM 4 GB o superiore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Spazio su disco con 500 MB liberi</a:t>
            </a:r>
            <a:endParaRPr lang="it-IT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06730" indent="-285750">
              <a:lnSpc>
                <a:spcPct val="115000"/>
              </a:lnSpc>
              <a:spcAft>
                <a:spcPts val="800"/>
              </a:spcAft>
            </a:pPr>
            <a:r>
              <a:rPr lang="it-IT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REQUISITI CONSIGLIATI</a:t>
            </a:r>
            <a:r>
              <a:rPr lang="it-IT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it-IT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Processore Intel Core i7 o equivalente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RAM 8 GB o superiore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HD SSD da 500GB</a:t>
            </a:r>
          </a:p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5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L'esecuzione efficace di </a:t>
            </a:r>
            <a:r>
              <a:rPr lang="it-IT" sz="15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</a:t>
            </a:r>
            <a:r>
              <a:rPr lang="it-IT" sz="15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non richiede la conoscenza della programmazione Python, ma richiede competenze di base o intermedie nell'uso dei software GIS.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45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A8D89-D37A-7FC6-9823-AA0FF1762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934" y="230430"/>
            <a:ext cx="4240378" cy="472351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(i passaggi):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DDC7314-53F4-E704-4E98-28EF664E8E08}"/>
              </a:ext>
            </a:extLst>
          </p:cNvPr>
          <p:cNvSpPr/>
          <p:nvPr/>
        </p:nvSpPr>
        <p:spPr>
          <a:xfrm>
            <a:off x="160934" y="863715"/>
            <a:ext cx="11870132" cy="1572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8A33FA-B32A-2C82-4D29-57B3037C7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210" y="944182"/>
            <a:ext cx="11723827" cy="1572247"/>
          </a:xfrm>
        </p:spPr>
        <p:txBody>
          <a:bodyPr>
            <a:noAutofit/>
          </a:bodyPr>
          <a:lstStyle/>
          <a:p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modelli </a:t>
            </a:r>
            <a:r>
              <a:rPr lang="it-IT" sz="1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utilizzano le mappe come fonti di informazione e restituiscono i risultati sotto forma di mappe o in termini biofisici (es. tonnellate di carbonio sequestrato) o economici (es. valore attuale netto di quel carbonio sequestrato). Hanno una risoluzione spaziale delle analisi flessibile, consentendo agli utenti di affrontare questioni su scala locale, regionale o globale. </a:t>
            </a:r>
          </a:p>
          <a:p>
            <a:r>
              <a:rPr lang="it-IT" sz="1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utilizza uno schema semplice che delinea "offerta, servizio e valore" : l'"offerta" rappresenta ciò che è potenzialmente disponibile dall'ecosistema, il "servizio" incorpora la domanda e informazioni sui beneficiari e il "valore" include le preferenze sociali e consente il calcolo di parametri economici e sociali.</a:t>
            </a:r>
          </a:p>
          <a:p>
            <a:endParaRPr lang="it-IT" sz="15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4DCA5BC-693F-785E-0C39-6C2A0BB7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777" y="3529844"/>
            <a:ext cx="4361158" cy="2252560"/>
          </a:xfrm>
          <a:prstGeom prst="rect">
            <a:avLst/>
          </a:prstGeom>
        </p:spPr>
      </p:pic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CE0BB55B-A81C-3F68-915E-74E0FC2AF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821483"/>
              </p:ext>
            </p:extLst>
          </p:nvPr>
        </p:nvGraphicFramePr>
        <p:xfrm>
          <a:off x="229210" y="2596896"/>
          <a:ext cx="6563360" cy="411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244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6E3B9-B498-3A0F-B850-43FDB337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62" y="274869"/>
            <a:ext cx="6266536" cy="315912"/>
          </a:xfrm>
        </p:spPr>
        <p:txBody>
          <a:bodyPr>
            <a:noAutofit/>
          </a:bodyPr>
          <a:lstStyle/>
          <a:p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INTERFACCIA WORKBENCH (input)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438BC6-AC8F-62B6-8821-529F396B9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7997" y="4598754"/>
            <a:ext cx="6016916" cy="206311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schermata mostra gli input specifici da inserire.</a:t>
            </a:r>
          </a:p>
          <a:p>
            <a:pPr marL="0" indent="0" algn="ctr">
              <a:buNone/>
            </a:pP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si dispone di un </a:t>
            </a:r>
            <a:r>
              <a:rPr lang="it-IT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datastack</a:t>
            </a: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 parametri salvato da importare, è possibile trascinarlo nell'interfaccia oppure utilizzare l'opzione " </a:t>
            </a:r>
            <a:r>
              <a:rPr lang="it-IT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Carica parametri da file</a:t>
            </a: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" e scegliere il file. </a:t>
            </a:r>
          </a:p>
          <a:p>
            <a:pPr marL="0" indent="0" algn="ctr">
              <a:buNone/>
            </a:pP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caso di errore, gli input saranno contrassegnati con una "X" a destra evidenziati in rosso. </a:t>
            </a:r>
          </a:p>
          <a:p>
            <a:pPr marL="0" indent="0" algn="ctr">
              <a:buNone/>
            </a:pP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Dopo aver inserito tutti i dati di input richiesti, fare clic su " </a:t>
            </a:r>
            <a:r>
              <a:rPr lang="it-IT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Esegui</a:t>
            </a: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" per eseguire il modello.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E8C2851-D6F0-D136-A448-42A4481B3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008" y="4842905"/>
            <a:ext cx="5487643" cy="11921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 si avvia Workbench, la prima schermata che appare elenca tutti i modelli </a:t>
            </a:r>
            <a:r>
              <a:rPr lang="it-IT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</a:t>
            </a: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it-IT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Fare clic su uno di essi per aprire l'interfaccia di input per quel modello. A questo punto si apre una scheda che mostra gli input specifici da inserire.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8" name="Immagine 7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879B3240-F195-B557-B2B0-11EB6D520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r="4001"/>
          <a:stretch/>
        </p:blipFill>
        <p:spPr bwMode="auto">
          <a:xfrm>
            <a:off x="153008" y="883991"/>
            <a:ext cx="5487643" cy="355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C8F9F3B-4E19-707B-45E9-DD4DCDB61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97" y="883991"/>
            <a:ext cx="6016917" cy="338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77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A5060B-EDB2-1532-B8DC-209A5F82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32704"/>
            <a:ext cx="10515600" cy="855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il modello viene eseguito correttamente, è possibile fare clic su " </a:t>
            </a:r>
            <a:r>
              <a:rPr lang="it-IT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Apri area di lavoro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". </a:t>
            </a:r>
            <a:r>
              <a:rPr lang="it-IT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software genera mappe, risultati spaziali (che possono essere visualizzati aggiungendoli 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dall'area di lavoro al proprio GIS</a:t>
            </a:r>
            <a:r>
              <a:rPr lang="it-IT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</a:t>
            </a:r>
            <a:r>
              <a:rPr lang="it-IT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dati quantitativi, tabelle, statistiche e report. </a:t>
            </a:r>
            <a:endParaRPr lang="it-IT" sz="1500" dirty="0"/>
          </a:p>
        </p:txBody>
      </p:sp>
      <p:pic>
        <p:nvPicPr>
          <p:cNvPr id="4" name="Immagine 3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F59465C0-68B5-F8F1-0318-836003E2F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/>
          <a:stretch/>
        </p:blipFill>
        <p:spPr bwMode="auto">
          <a:xfrm>
            <a:off x="1783290" y="847288"/>
            <a:ext cx="8625419" cy="4624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804DEB0-8C43-D21A-651B-2E5D78A230EA}"/>
              </a:ext>
            </a:extLst>
          </p:cNvPr>
          <p:cNvSpPr txBox="1">
            <a:spLocks/>
          </p:cNvSpPr>
          <p:nvPr/>
        </p:nvSpPr>
        <p:spPr>
          <a:xfrm>
            <a:off x="2962732" y="304330"/>
            <a:ext cx="6266536" cy="315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INTERFACCIA WORKBENCH (output)</a:t>
            </a:r>
          </a:p>
        </p:txBody>
      </p:sp>
    </p:spTree>
    <p:extLst>
      <p:ext uri="{BB962C8B-B14F-4D97-AF65-F5344CB8AC3E}">
        <p14:creationId xmlns:p14="http://schemas.microsoft.com/office/powerpoint/2010/main" val="194896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11BC00B-A178-B13E-3575-45A3CFFDC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22872"/>
            <a:ext cx="5157787" cy="823912"/>
          </a:xfrm>
        </p:spPr>
        <p:txBody>
          <a:bodyPr/>
          <a:lstStyle/>
          <a:p>
            <a:r>
              <a:rPr lang="it-IT" dirty="0"/>
              <a:t>PRO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7F39147-C858-518C-585D-D7CDC589CC3B}"/>
              </a:ext>
            </a:extLst>
          </p:cNvPr>
          <p:cNvSpPr/>
          <p:nvPr/>
        </p:nvSpPr>
        <p:spPr>
          <a:xfrm>
            <a:off x="665683" y="1546784"/>
            <a:ext cx="5069434" cy="37870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F25CAFF-7011-C557-DA04-937074FF4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49197"/>
            <a:ext cx="4895329" cy="36845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it-IT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è un prodotto software gratuito concesso in licenza.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Supporta scenari spaziali complessi.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Presenta un’a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mpia documentazione</a:t>
            </a:r>
            <a: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tutorial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offre una serie di modelli specifici per diversi ecosistemi (terrestri, acquatici, marini) e servizi ecosistemici, consentendo agli utenti di selezionare quelli più pertinenti al loro caso d'uso.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Disponibile sia come applicazione desktop tradizionale sia come nuova interfaccia grafica "Workbench".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richiede competenze avanzate di programmazione, ma è consigliabile avere familiarità con l'uso di software GIS.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B11E943-7D0B-8AEC-AC5C-B77C05227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722872"/>
            <a:ext cx="5183188" cy="823912"/>
          </a:xfrm>
        </p:spPr>
        <p:txBody>
          <a:bodyPr/>
          <a:lstStyle/>
          <a:p>
            <a:r>
              <a:rPr lang="it-IT" dirty="0"/>
              <a:t>CONTRO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E3F78BA-9AF2-DA0A-5D4A-47B219DAE69B}"/>
              </a:ext>
            </a:extLst>
          </p:cNvPr>
          <p:cNvSpPr/>
          <p:nvPr/>
        </p:nvSpPr>
        <p:spPr>
          <a:xfrm>
            <a:off x="6276426" y="1546784"/>
            <a:ext cx="5069434" cy="37870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061B502-0C60-6F07-CFD5-7A7C10DE3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883" y="1649197"/>
            <a:ext cx="4895329" cy="36845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Richiede competenze GIS di base.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aree di studio estese può diventare lento o pesante.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è progettato per modellare cambiamenti nel tempo o cicli stagionali.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precisione dei risultati è fortemente influenzata dalla qualità e accuratezza dei dati forniti.</a:t>
            </a:r>
          </a:p>
          <a:p>
            <a:pPr>
              <a:lnSpc>
                <a:spcPct val="115000"/>
              </a:lnSpc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 necessaria una conoscenza approfondita dell’ecosistema da modellizzare.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799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D48F0-3A07-88B4-928D-8ACB073B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0368"/>
            <a:ext cx="10515600" cy="125315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700" b="1" dirty="0">
                <a:latin typeface="+mn-lt"/>
              </a:rPr>
              <a:t>NOTA</a:t>
            </a:r>
            <a:r>
              <a:rPr lang="it-IT" sz="1500" dirty="0">
                <a:latin typeface="+mn-lt"/>
              </a:rPr>
              <a:t>: </a:t>
            </a:r>
            <a: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Lo sviluppo di </a:t>
            </a:r>
            <a:r>
              <a:rPr lang="it-IT" sz="15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InVEST</a:t>
            </a:r>
            <a: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è un impegno costante del Natural Capital Project. </a:t>
            </a:r>
            <a:r>
              <a:rPr lang="it-IT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Vengono rilasciate</a:t>
            </a:r>
            <a: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versioni aggiornate del toolkit circa ogni tre mesi, che possono includere aggiornamenti scientifici, miglioramenti delle prestazioni e delle funzionalità, correzioni di bug e/o nuovi modelli. </a:t>
            </a:r>
            <a:b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Website: https://naturalcapitalproject.stanford.edu/software/invest</a:t>
            </a:r>
            <a:br>
              <a:rPr lang="it-IT" sz="15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1500" dirty="0">
              <a:latin typeface="+mn-lt"/>
            </a:endParaRPr>
          </a:p>
        </p:txBody>
      </p:sp>
      <p:pic>
        <p:nvPicPr>
          <p:cNvPr id="5" name="Immagine 4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5524FB6-9568-E20C-12B2-EF87D722D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374479"/>
            <a:ext cx="2274907" cy="16719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F1A10B-FFD0-BB2D-4E3D-0227531BA08E}"/>
              </a:ext>
            </a:extLst>
          </p:cNvPr>
          <p:cNvSpPr txBox="1"/>
          <p:nvPr/>
        </p:nvSpPr>
        <p:spPr>
          <a:xfrm>
            <a:off x="3106757" y="587191"/>
            <a:ext cx="45281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/>
              <a:t>DOCENTE: Giorgio Guariso</a:t>
            </a:r>
          </a:p>
          <a:p>
            <a:pPr algn="ctr"/>
            <a:endParaRPr lang="it-IT" sz="1500" i="1" dirty="0"/>
          </a:p>
          <a:p>
            <a:pPr algn="ctr"/>
            <a:r>
              <a:rPr lang="it-IT" sz="1500" i="1" dirty="0"/>
              <a:t>Corso di Laure Triennale A.A. 2024/2025</a:t>
            </a:r>
          </a:p>
          <a:p>
            <a:pPr algn="ctr"/>
            <a:r>
              <a:rPr lang="it-IT" sz="1500" i="1" dirty="0"/>
              <a:t>Ingegneria per l’Ambiente e il Territorio</a:t>
            </a:r>
          </a:p>
          <a:p>
            <a:pPr algn="ctr"/>
            <a:r>
              <a:rPr lang="it-IT" sz="1500" i="1" dirty="0"/>
              <a:t>Modellistica e Simulazione</a:t>
            </a:r>
          </a:p>
          <a:p>
            <a:pPr algn="ctr"/>
            <a:endParaRPr lang="it-IT" sz="1500" i="1" dirty="0"/>
          </a:p>
          <a:p>
            <a:pPr algn="ctr"/>
            <a:r>
              <a:rPr lang="it-IT" sz="1500" i="1" dirty="0"/>
              <a:t>STUDENTE: Elena Battista</a:t>
            </a:r>
          </a:p>
        </p:txBody>
      </p:sp>
    </p:spTree>
    <p:extLst>
      <p:ext uri="{BB962C8B-B14F-4D97-AF65-F5344CB8AC3E}">
        <p14:creationId xmlns:p14="http://schemas.microsoft.com/office/powerpoint/2010/main" val="21796675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2268</Words>
  <Application>Microsoft Office PowerPoint</Application>
  <PresentationFormat>Widescreen</PresentationFormat>
  <Paragraphs>181</Paragraphs>
  <Slides>20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Aptos</vt:lpstr>
      <vt:lpstr>Aptos Black</vt:lpstr>
      <vt:lpstr>Aptos Display</vt:lpstr>
      <vt:lpstr>Arial</vt:lpstr>
      <vt:lpstr>Arimo</vt:lpstr>
      <vt:lpstr>Calibri</vt:lpstr>
      <vt:lpstr>Courier New</vt:lpstr>
      <vt:lpstr>Wingdings</vt:lpstr>
      <vt:lpstr>Tema di Office</vt:lpstr>
      <vt:lpstr>InVEST</vt:lpstr>
      <vt:lpstr>Cos’è inVEST? </vt:lpstr>
      <vt:lpstr>Presentazione standard di PowerPoint</vt:lpstr>
      <vt:lpstr>Requisiti:</vt:lpstr>
      <vt:lpstr>INPUT (i passaggi):</vt:lpstr>
      <vt:lpstr>INTERFACCIA WORKBENCH (input)</vt:lpstr>
      <vt:lpstr>Presentazione standard di PowerPoint</vt:lpstr>
      <vt:lpstr>Presentazione standard di PowerPoint</vt:lpstr>
      <vt:lpstr>NOTA: Lo sviluppo di InVEST è un impegno costante del Natural Capital Project. Vengono rilasciate versioni aggiornate del toolkit circa ogni tre mesi, che possono includere aggiornamenti scientifici, miglioramenti delle prestazioni e delle funzionalità, correzioni di bug e/o nuovi modelli.   Website: https://naturalcapitalproject.stanford.edu/software/invest </vt:lpstr>
      <vt:lpstr>INVEST:  Integrated Valuation of Ecosystem Services and Tradeoffs</vt:lpstr>
      <vt:lpstr>InVEST: scopo e finalità</vt:lpstr>
      <vt:lpstr>Ente, autore e sito</vt:lpstr>
      <vt:lpstr>Specifiche Hardware e Software</vt:lpstr>
      <vt:lpstr>Modelli di InVEST</vt:lpstr>
      <vt:lpstr>Parametri di Input</vt:lpstr>
      <vt:lpstr>Struttura dei dati</vt:lpstr>
      <vt:lpstr>Elaborazione dei dati</vt:lpstr>
      <vt:lpstr>Analisi dei singoli pool</vt:lpstr>
      <vt:lpstr>Risultati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 Battista</dc:creator>
  <cp:lastModifiedBy>Giorgio Guariso</cp:lastModifiedBy>
  <cp:revision>13</cp:revision>
  <dcterms:created xsi:type="dcterms:W3CDTF">2025-05-21T12:25:54Z</dcterms:created>
  <dcterms:modified xsi:type="dcterms:W3CDTF">2026-06-08T10:12:54Z</dcterms:modified>
</cp:coreProperties>
</file>