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3" r:id="rId7"/>
    <p:sldId id="265" r:id="rId8"/>
    <p:sldId id="262" r:id="rId9"/>
    <p:sldId id="267" r:id="rId10"/>
    <p:sldId id="269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57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4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6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3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9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68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49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03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07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40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5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4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B736-1516-44B7-B9AB-2656FF1916BF}" type="datetimeFigureOut">
              <a:rPr lang="it-IT" smtClean="0"/>
              <a:t>11/07/2017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88C2-EA77-412E-B723-5E3B58F89A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29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4682"/>
          <a:stretch/>
        </p:blipFill>
        <p:spPr bwMode="auto">
          <a:xfrm>
            <a:off x="1524000" y="1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165534" y="4149726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Titolo presentazione</a:t>
            </a:r>
            <a:br>
              <a:rPr lang="it-IT" sz="2800" dirty="0"/>
            </a:br>
            <a:r>
              <a:rPr lang="it-IT" sz="2800" dirty="0"/>
              <a:t>sottotitolo</a:t>
            </a:r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165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Milano, XX mese 20XX</a:t>
            </a: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52400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                                               </a:t>
            </a:r>
          </a:p>
          <a:p>
            <a:pPr algn="ctr" defTabSz="457200"/>
            <a:endParaRPr lang="it-IT" dirty="0">
              <a:solidFill>
                <a:prstClr val="white"/>
              </a:solidFill>
            </a:endParaRPr>
          </a:p>
          <a:p>
            <a:pPr algn="ctr" defTabSz="457200"/>
            <a:endParaRPr lang="it-IT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smtClean="0">
                <a:solidFill>
                  <a:prstClr val="white"/>
                </a:solidFill>
              </a:rPr>
              <a:t>                                                                                          Anno accademico 2016/2017</a:t>
            </a:r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572008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2165534" y="4149726"/>
            <a:ext cx="7772400" cy="9683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dirty="0" smtClean="0">
                <a:solidFill>
                  <a:prstClr val="white"/>
                </a:solidFill>
              </a:rPr>
              <a:t>Corso </a:t>
            </a:r>
            <a:r>
              <a:rPr lang="it-IT" dirty="0" smtClean="0">
                <a:solidFill>
                  <a:prstClr val="white"/>
                </a:solidFill>
              </a:rPr>
              <a:t>di modellistica e simulazione</a:t>
            </a:r>
            <a:endParaRPr lang="it-IT" sz="3000" b="0" dirty="0">
              <a:solidFill>
                <a:prstClr val="white"/>
              </a:solidFill>
            </a:endParaRPr>
          </a:p>
        </p:txBody>
      </p:sp>
      <p:sp>
        <p:nvSpPr>
          <p:cNvPr id="133" name="Sottotitolo 2"/>
          <p:cNvSpPr txBox="1">
            <a:spLocks/>
          </p:cNvSpPr>
          <p:nvPr/>
        </p:nvSpPr>
        <p:spPr>
          <a:xfrm>
            <a:off x="2165534" y="5118100"/>
            <a:ext cx="7772400" cy="1333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prstClr val="white"/>
                </a:solidFill>
              </a:rPr>
              <a:t>Docente:</a:t>
            </a:r>
            <a:endParaRPr lang="it-IT" dirty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Giorgio </a:t>
            </a:r>
            <a:r>
              <a:rPr lang="it-IT" b="1" dirty="0" err="1" smtClean="0">
                <a:solidFill>
                  <a:prstClr val="white"/>
                </a:solidFill>
              </a:rPr>
              <a:t>Guariso</a:t>
            </a:r>
            <a:endParaRPr lang="it-IT" b="1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Esempio – struttura ospedaliera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781801" y="640064"/>
            <a:ext cx="5095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Si inseriscono poi i dati di linea relativi alla tipologia (TLC o Energia), e quelli dei relativi  coefficienti (installazione linea, tipo linea, ambiente).</a:t>
            </a:r>
            <a:endParaRPr lang="it-I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5856"/>
          <a:stretch/>
        </p:blipFill>
        <p:spPr>
          <a:xfrm>
            <a:off x="1047751" y="782435"/>
            <a:ext cx="52101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Esempio – struttura ospedaliera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5095875" y="700505"/>
            <a:ext cx="215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Inserimento dei dati di zona  esterna e interna. Per entrambe si è inserito il numero di persone nella zona e il tempo di permanenza, oltre che al </a:t>
            </a:r>
            <a:r>
              <a:rPr lang="it-IT" sz="2000" dirty="0" err="1" smtClean="0"/>
              <a:t>coeff</a:t>
            </a:r>
            <a:r>
              <a:rPr lang="it-IT" sz="2000" dirty="0" smtClean="0"/>
              <a:t> di riduzione del suolo e a </a:t>
            </a:r>
            <a:r>
              <a:rPr lang="it-IT" sz="2000" dirty="0" err="1" smtClean="0"/>
              <a:t>coeff</a:t>
            </a:r>
            <a:r>
              <a:rPr lang="it-IT" sz="2000" dirty="0" smtClean="0"/>
              <a:t> dovuti ai danni.</a:t>
            </a:r>
            <a:endParaRPr lang="it-IT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7"/>
          <a:stretch/>
        </p:blipFill>
        <p:spPr>
          <a:xfrm>
            <a:off x="237345" y="769519"/>
            <a:ext cx="4858530" cy="538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564"/>
          <a:stretch/>
        </p:blipFill>
        <p:spPr>
          <a:xfrm>
            <a:off x="7248525" y="683628"/>
            <a:ext cx="4706130" cy="54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Esempio – struttura ospedaliera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8143482" y="891728"/>
            <a:ext cx="40485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Risultato finale : permette di valutato </a:t>
            </a:r>
            <a:r>
              <a:rPr lang="it-IT" sz="2000" dirty="0" err="1" smtClean="0"/>
              <a:t>sottoforma</a:t>
            </a:r>
            <a:r>
              <a:rPr lang="it-IT" sz="2000" dirty="0" smtClean="0"/>
              <a:t> di tabelle le varie tipologie di rischio i cui significati dei simboli sono riportati in una lista apposita del software. I principali rischi individuati spaziano da lesioni o perdita di vita umana, a guasti dei sistemi o delle strutture, danni fisici o sovraccarichi oltre che a perdite di patrimonio e del valore dell’edificio, struttura, impianto.</a:t>
            </a:r>
            <a:endParaRPr lang="it-I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417" r="4172"/>
          <a:stretch/>
        </p:blipFill>
        <p:spPr>
          <a:xfrm>
            <a:off x="271463" y="891729"/>
            <a:ext cx="7872019" cy="5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Note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838200" y="782435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 smtClean="0">
              <a:latin typeface="+mj-lt"/>
            </a:endParaRPr>
          </a:p>
          <a:p>
            <a:pPr algn="just"/>
            <a:r>
              <a:rPr lang="it-IT" sz="2000" dirty="0" smtClean="0">
                <a:latin typeface="+mj-lt"/>
              </a:rPr>
              <a:t>LARS </a:t>
            </a:r>
            <a:r>
              <a:rPr lang="it-IT" sz="2000" dirty="0">
                <a:latin typeface="+mj-lt"/>
              </a:rPr>
              <a:t>è precompilato. Basta quindi scompattare il file lars_3.0.2.tgz ed è funzionante. </a:t>
            </a:r>
            <a:r>
              <a:rPr lang="it-IT" sz="2000" dirty="0" smtClean="0">
                <a:latin typeface="+mj-lt"/>
              </a:rPr>
              <a:t>Un problema comune può </a:t>
            </a:r>
            <a:r>
              <a:rPr lang="it-IT" sz="2000" dirty="0">
                <a:latin typeface="+mj-lt"/>
              </a:rPr>
              <a:t>dipendere da non avere installato una versione di Java 7 o superiore o non avere configurato bene l'istallazione di Java</a:t>
            </a:r>
            <a:r>
              <a:rPr lang="it-IT" sz="2000" dirty="0" smtClean="0">
                <a:latin typeface="+mj-lt"/>
              </a:rPr>
              <a:t>. Altrimenti: </a:t>
            </a:r>
            <a:r>
              <a:rPr lang="it-IT" sz="2000" dirty="0">
                <a:latin typeface="+mj-lt"/>
              </a:rPr>
              <a:t>java -</a:t>
            </a:r>
            <a:r>
              <a:rPr lang="it-IT" sz="2000" dirty="0" err="1">
                <a:latin typeface="+mj-lt"/>
              </a:rPr>
              <a:t>classpath</a:t>
            </a:r>
            <a:r>
              <a:rPr lang="it-IT" sz="2000" dirty="0">
                <a:latin typeface="+mj-lt"/>
              </a:rPr>
              <a:t> . </a:t>
            </a:r>
            <a:r>
              <a:rPr lang="it-IT" sz="2000" dirty="0" err="1">
                <a:latin typeface="+mj-lt"/>
              </a:rPr>
              <a:t>lars.LARS</a:t>
            </a:r>
            <a:r>
              <a:rPr lang="it-IT" sz="2000" dirty="0">
                <a:latin typeface="+mj-lt"/>
              </a:rPr>
              <a:t> significa che se il file </a:t>
            </a:r>
            <a:r>
              <a:rPr lang="it-IT" sz="2000" dirty="0" err="1">
                <a:latin typeface="+mj-lt"/>
              </a:rPr>
              <a:t>bat</a:t>
            </a:r>
            <a:r>
              <a:rPr lang="it-IT" sz="2000" dirty="0">
                <a:latin typeface="+mj-lt"/>
              </a:rPr>
              <a:t> non dovesse funzionare, puoi aprire una finestra di terminale, e dopo esserti spostato nella directory LARS lanciare esattamente il comando java -</a:t>
            </a:r>
            <a:r>
              <a:rPr lang="it-IT" sz="2000" dirty="0" err="1">
                <a:latin typeface="+mj-lt"/>
              </a:rPr>
              <a:t>classpath</a:t>
            </a:r>
            <a:r>
              <a:rPr lang="it-IT" sz="2000" dirty="0">
                <a:latin typeface="+mj-lt"/>
              </a:rPr>
              <a:t> . </a:t>
            </a:r>
            <a:r>
              <a:rPr lang="it-IT" sz="2000" dirty="0" err="1">
                <a:latin typeface="+mj-lt"/>
              </a:rPr>
              <a:t>lars.LARS</a:t>
            </a:r>
            <a:r>
              <a:rPr lang="it-IT" sz="2000" dirty="0">
                <a:latin typeface="+mj-lt"/>
              </a:rPr>
              <a:t> facendo attenzione agli spazi ed ai punti.</a:t>
            </a:r>
          </a:p>
        </p:txBody>
      </p:sp>
    </p:spTree>
    <p:extLst>
      <p:ext uri="{BB962C8B-B14F-4D97-AF65-F5344CB8AC3E}">
        <p14:creationId xmlns:p14="http://schemas.microsoft.com/office/powerpoint/2010/main" val="38768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2165534" y="4149726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Firma convenzione </a:t>
            </a:r>
            <a:br>
              <a:rPr lang="it-IT" sz="2800" dirty="0"/>
            </a:br>
            <a:r>
              <a:rPr lang="it-IT" sz="2800" dirty="0"/>
              <a:t>Politecnico di Milano e Veneranda Fabbrica del Duomo di Milano</a:t>
            </a:r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2165534" y="5743575"/>
            <a:ext cx="7772400" cy="70802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Aula Magna – Rettorato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Mercoledì 27 maggio 2015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590819"/>
            <a:ext cx="3506267" cy="147942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508426" y="3816351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572008" y="3816351"/>
            <a:ext cx="9036647" cy="180000"/>
            <a:chOff x="1218340" y="275867"/>
            <a:chExt cx="17715122" cy="567843"/>
          </a:xfrm>
        </p:grpSpPr>
        <p:cxnSp>
          <p:nvCxnSpPr>
            <p:cNvPr id="9" name="Connettore 1 8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olo 1"/>
          <p:cNvSpPr txBox="1">
            <a:spLocks/>
          </p:cNvSpPr>
          <p:nvPr/>
        </p:nvSpPr>
        <p:spPr>
          <a:xfrm>
            <a:off x="2165534" y="4149726"/>
            <a:ext cx="7772400" cy="1496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it-IT" dirty="0" smtClean="0">
                <a:solidFill>
                  <a:prstClr val="white"/>
                </a:solidFill>
              </a:rPr>
              <a:t>LARS - </a:t>
            </a:r>
            <a:r>
              <a:rPr lang="it-IT" dirty="0"/>
              <a:t>Valutazione del rischio di </a:t>
            </a:r>
            <a:r>
              <a:rPr lang="it-IT" dirty="0" smtClean="0"/>
              <a:t>fulminazione</a:t>
            </a:r>
          </a:p>
          <a:p>
            <a:pPr algn="ctr"/>
            <a:endParaRPr lang="it-IT" dirty="0"/>
          </a:p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2" name="CasellaDiTesto 131"/>
          <p:cNvSpPr txBox="1"/>
          <p:nvPr/>
        </p:nvSpPr>
        <p:spPr>
          <a:xfrm>
            <a:off x="8769124" y="3282145"/>
            <a:ext cx="2293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dirty="0" smtClean="0">
                <a:solidFill>
                  <a:prstClr val="black"/>
                </a:solidFill>
              </a:rPr>
              <a:t>Picardi </a:t>
            </a:r>
            <a:r>
              <a:rPr lang="it-IT" sz="2000" dirty="0">
                <a:solidFill>
                  <a:prstClr val="black"/>
                </a:solidFill>
              </a:rPr>
              <a:t>Ernesto</a:t>
            </a:r>
          </a:p>
          <a:p>
            <a:pPr defTabSz="457200"/>
            <a:endParaRPr lang="it-IT" dirty="0">
              <a:solidFill>
                <a:prstClr val="black"/>
              </a:solidFill>
            </a:endParaRPr>
          </a:p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Software LARS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43868"/>
              </p:ext>
            </p:extLst>
          </p:nvPr>
        </p:nvGraphicFramePr>
        <p:xfrm>
          <a:off x="1842752" y="2675062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+mj-lt"/>
                        </a:rPr>
                        <a:t>Autore: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+mj-lt"/>
                        </a:rPr>
                        <a:t>Michele Spinosa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Versione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3.0.2 - JAVA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Copyright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2007-2014 Michele Spinosa under GPL License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Licenza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+mj-lt"/>
                        </a:rPr>
                        <a:t>GPL versione 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83" y="507797"/>
            <a:ext cx="1927538" cy="19275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2752" y="5038229"/>
            <a:ext cx="598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+mj-lt"/>
              </a:rPr>
              <a:t>Sito web del software: http</a:t>
            </a:r>
            <a:r>
              <a:rPr lang="it-IT" dirty="0">
                <a:latin typeface="+mj-lt"/>
              </a:rPr>
              <a:t>://</a:t>
            </a:r>
            <a:r>
              <a:rPr lang="it-IT" dirty="0" smtClean="0">
                <a:latin typeface="+mj-lt"/>
              </a:rPr>
              <a:t>sourceforge.net/projects/lars-ms/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2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4784"/>
            <a:ext cx="10515600" cy="433365"/>
          </a:xfrm>
        </p:spPr>
        <p:txBody>
          <a:bodyPr>
            <a:normAutofit fontScale="90000"/>
          </a:bodyPr>
          <a:lstStyle/>
          <a:p>
            <a:r>
              <a:rPr lang="it-IT" sz="3000" dirty="0" smtClean="0"/>
              <a:t>LARS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38200" y="1143363"/>
            <a:ext cx="10433819" cy="4102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1800" dirty="0" smtClean="0"/>
              <a:t>Il </a:t>
            </a:r>
            <a:r>
              <a:rPr lang="it-IT" sz="1800" dirty="0" smtClean="0"/>
              <a:t>software </a:t>
            </a:r>
            <a:r>
              <a:rPr lang="it-IT" sz="1800" b="1" dirty="0" smtClean="0"/>
              <a:t>LARS </a:t>
            </a:r>
            <a:r>
              <a:rPr lang="it-IT" sz="1800" b="1" dirty="0"/>
              <a:t>- </a:t>
            </a:r>
            <a:r>
              <a:rPr lang="it-IT" sz="1800" b="1" dirty="0" err="1"/>
              <a:t>Lightning</a:t>
            </a:r>
            <a:r>
              <a:rPr lang="it-IT" sz="1800" b="1" dirty="0"/>
              <a:t> </a:t>
            </a:r>
            <a:r>
              <a:rPr lang="it-IT" sz="1800" b="1" dirty="0" err="1"/>
              <a:t>Assessment</a:t>
            </a:r>
            <a:r>
              <a:rPr lang="it-IT" sz="1800" b="1" dirty="0"/>
              <a:t> of </a:t>
            </a:r>
            <a:r>
              <a:rPr lang="it-IT" sz="1800" b="1" dirty="0" err="1"/>
              <a:t>Risk</a:t>
            </a:r>
            <a:r>
              <a:rPr lang="it-IT" sz="1800" b="1" dirty="0"/>
              <a:t> for a </a:t>
            </a:r>
            <a:r>
              <a:rPr lang="it-IT" sz="1800" b="1" dirty="0" err="1" smtClean="0"/>
              <a:t>Structure</a:t>
            </a:r>
            <a:r>
              <a:rPr lang="it-IT" sz="1800" b="1" dirty="0" smtClean="0"/>
              <a:t> </a:t>
            </a:r>
            <a:r>
              <a:rPr lang="it-IT" sz="1800" dirty="0" smtClean="0"/>
              <a:t>,è </a:t>
            </a:r>
            <a:r>
              <a:rPr lang="it-IT" sz="1800" dirty="0"/>
              <a:t>un programma </a:t>
            </a:r>
            <a:r>
              <a:rPr lang="it-IT" sz="1800" dirty="0"/>
              <a:t>o</a:t>
            </a:r>
            <a:r>
              <a:rPr lang="it-IT" sz="1800" dirty="0" smtClean="0"/>
              <a:t>pen source, precompilato, utilizzato per </a:t>
            </a:r>
            <a:r>
              <a:rPr lang="it-IT" sz="1800" dirty="0"/>
              <a:t>la valutazione del rischio </a:t>
            </a:r>
            <a:r>
              <a:rPr lang="it-IT" sz="1800" dirty="0" smtClean="0"/>
              <a:t>causato dalle </a:t>
            </a:r>
            <a:r>
              <a:rPr lang="it-IT" sz="1800" dirty="0"/>
              <a:t>scariche </a:t>
            </a:r>
            <a:r>
              <a:rPr lang="it-IT" sz="1800" dirty="0" smtClean="0"/>
              <a:t>atmosferiche per una struttura.</a:t>
            </a:r>
          </a:p>
          <a:p>
            <a:pPr algn="just"/>
            <a:r>
              <a:rPr lang="it-IT" sz="1800" dirty="0" smtClean="0"/>
              <a:t>Nell’ultima versione aggiornata secondo </a:t>
            </a:r>
            <a:r>
              <a:rPr lang="it-IT" sz="1800" dirty="0"/>
              <a:t>la Norma IEC </a:t>
            </a:r>
            <a:r>
              <a:rPr lang="it-IT" sz="1800" dirty="0" smtClean="0"/>
              <a:t>62305-2 sono </a:t>
            </a:r>
            <a:r>
              <a:rPr lang="it-IT" sz="1800" dirty="0"/>
              <a:t>stati apportati notevoli cambiamenti, sia formali sia sostanziali, rispetto alla precedente versione, comportando altrettanti cambiamenti nella nuova versione di LARS.</a:t>
            </a:r>
            <a:r>
              <a:rPr lang="it-IT" sz="1800" dirty="0" smtClean="0"/>
              <a:t> </a:t>
            </a:r>
          </a:p>
          <a:p>
            <a:pPr algn="just"/>
            <a:endParaRPr lang="it-IT" sz="1800" dirty="0" smtClean="0"/>
          </a:p>
          <a:p>
            <a:pPr algn="just"/>
            <a:r>
              <a:rPr lang="it-IT" sz="1800" dirty="0" smtClean="0"/>
              <a:t>Le principali caratteristiche del programma LARS sono: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S</a:t>
            </a:r>
            <a:r>
              <a:rPr lang="it-IT" sz="1800" dirty="0" smtClean="0"/>
              <a:t>uddividere la </a:t>
            </a:r>
            <a:r>
              <a:rPr lang="it-IT" sz="1800" dirty="0"/>
              <a:t>struttura in zone, inserire un numero arbitrario di linee esterne e di impianti </a:t>
            </a:r>
            <a:r>
              <a:rPr lang="it-IT" sz="1800" dirty="0" smtClean="0"/>
              <a:t>interni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 smtClean="0"/>
              <a:t>I dati inseriti e </a:t>
            </a:r>
            <a:r>
              <a:rPr lang="it-IT" sz="1800" dirty="0"/>
              <a:t>i risultati </a:t>
            </a:r>
            <a:r>
              <a:rPr lang="it-IT" sz="1800" dirty="0" smtClean="0"/>
              <a:t>del calcolo </a:t>
            </a:r>
            <a:r>
              <a:rPr lang="it-IT" sz="1800" dirty="0"/>
              <a:t>possono essere visualizzati, stampati o salvati stampando su file le tabelle di dati e valori di calcolo</a:t>
            </a:r>
            <a:r>
              <a:rPr lang="it-IT" sz="1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Il codice sorgente è scritto in Java, permettendo un utilizzo multi </a:t>
            </a:r>
            <a:r>
              <a:rPr lang="it-IT" sz="1800" dirty="0" smtClean="0"/>
              <a:t>piattaforma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I file con i dati di progetto, sono semplici file di testo, fattore che facilita l'interscambiabilità dei dati tra diversi progettisti</a:t>
            </a:r>
            <a:r>
              <a:rPr lang="it-IT" sz="1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E' distribuito con licenza "Open Source" GPL versione </a:t>
            </a:r>
            <a:r>
              <a:rPr lang="it-IT" sz="1800" dirty="0" smtClean="0"/>
              <a:t>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E' scaricabile gratuitamente al seguente indirizzo: http://sourceforge.net/projects/lars-ms/</a:t>
            </a:r>
            <a:endParaRPr lang="it-IT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dirty="0" smtClean="0"/>
          </a:p>
          <a:p>
            <a:pPr algn="just"/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4262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Requisiti per il corretto funzionamento del software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112" t="26071" r="8244" b="15833"/>
          <a:stretch/>
        </p:blipFill>
        <p:spPr>
          <a:xfrm>
            <a:off x="6679096" y="2079770"/>
            <a:ext cx="5194852" cy="38878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25664"/>
              </p:ext>
            </p:extLst>
          </p:nvPr>
        </p:nvGraphicFramePr>
        <p:xfrm>
          <a:off x="516835" y="966587"/>
          <a:ext cx="5724940" cy="343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0"/>
                <a:gridCol w="2862470"/>
              </a:tblGrid>
              <a:tr h="345025">
                <a:tc>
                  <a:txBody>
                    <a:bodyPr/>
                    <a:lstStyle/>
                    <a:p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>
                        <a:latin typeface="+mj-lt"/>
                      </a:endParaRPr>
                    </a:p>
                  </a:txBody>
                  <a:tcPr/>
                </a:tc>
              </a:tr>
              <a:tr h="602713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Versione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+mj-lt"/>
                        </a:rPr>
                        <a:t>3.0.2</a:t>
                      </a:r>
                      <a:endParaRPr lang="it-IT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49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+mj-lt"/>
                        </a:rPr>
                        <a:t>Data rilascio</a:t>
                      </a:r>
                      <a:r>
                        <a:rPr lang="it-IT" baseline="0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/>
                </a:tc>
              </a:tr>
              <a:tr h="603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>
                          <a:latin typeface="+mj-lt"/>
                        </a:rPr>
                        <a:t>Sviluppo e aggiornamenti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Aggiornamento </a:t>
                      </a:r>
                      <a:r>
                        <a:rPr lang="it-IT" sz="1800" dirty="0" smtClean="0">
                          <a:latin typeface="+mj-lt"/>
                        </a:rPr>
                        <a:t>Norma IEC 62305-2 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4981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Sistema operativo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Windows, Linux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4981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Requisiti minimi memoria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 GB RAM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4981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Requisiti minimi hard</a:t>
                      </a:r>
                      <a:r>
                        <a:rPr lang="it-IT" baseline="0" dirty="0" smtClean="0">
                          <a:latin typeface="+mj-lt"/>
                        </a:rPr>
                        <a:t> disk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1</a:t>
                      </a:r>
                      <a:r>
                        <a:rPr lang="it-IT" baseline="0" dirty="0" smtClean="0">
                          <a:latin typeface="+mj-lt"/>
                        </a:rPr>
                        <a:t> GB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  <a:tr h="349816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Hardware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+mj-lt"/>
                        </a:rPr>
                        <a:t>Pentium pc, 2.0 GHz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94912" y="1539241"/>
            <a:ext cx="356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Schermata introduttiva del software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493451" y="4809735"/>
            <a:ext cx="577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E' necessario avere installata una JRE (Java Virtual Machine)</a:t>
            </a:r>
          </a:p>
        </p:txBody>
      </p:sp>
    </p:spTree>
    <p:extLst>
      <p:ext uri="{BB962C8B-B14F-4D97-AF65-F5344CB8AC3E}">
        <p14:creationId xmlns:p14="http://schemas.microsoft.com/office/powerpoint/2010/main" val="694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Descrizione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838199" y="820701"/>
            <a:ext cx="1085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+mj-lt"/>
              </a:rPr>
              <a:t>LARS</a:t>
            </a:r>
            <a:r>
              <a:rPr lang="it-IT" dirty="0" smtClean="0">
                <a:latin typeface="+mj-lt"/>
              </a:rPr>
              <a:t> è caratterizzato da un’interfaccia molto semplice e intuitiva, composta da quattro tabelle principali ognuna per l’inserimento e la modifica dei dati. La struttura risulta quindi suddivisa in zone con un numero arbitrario di linee interne ed esterne.</a:t>
            </a:r>
          </a:p>
          <a:p>
            <a:endParaRPr lang="it-IT" dirty="0">
              <a:latin typeface="+mj-lt"/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dirty="0" smtClean="0">
                <a:latin typeface="+mj-lt"/>
              </a:rPr>
              <a:t>Struttura</a:t>
            </a:r>
          </a:p>
          <a:p>
            <a:pPr marL="400050" indent="-400050">
              <a:buFont typeface="+mj-lt"/>
              <a:buAutoNum type="romanUcPeriod"/>
            </a:pPr>
            <a:r>
              <a:rPr lang="it-IT" dirty="0" smtClean="0">
                <a:latin typeface="+mj-lt"/>
              </a:rPr>
              <a:t>Linee esterne </a:t>
            </a:r>
          </a:p>
          <a:p>
            <a:pPr marL="400050" indent="-400050">
              <a:buFont typeface="+mj-lt"/>
              <a:buAutoNum type="romanUcPeriod"/>
            </a:pPr>
            <a:r>
              <a:rPr lang="it-IT" dirty="0" smtClean="0">
                <a:latin typeface="+mj-lt"/>
              </a:rPr>
              <a:t>Zone esterne </a:t>
            </a:r>
          </a:p>
          <a:p>
            <a:pPr marL="400050" indent="-400050">
              <a:buFont typeface="+mj-lt"/>
              <a:buAutoNum type="romanUcPeriod"/>
            </a:pPr>
            <a:r>
              <a:rPr lang="it-IT" dirty="0" smtClean="0">
                <a:latin typeface="+mj-lt"/>
              </a:rPr>
              <a:t>Zone interne       </a:t>
            </a:r>
            <a:endParaRPr lang="it-IT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2989" y="2935705"/>
            <a:ext cx="15881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85227" y="2768583"/>
            <a:ext cx="3122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A sua volta ha un’altra tabella relativa agli impianti interni presenti nella zona.</a:t>
            </a:r>
            <a:endParaRPr lang="it-IT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9" y="3812756"/>
            <a:ext cx="7664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Checklist</a:t>
            </a:r>
            <a:endParaRPr lang="it-IT" b="1" dirty="0" smtClean="0"/>
          </a:p>
          <a:p>
            <a:r>
              <a:rPr lang="it-IT" dirty="0" smtClean="0">
                <a:latin typeface="+mj-lt"/>
              </a:rPr>
              <a:t>Permettono di rappresentare mediante dei campi dedicati all’inserimento di dati e alla selezione di opzioni. </a:t>
            </a:r>
            <a:endParaRPr lang="it-IT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199" y="4633022"/>
            <a:ext cx="7664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Il software esegue autonomamente una verifica sulla congruità dei dati inseriti segnalando eventuali errori.</a:t>
            </a:r>
            <a:endParaRPr lang="it-IT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5409227"/>
            <a:ext cx="11016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Dopo che si sono introdotti </a:t>
            </a:r>
            <a:r>
              <a:rPr lang="it-IT" dirty="0">
                <a:latin typeface="+mj-lt"/>
              </a:rPr>
              <a:t>tutti i dati </a:t>
            </a:r>
            <a:r>
              <a:rPr lang="it-IT" dirty="0" smtClean="0">
                <a:latin typeface="+mj-lt"/>
              </a:rPr>
              <a:t>necessari si procede premendo </a:t>
            </a:r>
            <a:r>
              <a:rPr lang="it-IT" dirty="0">
                <a:latin typeface="+mj-lt"/>
              </a:rPr>
              <a:t>il pulsante "Calcola", al termine del calcolo viene abilitato il menù </a:t>
            </a:r>
            <a:r>
              <a:rPr lang="it-IT" dirty="0" smtClean="0">
                <a:latin typeface="+mj-lt"/>
              </a:rPr>
              <a:t>risultati</a:t>
            </a:r>
            <a:r>
              <a:rPr lang="it-IT" dirty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che sono visualizzati in tabelle.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5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158" y="217538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Descrizione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19544" y="552893"/>
            <a:ext cx="527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Nella figura 1.2 sono individuati i principali comandi disponibili.</a:t>
            </a:r>
            <a:endParaRPr lang="it-IT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48" r="927"/>
          <a:stretch/>
        </p:blipFill>
        <p:spPr>
          <a:xfrm>
            <a:off x="6251523" y="436050"/>
            <a:ext cx="5102277" cy="5887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544" y="1083719"/>
            <a:ext cx="57542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latin typeface="+mj-lt"/>
              </a:rPr>
              <a:t>Osservazioni: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LARS effettua il calcolo di strutture con forma di parallelepipedo regolare, per cui per strutture irregolari devono essere inserite le dimensioni del parallelepipedo che inscrive la struttura.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Per strutture con forme irregolari dell’altezza, è utilizzato il riferimento alla norma che considera l’area di raccolta come risultato del massimo tra l’area di raccolta della struttura senza la </a:t>
            </a:r>
            <a:r>
              <a:rPr lang="it-IT" dirty="0" err="1" smtClean="0">
                <a:latin typeface="+mj-lt"/>
              </a:rPr>
              <a:t>protusione</a:t>
            </a:r>
            <a:r>
              <a:rPr lang="it-IT" dirty="0" smtClean="0">
                <a:latin typeface="+mj-lt"/>
              </a:rPr>
              <a:t> e l’area di raccolta della sola </a:t>
            </a:r>
            <a:r>
              <a:rPr lang="it-IT" dirty="0" err="1" smtClean="0">
                <a:latin typeface="+mj-lt"/>
              </a:rPr>
              <a:t>protusione</a:t>
            </a:r>
            <a:r>
              <a:rPr lang="it-IT" dirty="0" smtClean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Numero arbitrario di linee esterne ed interne con unica tipologia di posa (aeree o interrate).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Le linee interne sono sempre collegate a quelle esterne per cui se si vuole inserire solo una interna è necessario impostare una linea esterna fittizia con area di raccolta nulla.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6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Descrizione 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838200" y="782435"/>
            <a:ext cx="10880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+mj-lt"/>
              </a:rPr>
              <a:t>E‘ inoltre </a:t>
            </a:r>
            <a:r>
              <a:rPr lang="it-IT" dirty="0">
                <a:latin typeface="+mj-lt"/>
              </a:rPr>
              <a:t>presente una tabella di intestazione che riporta i dati </a:t>
            </a:r>
            <a:r>
              <a:rPr lang="it-IT" dirty="0" smtClean="0">
                <a:latin typeface="+mj-lt"/>
              </a:rPr>
              <a:t>dell’utente</a:t>
            </a:r>
            <a:r>
              <a:rPr lang="it-IT" dirty="0">
                <a:latin typeface="+mj-lt"/>
              </a:rPr>
              <a:t>, la data e l'ora </a:t>
            </a:r>
            <a:r>
              <a:rPr lang="it-IT" dirty="0" smtClean="0">
                <a:latin typeface="+mj-lt"/>
              </a:rPr>
              <a:t>ed </a:t>
            </a:r>
            <a:r>
              <a:rPr lang="it-IT" dirty="0">
                <a:latin typeface="+mj-lt"/>
              </a:rPr>
              <a:t>il nome del file di progetto.</a:t>
            </a:r>
          </a:p>
          <a:p>
            <a:pPr algn="just"/>
            <a:r>
              <a:rPr lang="it-IT" dirty="0">
                <a:latin typeface="+mj-lt"/>
              </a:rPr>
              <a:t>Il salvataggio del progetto corrente avviene tramite i pulsati salva (se il file esiste) o salva con nome (se il file non esiste).</a:t>
            </a:r>
          </a:p>
          <a:p>
            <a:pPr algn="just"/>
            <a:r>
              <a:rPr lang="it-IT" dirty="0">
                <a:latin typeface="+mj-lt"/>
              </a:rPr>
              <a:t>Nella parte bassa della finestra è presente un'area di testo dove vengono riportati tutti i messaggi emessi dall'applicazione durante la sessione.</a:t>
            </a:r>
          </a:p>
          <a:p>
            <a:pPr algn="just"/>
            <a:r>
              <a:rPr lang="it-IT" dirty="0">
                <a:latin typeface="+mj-lt"/>
              </a:rPr>
              <a:t>Nell'angolo in basso a destra è presente un campo dove è riportato il nome del file corrente</a:t>
            </a:r>
            <a:r>
              <a:rPr lang="it-IT" dirty="0" smtClean="0">
                <a:latin typeface="+mj-lt"/>
              </a:rPr>
              <a:t>.</a:t>
            </a:r>
          </a:p>
          <a:p>
            <a:pPr algn="just"/>
            <a:endParaRPr lang="it-IT" dirty="0" smtClean="0">
              <a:latin typeface="+mj-lt"/>
            </a:endParaRPr>
          </a:p>
          <a:p>
            <a:pPr algn="just"/>
            <a:r>
              <a:rPr lang="it-IT" sz="2000" b="1" dirty="0">
                <a:latin typeface="+mj-lt"/>
              </a:rPr>
              <a:t>Aggiornamento della </a:t>
            </a:r>
            <a:r>
              <a:rPr lang="it-IT" sz="2000" b="1" dirty="0" smtClean="0">
                <a:latin typeface="+mj-lt"/>
              </a:rPr>
              <a:t>norma:</a:t>
            </a:r>
          </a:p>
          <a:p>
            <a:pPr algn="just"/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nuove formule per il calcolo della fulminazione diretta della linea e indiretta della struttura e della </a:t>
            </a:r>
            <a:r>
              <a:rPr lang="it-IT" dirty="0" smtClean="0">
                <a:latin typeface="+mj-lt"/>
              </a:rPr>
              <a:t>linea</a:t>
            </a:r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nuovi coefficienti, con relative tabelle, per il calcolo dei valori di probabilità e </a:t>
            </a:r>
            <a:r>
              <a:rPr lang="it-IT" dirty="0" smtClean="0">
                <a:latin typeface="+mj-lt"/>
              </a:rPr>
              <a:t>perdita</a:t>
            </a:r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alcune </a:t>
            </a:r>
            <a:r>
              <a:rPr lang="it-IT" dirty="0">
                <a:latin typeface="+mj-lt"/>
              </a:rPr>
              <a:t>modifiche ai precedenti </a:t>
            </a:r>
            <a:r>
              <a:rPr lang="it-IT" dirty="0" smtClean="0">
                <a:latin typeface="+mj-lt"/>
              </a:rPr>
              <a:t>coefficienti</a:t>
            </a:r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nuove </a:t>
            </a:r>
            <a:r>
              <a:rPr lang="it-IT" dirty="0">
                <a:latin typeface="+mj-lt"/>
              </a:rPr>
              <a:t>formule per il calcolo delle perdite che rendono più agevole la determinazione delle </a:t>
            </a:r>
            <a:r>
              <a:rPr lang="it-IT" dirty="0" smtClean="0">
                <a:latin typeface="+mj-lt"/>
              </a:rPr>
              <a:t>stesse</a:t>
            </a:r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nuove </a:t>
            </a:r>
            <a:r>
              <a:rPr lang="it-IT" dirty="0">
                <a:latin typeface="+mj-lt"/>
              </a:rPr>
              <a:t>formule per il calcolo delle perdite relative all'area circostante e all'ambiente in presenza di rischi </a:t>
            </a:r>
            <a:r>
              <a:rPr lang="it-IT" dirty="0" smtClean="0">
                <a:latin typeface="+mj-lt"/>
              </a:rPr>
              <a:t>particolari</a:t>
            </a:r>
            <a:endParaRPr lang="it-IT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è stato ricondotto all'interno della valutazione del rischio R4 il calcolo del costo delle perdite </a:t>
            </a:r>
            <a:r>
              <a:rPr lang="it-IT" dirty="0" smtClean="0">
                <a:latin typeface="+mj-lt"/>
              </a:rPr>
              <a:t>economiche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33160"/>
            <a:ext cx="10515600" cy="549275"/>
          </a:xfrm>
        </p:spPr>
        <p:txBody>
          <a:bodyPr>
            <a:normAutofit/>
          </a:bodyPr>
          <a:lstStyle/>
          <a:p>
            <a:r>
              <a:rPr lang="it-IT" sz="3000" dirty="0" smtClean="0"/>
              <a:t>Esempio – struttura ospedaliera</a:t>
            </a:r>
            <a:endParaRPr lang="it-IT" sz="3000" dirty="0"/>
          </a:p>
        </p:txBody>
      </p:sp>
      <p:sp>
        <p:nvSpPr>
          <p:cNvPr id="4" name="Rectangle 3"/>
          <p:cNvSpPr/>
          <p:nvPr/>
        </p:nvSpPr>
        <p:spPr>
          <a:xfrm>
            <a:off x="0" y="6323526"/>
            <a:ext cx="12192000" cy="534473"/>
          </a:xfrm>
          <a:prstGeom prst="rect">
            <a:avLst/>
          </a:prstGeom>
          <a:solidFill>
            <a:srgbClr val="728FA5"/>
          </a:solidFill>
          <a:ln>
            <a:solidFill>
              <a:srgbClr val="728FA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7700"/>
          <a:stretch/>
        </p:blipFill>
        <p:spPr>
          <a:xfrm>
            <a:off x="666750" y="782435"/>
            <a:ext cx="3790950" cy="5541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625" y="3495830"/>
            <a:ext cx="208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Assunti 1000 individui e un valore della struttura </a:t>
            </a:r>
            <a:r>
              <a:rPr lang="it-IT" dirty="0" err="1" smtClean="0"/>
              <a:t>Rct</a:t>
            </a:r>
            <a:r>
              <a:rPr lang="it-IT" dirty="0" smtClean="0"/>
              <a:t> 90000</a:t>
            </a:r>
            <a:endParaRPr lang="it-IT" dirty="0"/>
          </a:p>
        </p:txBody>
      </p:sp>
      <p:sp>
        <p:nvSpPr>
          <p:cNvPr id="6" name="Oval 5"/>
          <p:cNvSpPr/>
          <p:nvPr/>
        </p:nvSpPr>
        <p:spPr>
          <a:xfrm>
            <a:off x="2400300" y="2400300"/>
            <a:ext cx="4953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5600" y="1983160"/>
            <a:ext cx="1571625" cy="798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0" r="54735"/>
          <a:stretch/>
        </p:blipFill>
        <p:spPr>
          <a:xfrm>
            <a:off x="7219949" y="782435"/>
            <a:ext cx="4305301" cy="554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25" y="1400727"/>
            <a:ext cx="208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Edificio assimilato a parallelepipedo di dimensioni  50 m x 150 m x 10 m</a:t>
            </a:r>
            <a:endParaRPr lang="it-IT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67524" y="3943661"/>
            <a:ext cx="2505075" cy="284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539287" y="2409802"/>
            <a:ext cx="495300" cy="2229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1016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Titolo presentazione sottotitolo</vt:lpstr>
      <vt:lpstr>Firma convenzione  Politecnico di Milano e Veneranda Fabbrica del Duomo di Milano</vt:lpstr>
      <vt:lpstr>Software LARS</vt:lpstr>
      <vt:lpstr>LARS</vt:lpstr>
      <vt:lpstr>Requisiti per il corretto funzionamento del software</vt:lpstr>
      <vt:lpstr>Descrizione</vt:lpstr>
      <vt:lpstr>Descrizione</vt:lpstr>
      <vt:lpstr>Descrizione </vt:lpstr>
      <vt:lpstr>Esempio – struttura ospedaliera</vt:lpstr>
      <vt:lpstr>Esempio – struttura ospedaliera</vt:lpstr>
      <vt:lpstr>Esempio – struttura ospedaliera</vt:lpstr>
      <vt:lpstr>Esempio – struttura ospedaliera</vt:lpstr>
      <vt:lpstr>Note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sottotitolo</dc:title>
  <dc:creator>Ernesto Picardi</dc:creator>
  <cp:lastModifiedBy>Ernesto Picardi</cp:lastModifiedBy>
  <cp:revision>28</cp:revision>
  <dcterms:created xsi:type="dcterms:W3CDTF">2017-07-11T08:58:59Z</dcterms:created>
  <dcterms:modified xsi:type="dcterms:W3CDTF">2017-07-11T14:18:48Z</dcterms:modified>
</cp:coreProperties>
</file>