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2"/>
  </p:notesMasterIdLst>
  <p:sldIdLst>
    <p:sldId id="257" r:id="rId2"/>
    <p:sldId id="258" r:id="rId3"/>
    <p:sldId id="261" r:id="rId4"/>
    <p:sldId id="262" r:id="rId5"/>
    <p:sldId id="276" r:id="rId6"/>
    <p:sldId id="271" r:id="rId7"/>
    <p:sldId id="272" r:id="rId8"/>
    <p:sldId id="264" r:id="rId9"/>
    <p:sldId id="275" r:id="rId10"/>
    <p:sldId id="277" r:id="rId1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92D2AA-AE09-944B-9FF8-81B934717E82}" v="536" dt="2026-05-17T20:15:04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>
      <p:cViewPr>
        <p:scale>
          <a:sx n="136" d="100"/>
          <a:sy n="136" d="100"/>
        </p:scale>
        <p:origin x="-4100" y="-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C90C0-C3F1-2F44-9EB5-EB20DAB20438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A406D-9431-B04E-BF5A-CC7FB4D4D9EC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3583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2C48-047F-258E-4E4E-9B2FD9D65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9500A5-0393-036B-7569-14F283CEA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D15BD-1576-4A94-2CD6-F449CAEF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6BF39-3816-E090-1F59-9204F8EE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50681-B1B2-7094-B304-DB8F8837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3301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5CF8-63CA-BD85-DE7A-33EC8C0F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F06A5-0D35-C5E4-1465-FB5BC7D7B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B37E-2B4B-450B-8751-598FE246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EE146-5022-A83C-5606-AB3E4EE8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0C0C-C26D-BF5C-42A2-67361397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4800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84338A-C521-EF19-175E-A9B47B6EF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B750C-0017-9021-691B-6BE2F93CB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4597F-2E5F-B2F0-BF0C-7C38EBF9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15D8-3359-C086-0694-0209E571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AD212-441F-7BDF-A170-67B48246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2062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4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0E10-6169-9957-B651-F25E240F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006D4-B6D2-0236-ED94-7B9BB1355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11C45-B4DC-0A93-1463-460E0F1A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B5EF-185F-5C50-4CF0-27D80F87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06E56-1416-EBF8-896C-F2ED103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2537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4D5C4-729F-6DB8-5046-D5EE7EBE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03947-04FA-C278-28B2-DEA1BD43C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64829-D229-7516-8A89-D251E73E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DF34C-2186-5F09-F3BB-064BEF079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4F2B-20F3-9C81-460D-50B2A406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608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20E2-C172-5410-452B-749C2CC5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B601E-CA4D-7654-A1FA-567784F08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2EBCF-FD6D-58E0-ECF6-7CB7C63A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F10E3-2750-29D2-4D8A-E2F5C1D9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12AAD-1C4A-713E-2183-4CE6C411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FEED-C4AB-4676-611C-A6097D8C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63133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40216-197E-A5E1-9E40-FF7B0F4E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AEDFE-9C69-C989-2EF2-E5AD3494F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A0632-7635-CAA3-2A50-A55C385D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6FCB8-9899-7D97-5DB2-A617852BB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2B3AD-6F6E-A10D-49B6-4ACD52EB6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DA20D-7794-F561-8C27-50083624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9FA038-20C0-5C57-9045-05A8DA7D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B9427B-BCBA-7610-591C-D993A100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783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D769-FD5B-2734-4116-F1C190C5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40832-9A7E-1B37-87AB-4EDDD097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1E4DD-9425-4C7C-D8D0-132FB353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A988B-7265-887B-4D50-B06B5446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6942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61843-9BF7-6EEA-9019-E37A0208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97A1D-8EC0-562A-4F8F-DA65F7CD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E7AC6-0BE8-E8C2-7576-C8E42D18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8160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8E7B-E2A5-92F5-EE01-E20B776AF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ABAF5-3F38-9C04-D31D-077019D8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1DABE-31FC-0202-8F5A-92BD7E0B4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B344B-CE78-2421-3957-268C56332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08923-1260-FE64-A4C7-640F97A7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95C1C-6D84-61D4-EE9E-962BECF3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5825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BBB6-6997-2887-B486-74BFC8B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58E7FA-3C5F-0F43-BE1E-6671D5C26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891CB-0FD2-9579-8C62-55E085762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F108D-0448-D3C0-57B7-4B94B2C26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2049F-EBFE-6A74-9CA4-64B1DEB4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1B2BD-EE62-BAD2-6D82-9FB36796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562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72DB4B-3411-A1BF-CAF7-DB57E3FD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AB7E2-EFC7-5D38-8EC5-FA1FC4876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C18E1-80CE-2FB3-CC69-752034F60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D56D5-4917-3343-AA88-619A55355B2B}" type="datetimeFigureOut">
              <a:rPr lang="en-IT" smtClean="0"/>
              <a:t>06/04/2026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3934C-01F1-61FA-7533-37DB15F5E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D6647-7ED1-662E-3BFD-7179ACE3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1749D-561D-144A-9F29-F92F8C345951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076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google.com/search?q=https://leap.sei.org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2E1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1"/>
          <p:cNvSpPr/>
          <p:nvPr/>
        </p:nvSpPr>
        <p:spPr>
          <a:xfrm>
            <a:off x="0" y="3771901"/>
            <a:ext cx="12192000" cy="3086100"/>
          </a:xfrm>
          <a:prstGeom prst="rect">
            <a:avLst/>
          </a:prstGeom>
          <a:solidFill>
            <a:srgbClr val="1A2E1F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6" name="Shape 2"/>
          <p:cNvSpPr/>
          <p:nvPr/>
        </p:nvSpPr>
        <p:spPr>
          <a:xfrm>
            <a:off x="0" y="3771900"/>
            <a:ext cx="12192000" cy="25400"/>
          </a:xfrm>
          <a:prstGeom prst="rect">
            <a:avLst/>
          </a:prstGeom>
          <a:solidFill>
            <a:srgbClr val="52B788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3"/>
          <p:cNvSpPr/>
          <p:nvPr/>
        </p:nvSpPr>
        <p:spPr>
          <a:xfrm>
            <a:off x="829799" y="4308475"/>
            <a:ext cx="755651" cy="177800"/>
          </a:xfrm>
          <a:prstGeom prst="roundRect">
            <a:avLst>
              <a:gd name="adj" fmla="val 85714"/>
            </a:avLst>
          </a:prstGeom>
          <a:solidFill>
            <a:srgbClr val="52B788"/>
          </a:solidFill>
          <a:ln/>
        </p:spPr>
        <p:txBody>
          <a:bodyPr wrap="square" lIns="0" tIns="0" rIns="0" bIns="0" rtlCol="0" anchor="ctr"/>
          <a:lstStyle/>
          <a:p>
            <a:pPr>
              <a:lnSpc>
                <a:spcPts val="1000"/>
              </a:lnSpc>
            </a:pPr>
            <a:r>
              <a:rPr lang="en-US" sz="900" b="1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L · E · A · P</a:t>
            </a:r>
            <a:endParaRPr lang="en-US" sz="900" dirty="0"/>
          </a:p>
        </p:txBody>
      </p:sp>
      <p:sp>
        <p:nvSpPr>
          <p:cNvPr id="8" name="Text 4"/>
          <p:cNvSpPr/>
          <p:nvPr/>
        </p:nvSpPr>
        <p:spPr>
          <a:xfrm>
            <a:off x="1686816" y="4333875"/>
            <a:ext cx="1792759" cy="1524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>
              <a:lnSpc>
                <a:spcPts val="1000"/>
              </a:lnSpc>
            </a:pPr>
            <a:r>
              <a:rPr lang="en-US" sz="900" dirty="0">
                <a:solidFill>
                  <a:srgbClr val="B7E4C7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Low Emissions Analysis Platform</a:t>
            </a:r>
            <a:endParaRPr lang="en-US" sz="900" dirty="0"/>
          </a:p>
        </p:txBody>
      </p:sp>
      <p:sp>
        <p:nvSpPr>
          <p:cNvPr id="9" name="Text 5"/>
          <p:cNvSpPr/>
          <p:nvPr/>
        </p:nvSpPr>
        <p:spPr>
          <a:xfrm>
            <a:off x="854076" y="4562475"/>
            <a:ext cx="10483849" cy="10160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Modello per la Pianificazione</a:t>
            </a:r>
            <a:endParaRPr lang="en-US" sz="3200" dirty="0"/>
          </a:p>
          <a:p>
            <a:pPr>
              <a:lnSpc>
                <a:spcPts val="4000"/>
              </a:lnSpc>
            </a:pPr>
            <a:r>
              <a:rPr lang="en-US" sz="3200" b="1" dirty="0">
                <a:solidFill>
                  <a:srgbClr val="52B788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Energetica e Climatica</a:t>
            </a:r>
            <a:endParaRPr lang="en-US" sz="3200" dirty="0"/>
          </a:p>
        </p:txBody>
      </p:sp>
      <p:sp>
        <p:nvSpPr>
          <p:cNvPr id="10" name="Text 6"/>
          <p:cNvSpPr/>
          <p:nvPr/>
        </p:nvSpPr>
        <p:spPr>
          <a:xfrm>
            <a:off x="854671" y="5654675"/>
            <a:ext cx="8916650" cy="412749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  <a:spcAft>
                <a:spcPts val="1000"/>
              </a:spcAft>
            </a:pPr>
            <a:r>
              <a:rPr lang="en-US" sz="1600" dirty="0" err="1">
                <a:solidFill>
                  <a:srgbClr val="B7E4C7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Strumento</a:t>
            </a:r>
            <a:r>
              <a:rPr lang="en-US" sz="1600">
                <a:solidFill>
                  <a:srgbClr val="B7E4C7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software utilizzato</a:t>
            </a:r>
            <a:r>
              <a:rPr lang="en-US" sz="1600" dirty="0">
                <a:solidFill>
                  <a:srgbClr val="B7E4C7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 livello internazionale per l'analisi delle politiche energetiche e la valutazione della mitigazione dei </a:t>
            </a:r>
            <a:r>
              <a:rPr lang="en-US" sz="1600" dirty="0" err="1">
                <a:solidFill>
                  <a:srgbClr val="B7E4C7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cambiamenti</a:t>
            </a:r>
            <a:r>
              <a:rPr lang="en-US" sz="1600" dirty="0">
                <a:solidFill>
                  <a:srgbClr val="B7E4C7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00" dirty="0" err="1">
                <a:solidFill>
                  <a:srgbClr val="B7E4C7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climatici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860226" y="6194424"/>
            <a:ext cx="1053353" cy="149226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>
              <a:lnSpc>
                <a:spcPts val="1000"/>
              </a:lnSpc>
            </a:pPr>
            <a:r>
              <a:rPr lang="en-US" sz="105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Silvia Di Stefano</a:t>
            </a:r>
            <a:endParaRPr lang="en-US" sz="1050" dirty="0"/>
          </a:p>
        </p:txBody>
      </p:sp>
      <p:sp>
        <p:nvSpPr>
          <p:cNvPr id="13" name="Shape 9"/>
          <p:cNvSpPr/>
          <p:nvPr/>
        </p:nvSpPr>
        <p:spPr>
          <a:xfrm>
            <a:off x="1754585" y="6207125"/>
            <a:ext cx="6351" cy="101600"/>
          </a:xfrm>
          <a:prstGeom prst="rect">
            <a:avLst/>
          </a:prstGeom>
          <a:solidFill>
            <a:srgbClr val="4A7C59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0"/>
          <p:cNvSpPr/>
          <p:nvPr/>
        </p:nvSpPr>
        <p:spPr>
          <a:xfrm>
            <a:off x="1913580" y="6194425"/>
            <a:ext cx="3991771" cy="101600"/>
          </a:xfrm>
          <a:prstGeom prst="rect">
            <a:avLst/>
          </a:prstGeom>
          <a:ln/>
        </p:spPr>
        <p:txBody>
          <a:bodyPr wrap="square" lIns="0" tIns="0" rIns="0" bIns="0" rtlCol="0" anchor="t"/>
          <a:lstStyle/>
          <a:p>
            <a:pPr>
              <a:lnSpc>
                <a:spcPts val="1000"/>
              </a:lnSpc>
            </a:pPr>
            <a:r>
              <a:rPr lang="en-US" sz="1400" dirty="0">
                <a:solidFill>
                  <a:srgbClr val="7EC8A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Corso di </a:t>
            </a:r>
            <a:r>
              <a:rPr lang="en-US" sz="1400" dirty="0" err="1">
                <a:solidFill>
                  <a:srgbClr val="7EC8A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Modellistica</a:t>
            </a:r>
            <a:r>
              <a:rPr lang="en-US" sz="1400" dirty="0">
                <a:solidFill>
                  <a:srgbClr val="7EC8A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e </a:t>
            </a:r>
            <a:r>
              <a:rPr lang="en-US" sz="1400" dirty="0" err="1">
                <a:solidFill>
                  <a:srgbClr val="7EC8A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Simulazione</a:t>
            </a:r>
            <a:r>
              <a:rPr lang="en-US" sz="1400" dirty="0">
                <a:solidFill>
                  <a:srgbClr val="7EC8A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2025-26</a:t>
            </a:r>
            <a:endParaRPr lang="en-US" sz="1400" dirty="0"/>
          </a:p>
        </p:txBody>
      </p:sp>
      <p:pic>
        <p:nvPicPr>
          <p:cNvPr id="16" name="Picture 2" descr="Low Emissions Analysis Platform (LEAP) - weADAPT">
            <a:extLst>
              <a:ext uri="{FF2B5EF4-FFF2-40B4-BE49-F238E27FC236}">
                <a16:creationId xmlns:a16="http://schemas.microsoft.com/office/drawing/2014/main" id="{EB996381-BD73-EE93-0D47-C3A25C72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25"/>
            <a:ext cx="12192000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1039" y="609700"/>
            <a:ext cx="4076700" cy="14587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52"/>
              </a:lnSpc>
              <a:spcAft>
                <a:spcPts val="809"/>
              </a:spcAft>
            </a:pPr>
            <a:r>
              <a:rPr lang="en-US" sz="900" b="1" kern="0" spc="307" dirty="0">
                <a:solidFill>
                  <a:srgbClr val="52B788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 CONCLUSIONE</a:t>
            </a:r>
            <a:endParaRPr lang="en-US" sz="900" dirty="0"/>
          </a:p>
        </p:txBody>
      </p:sp>
      <p:sp>
        <p:nvSpPr>
          <p:cNvPr id="5" name="Text 1"/>
          <p:cNvSpPr/>
          <p:nvPr/>
        </p:nvSpPr>
        <p:spPr>
          <a:xfrm>
            <a:off x="611039" y="1028083"/>
            <a:ext cx="4076700" cy="108260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4"/>
              </a:lnSpc>
            </a:pPr>
            <a:r>
              <a:rPr lang="en-US" sz="4800" dirty="0">
                <a:solidFill>
                  <a:srgbClr val="FFFFF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Giudizio</a:t>
            </a:r>
            <a:endParaRPr lang="en-US" sz="4800" dirty="0"/>
          </a:p>
          <a:p>
            <a:pPr>
              <a:lnSpc>
                <a:spcPts val="4104"/>
              </a:lnSpc>
            </a:pPr>
            <a:r>
              <a:rPr lang="en-US" sz="4800" i="1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personale</a:t>
            </a:r>
            <a:endParaRPr lang="en-US" sz="4800" dirty="0"/>
          </a:p>
        </p:txBody>
      </p:sp>
      <p:sp>
        <p:nvSpPr>
          <p:cNvPr id="11" name="Text 7"/>
          <p:cNvSpPr/>
          <p:nvPr/>
        </p:nvSpPr>
        <p:spPr>
          <a:xfrm>
            <a:off x="5042943" y="1858263"/>
            <a:ext cx="6527800" cy="54245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2"/>
              </a:lnSpc>
            </a:pPr>
            <a:r>
              <a:rPr lang="en-US" sz="1440" i="1" dirty="0">
                <a:solidFill>
                  <a:srgbClr val="FFFFF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Trovo che il modello LEAP sia una piattaforma di analisi eccezionalmente potente e versatile per la pianificazione energetica e la mitigazione dei cambiamenti climatici.</a:t>
            </a:r>
            <a:endParaRPr lang="en-US" sz="1440" dirty="0"/>
          </a:p>
        </p:txBody>
      </p:sp>
      <p:sp>
        <p:nvSpPr>
          <p:cNvPr id="12" name="Text 8"/>
          <p:cNvSpPr/>
          <p:nvPr/>
        </p:nvSpPr>
        <p:spPr>
          <a:xfrm>
            <a:off x="5036714" y="2501032"/>
            <a:ext cx="6527800" cy="3515899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2"/>
              </a:lnSpc>
              <a:spcBef>
                <a:spcPts val="809"/>
              </a:spcBef>
            </a:pP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 cosa che più mi ha 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colpita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è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l'incredibile adattabilità del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modello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all'utente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: pur essendo lo strumento standard utilizzato da oltre 60 paesi per definire i propri impegni climatici nell'ambito dell'Accordo di Parigi, io come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studentessa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sono in grado di utilizzarlo in modo intuitivo partendo dai dataset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forniti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</a:p>
          <a:p>
            <a:pPr>
              <a:lnSpc>
                <a:spcPts val="1632"/>
              </a:lnSpc>
              <a:spcBef>
                <a:spcPts val="809"/>
              </a:spcBef>
            </a:pP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Trovo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davvero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impressionante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nonostante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la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complessità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delle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analisi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condotte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spaziano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dall'abbattimento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delle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emissioni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gas serra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alla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valutazione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degli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inquinanti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atmosferici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il software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mantenga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un'interfaccia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così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user-friendly. La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struttura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gerarchica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ad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albero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rende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la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gestione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dati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logica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intuitiva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facilitando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la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creazione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il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confronto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degli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scenari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</a:p>
          <a:p>
            <a:pPr>
              <a:lnSpc>
                <a:spcPts val="1632"/>
              </a:lnSpc>
              <a:spcBef>
                <a:spcPts val="809"/>
              </a:spcBef>
            </a:pP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Infine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trovo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la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trasparenza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del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sistema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ulteriormente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rafforzata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da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strumenti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visualizzazione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immediata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come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diagrammi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di Sankey,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che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trasformano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flussi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energetici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complessi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mappe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visive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proporzionali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facilmente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interpretabili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rendendo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molto semplice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monitorare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perdite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inefficienze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nel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sistema</a:t>
            </a:r>
            <a:r>
              <a:rPr lang="en-US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</a:p>
          <a:p>
            <a:pPr>
              <a:lnSpc>
                <a:spcPts val="1632"/>
              </a:lnSpc>
              <a:spcBef>
                <a:spcPts val="809"/>
              </a:spcBef>
            </a:pP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Riconosco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tuttavia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che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, senza il dataset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iniziale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fornito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da LEAP,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l'utilizzo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del software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sarebbe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stato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molto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complicato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: il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modello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richiede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una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mole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enorme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di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dati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d'ingresso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e non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è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affatto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semplice da </a:t>
            </a:r>
            <a:r>
              <a:rPr lang="en-GB" sz="1200" dirty="0" err="1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gestire</a:t>
            </a:r>
            <a:r>
              <a:rPr lang="en-GB" sz="1200" dirty="0">
                <a:solidFill>
                  <a:srgbClr val="B7E4C6"/>
                </a:solidFill>
                <a:latin typeface="Manrope" pitchFamily="34" charset="0"/>
                <a:ea typeface="Manrope" pitchFamily="34" charset="-122"/>
              </a:rPr>
              <a:t> da zero.</a:t>
            </a:r>
            <a:endParaRPr lang="en-US" sz="1200" dirty="0">
              <a:solidFill>
                <a:srgbClr val="B7E4C6"/>
              </a:solidFill>
              <a:latin typeface="Manrope" pitchFamily="34" charset="0"/>
              <a:ea typeface="Manrope" pitchFamily="34" charset="-122"/>
            </a:endParaRPr>
          </a:p>
          <a:p>
            <a:pPr>
              <a:lnSpc>
                <a:spcPts val="1632"/>
              </a:lnSpc>
              <a:spcBef>
                <a:spcPts val="1080"/>
              </a:spcBef>
            </a:pP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5054749" y="3742929"/>
            <a:ext cx="6527800" cy="19447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2"/>
              </a:lnSpc>
              <a:spcBef>
                <a:spcPts val="809"/>
              </a:spcBef>
            </a:pP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5054749" y="4675933"/>
            <a:ext cx="6527800" cy="19454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2"/>
              </a:lnSpc>
              <a:spcBef>
                <a:spcPts val="809"/>
              </a:spcBef>
            </a:pPr>
            <a:endParaRPr lang="en-US" sz="1200" dirty="0">
              <a:solidFill>
                <a:srgbClr val="B7E4C6"/>
              </a:solidFill>
              <a:latin typeface="Manrope" pitchFamily="34" charset="0"/>
              <a:ea typeface="Manrope" pitchFamily="34" charset="-122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79" y="2400719"/>
            <a:ext cx="4706185" cy="2774917"/>
          </a:xfrm>
          <a:prstGeom prst="rect">
            <a:avLst/>
          </a:prstGeom>
        </p:spPr>
      </p:pic>
      <p:pic>
        <p:nvPicPr>
          <p:cNvPr id="17" name="Picture 16" descr="A close-up of text&#10;&#10;Description automatically generated">
            <a:extLst>
              <a:ext uri="{FF2B5EF4-FFF2-40B4-BE49-F238E27FC236}">
                <a16:creationId xmlns:a16="http://schemas.microsoft.com/office/drawing/2014/main" id="{13C47279-6D47-2F16-9A31-8FCA6830E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1303" y="6545766"/>
            <a:ext cx="503353" cy="2201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748" y="19077"/>
            <a:ext cx="12192000" cy="6858000"/>
          </a:xfrm>
          <a:prstGeom prst="rect">
            <a:avLst/>
          </a:prstGeom>
          <a:solidFill>
            <a:srgbClr val="FAFCF7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3" name="Shape 1"/>
          <p:cNvSpPr/>
          <p:nvPr/>
        </p:nvSpPr>
        <p:spPr>
          <a:xfrm>
            <a:off x="488951" y="488851"/>
            <a:ext cx="11214100" cy="742951"/>
          </a:xfrm>
          <a:prstGeom prst="rect">
            <a:avLst/>
          </a:prstGeom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487809" y="675879"/>
            <a:ext cx="3981451" cy="43928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4"/>
              </a:lnSpc>
            </a:pPr>
            <a:r>
              <a:rPr lang="en-US" sz="3600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Informazioni </a:t>
            </a:r>
            <a:r>
              <a:rPr lang="en-US" sz="36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generali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486371" y="1371080"/>
            <a:ext cx="9753600" cy="46166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95"/>
              </a:lnSpc>
            </a:pPr>
            <a:r>
              <a:rPr lang="en-US" sz="14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LEAP</a:t>
            </a:r>
            <a:r>
              <a:rPr lang="en-US" sz="14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è progettato per analizzare il consumo, la produzione e l'estrazione di risorse in tutti i settori di un'economia, integrando dati energetici con l'impatto ambientale in un unico modello coerente.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86371" y="2100213"/>
            <a:ext cx="3619500" cy="2627903"/>
          </a:xfrm>
          <a:prstGeom prst="roundRect">
            <a:avLst>
              <a:gd name="adj" fmla="val 3329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  <a:effectLst>
            <a:outerShdw blurRad="14288" dist="4763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0" name="Text 7"/>
          <p:cNvSpPr/>
          <p:nvPr/>
        </p:nvSpPr>
        <p:spPr>
          <a:xfrm>
            <a:off x="654646" y="3265398"/>
            <a:ext cx="3314700" cy="1531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  <a:spcAft>
                <a:spcPts val="324"/>
              </a:spcAft>
            </a:pPr>
            <a:r>
              <a:rPr lang="en-US" sz="1400" b="1" kern="0" spc="216" dirty="0">
                <a:solidFill>
                  <a:srgbClr val="52B788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ENTE SVILUPPATORE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26071" y="3573800"/>
            <a:ext cx="3314700" cy="110799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Stockholm Environment Institute (SEI) è un istituto di ricerca indipendente e senza scopo di lucro, fondato nel 1989 dal governo svedese e specializzato in sviluppo sostenibile. La missione del SEI è integrare la ricerca scientifica con i processi decisionali politici per affrontare le sfide ambientali globali.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4286201" y="2100214"/>
            <a:ext cx="3619500" cy="2627902"/>
          </a:xfrm>
          <a:prstGeom prst="roundRect">
            <a:avLst>
              <a:gd name="adj" fmla="val 3329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  <a:effectLst>
            <a:outerShdw blurRad="14288" dist="4763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4" name="Text 10"/>
          <p:cNvSpPr/>
          <p:nvPr/>
        </p:nvSpPr>
        <p:spPr>
          <a:xfrm>
            <a:off x="4438601" y="3838768"/>
            <a:ext cx="3314700" cy="1531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  <a:spcAft>
                <a:spcPts val="324"/>
              </a:spcAft>
            </a:pPr>
            <a:r>
              <a:rPr lang="en-US" sz="1400" b="1" kern="0" spc="216" dirty="0">
                <a:solidFill>
                  <a:srgbClr val="52B788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AUTORE PRINCIPALE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4438601" y="4072042"/>
            <a:ext cx="3314700" cy="55399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Il Dr. Charlie Heaps è un senior scientist presso il centro statunitense del SEI ed è il principale architetto del software LEAP sin dal 1990.</a:t>
            </a:r>
            <a:endParaRPr lang="en-US" sz="1200" dirty="0"/>
          </a:p>
        </p:txBody>
      </p:sp>
      <p:sp>
        <p:nvSpPr>
          <p:cNvPr id="16" name="Shape 12"/>
          <p:cNvSpPr/>
          <p:nvPr/>
        </p:nvSpPr>
        <p:spPr>
          <a:xfrm>
            <a:off x="8086081" y="2100214"/>
            <a:ext cx="3619500" cy="2627902"/>
          </a:xfrm>
          <a:prstGeom prst="roundRect">
            <a:avLst>
              <a:gd name="adj" fmla="val 3329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  <a:effectLst>
            <a:outerShdw blurRad="14288" dist="4763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8" name="Text 13"/>
          <p:cNvSpPr/>
          <p:nvPr/>
        </p:nvSpPr>
        <p:spPr>
          <a:xfrm>
            <a:off x="8238481" y="3767774"/>
            <a:ext cx="3314700" cy="1531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  <a:spcAft>
                <a:spcPts val="324"/>
              </a:spcAft>
            </a:pPr>
            <a:r>
              <a:rPr lang="en-US" sz="1400" b="1" kern="0" spc="216" dirty="0">
                <a:solidFill>
                  <a:srgbClr val="52B788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SITO WEB UFFICIALE</a:t>
            </a:r>
            <a:endParaRPr lang="en-US" sz="1400" dirty="0"/>
          </a:p>
        </p:txBody>
      </p:sp>
      <p:sp>
        <p:nvSpPr>
          <p:cNvPr id="19" name="Text 14"/>
          <p:cNvSpPr/>
          <p:nvPr/>
        </p:nvSpPr>
        <p:spPr>
          <a:xfrm>
            <a:off x="8238481" y="4010447"/>
            <a:ext cx="3314700" cy="55399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Il </a:t>
            </a:r>
            <a:r>
              <a:rPr lang="en-US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portale</a:t>
            </a:r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</a:t>
            </a:r>
            <a:r>
              <a:rPr lang="en-GB" sz="1200" dirty="0">
                <a:hlinkClick r:id="rId3"/>
              </a:rPr>
              <a:t>leap.sei.org</a:t>
            </a:r>
            <a:r>
              <a:rPr lang="en-GB" sz="1200" dirty="0"/>
              <a:t>)</a:t>
            </a:r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la risorsa principale per il download del programma, l'accesso alla documentazione tecnica e la visione dei tutorial.</a:t>
            </a:r>
            <a:endParaRPr lang="en-US" sz="1200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371" y="5063716"/>
            <a:ext cx="3619452" cy="164128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641946" y="5290426"/>
            <a:ext cx="3340100" cy="1531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400" b="1" kern="0" spc="180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LICENZA ACCADEMICA</a:t>
            </a:r>
            <a:endParaRPr lang="en-US" sz="1400" dirty="0"/>
          </a:p>
        </p:txBody>
      </p:sp>
      <p:sp>
        <p:nvSpPr>
          <p:cNvPr id="22" name="Text 16"/>
          <p:cNvSpPr/>
          <p:nvPr/>
        </p:nvSpPr>
        <p:spPr>
          <a:xfrm>
            <a:off x="613371" y="5655936"/>
            <a:ext cx="3340100" cy="36933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216"/>
              </a:spcBef>
            </a:pP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Il software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mette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a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disposizione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degli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studenti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universitari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una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licenza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gratuita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.</a:t>
            </a:r>
            <a:endParaRPr lang="en-US" sz="1200" dirty="0">
              <a:solidFill>
                <a:srgbClr val="0E1F14"/>
              </a:solidFill>
              <a:latin typeface="Manrope" pitchFamily="34" charset="0"/>
              <a:ea typeface="Manrope" pitchFamily="34" charset="-122"/>
            </a:endParaRPr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6201" y="5063716"/>
            <a:ext cx="3619450" cy="1641282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4413201" y="5290426"/>
            <a:ext cx="3340100" cy="1531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400" b="1" kern="0" spc="180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SISTEMI OPERATIVI</a:t>
            </a:r>
            <a:endParaRPr lang="en-US" sz="1400" dirty="0"/>
          </a:p>
        </p:txBody>
      </p:sp>
      <p:sp>
        <p:nvSpPr>
          <p:cNvPr id="25" name="Text 18"/>
          <p:cNvSpPr/>
          <p:nvPr/>
        </p:nvSpPr>
        <p:spPr>
          <a:xfrm>
            <a:off x="4413201" y="5496498"/>
            <a:ext cx="3340100" cy="92333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LEAP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è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progettato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per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funzionare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in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ambiente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Windows,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supportando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tutte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le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versioni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a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partire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da Windows 7. (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Sebbene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non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sia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supportato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su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sistemi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Apple o Linux, il software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può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essere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utilizzato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tramite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l'installazione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di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una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macchina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virtuale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)</a:t>
            </a:r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6081" y="5063716"/>
            <a:ext cx="3619500" cy="1641281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8225781" y="5288105"/>
            <a:ext cx="3340100" cy="1531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400" b="1" kern="0" spc="180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REQUISITI HARDWARE</a:t>
            </a:r>
            <a:endParaRPr lang="en-US" sz="1400" dirty="0"/>
          </a:p>
        </p:txBody>
      </p:sp>
      <p:sp>
        <p:nvSpPr>
          <p:cNvPr id="28" name="Text 20"/>
          <p:cNvSpPr/>
          <p:nvPr/>
        </p:nvSpPr>
        <p:spPr>
          <a:xfrm>
            <a:off x="8213081" y="5504881"/>
            <a:ext cx="3340100" cy="55399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I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requisiti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minimi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di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sistema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sono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estremamente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contenuti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e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prevedono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2GB di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memoria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RAM e 1GB di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spazio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disponibile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su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disco </a:t>
            </a:r>
            <a:r>
              <a:rPr lang="en-GB" sz="12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rigido</a:t>
            </a:r>
            <a:r>
              <a:rPr lang="en-GB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.</a:t>
            </a:r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951" y="1076120"/>
            <a:ext cx="11214100" cy="155682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3A4CF336-200A-4DF9-18D8-E0711CC6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1" y="2211889"/>
            <a:ext cx="1764905" cy="9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harles Heaps | SEI">
            <a:extLst>
              <a:ext uri="{FF2B5EF4-FFF2-40B4-BE49-F238E27FC236}">
                <a16:creationId xmlns:a16="http://schemas.microsoft.com/office/drawing/2014/main" id="{EE30A20E-0A82-C309-4FB0-46DBDEE5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01" y="2177052"/>
            <a:ext cx="1493290" cy="15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D0C283-8A22-83A2-C374-B8619948A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4819" y="2135341"/>
            <a:ext cx="3329391" cy="1485204"/>
          </a:xfrm>
          <a:prstGeom prst="rect">
            <a:avLst/>
          </a:prstGeom>
        </p:spPr>
      </p:pic>
      <p:pic>
        <p:nvPicPr>
          <p:cNvPr id="38" name="Picture 37" descr="A close-up of text&#10;&#10;Description automatically generated">
            <a:extLst>
              <a:ext uri="{FF2B5EF4-FFF2-40B4-BE49-F238E27FC236}">
                <a16:creationId xmlns:a16="http://schemas.microsoft.com/office/drawing/2014/main" id="{5C2CDFFF-53CE-FA9E-6FD5-1C79C37F3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1303" y="6545766"/>
            <a:ext cx="503353" cy="2201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>
            <a:extLst>
              <a:ext uri="{FF2B5EF4-FFF2-40B4-BE49-F238E27FC236}">
                <a16:creationId xmlns:a16="http://schemas.microsoft.com/office/drawing/2014/main" id="{A029814C-EC9E-A48F-6DB7-ED61D33E3454}"/>
              </a:ext>
            </a:extLst>
          </p:cNvPr>
          <p:cNvSpPr/>
          <p:nvPr/>
        </p:nvSpPr>
        <p:spPr>
          <a:xfrm>
            <a:off x="0" y="2489"/>
            <a:ext cx="12192000" cy="6857999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3" name="Shape 1"/>
          <p:cNvSpPr/>
          <p:nvPr/>
        </p:nvSpPr>
        <p:spPr>
          <a:xfrm>
            <a:off x="488951" y="488851"/>
            <a:ext cx="11214100" cy="742951"/>
          </a:xfrm>
          <a:prstGeom prst="rect">
            <a:avLst/>
          </a:prstGeom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232862" y="211824"/>
            <a:ext cx="3009101" cy="43928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4"/>
              </a:lnSpc>
            </a:pPr>
            <a:r>
              <a:rPr lang="en-US" sz="3600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 cosa </a:t>
            </a:r>
            <a:r>
              <a:rPr lang="en-US" sz="36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serve?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328467" y="991557"/>
            <a:ext cx="488949" cy="376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880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01</a:t>
            </a:r>
            <a:endParaRPr lang="en-US" sz="2880" dirty="0"/>
          </a:p>
        </p:txBody>
      </p:sp>
      <p:sp>
        <p:nvSpPr>
          <p:cNvPr id="8" name="Text 6"/>
          <p:cNvSpPr/>
          <p:nvPr/>
        </p:nvSpPr>
        <p:spPr>
          <a:xfrm>
            <a:off x="817416" y="1005608"/>
            <a:ext cx="4819651" cy="22185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  <a:spcAft>
                <a:spcPts val="432"/>
              </a:spcAft>
            </a:pPr>
            <a:r>
              <a:rPr lang="en-US" sz="144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Pianificazione Energetica Integrata</a:t>
            </a:r>
            <a:endParaRPr lang="en-US" sz="1440" dirty="0"/>
          </a:p>
        </p:txBody>
      </p:sp>
      <p:sp>
        <p:nvSpPr>
          <p:cNvPr id="9" name="Text 7"/>
          <p:cNvSpPr/>
          <p:nvPr/>
        </p:nvSpPr>
        <p:spPr>
          <a:xfrm>
            <a:off x="817416" y="1328718"/>
            <a:ext cx="4819651" cy="75860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3"/>
              </a:lnSpc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LEAP è uno strumento trasparente che permette di tracciare il consumo, la produzione e l'estrazione di risorse in tutti i settori dell'economia. Integra i dati energetici con l'impatto ambientale per fornire una visione d'insieme del sistema economico.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5965532" y="1029268"/>
            <a:ext cx="488949" cy="376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880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02</a:t>
            </a:r>
            <a:endParaRPr lang="en-US" sz="2880" dirty="0"/>
          </a:p>
        </p:txBody>
      </p:sp>
      <p:sp>
        <p:nvSpPr>
          <p:cNvPr id="11" name="Text 9"/>
          <p:cNvSpPr/>
          <p:nvPr/>
        </p:nvSpPr>
        <p:spPr>
          <a:xfrm>
            <a:off x="6586059" y="985976"/>
            <a:ext cx="4819651" cy="22185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  <a:spcAft>
                <a:spcPts val="432"/>
              </a:spcAft>
            </a:pPr>
            <a:r>
              <a:rPr lang="en-US" sz="144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Standard Internazionale e Versatilità</a:t>
            </a:r>
            <a:endParaRPr lang="en-US" sz="1440" dirty="0"/>
          </a:p>
        </p:txBody>
      </p:sp>
      <p:sp>
        <p:nvSpPr>
          <p:cNvPr id="12" name="Text 10"/>
          <p:cNvSpPr/>
          <p:nvPr/>
        </p:nvSpPr>
        <p:spPr>
          <a:xfrm>
            <a:off x="6586059" y="1286734"/>
            <a:ext cx="4819651" cy="56624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3"/>
              </a:lnSpc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Adottato in oltre 200 paesi, è lo strumento di riferimento utilizzato da 60 nazioni per definire gli impegni climatici (NDC) presso l'UNFCCC. Può essere applicato a diverse scale geografiche, dalle singole città fino a contesti nazionali e globali.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328467" y="4346081"/>
            <a:ext cx="488949" cy="376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880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03</a:t>
            </a:r>
            <a:endParaRPr lang="en-US" sz="2880" dirty="0"/>
          </a:p>
        </p:txBody>
      </p:sp>
      <p:sp>
        <p:nvSpPr>
          <p:cNvPr id="14" name="Text 12"/>
          <p:cNvSpPr/>
          <p:nvPr/>
        </p:nvSpPr>
        <p:spPr>
          <a:xfrm>
            <a:off x="6584900" y="3601194"/>
            <a:ext cx="4819651" cy="22185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  <a:spcAft>
                <a:spcPts val="432"/>
              </a:spcAft>
            </a:pPr>
            <a:r>
              <a:rPr lang="en-US" sz="144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Analisi di </a:t>
            </a:r>
            <a:r>
              <a:rPr lang="en-US" sz="1440" b="1" dirty="0" err="1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Scenari</a:t>
            </a:r>
            <a:r>
              <a:rPr lang="en-US" sz="144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 "What-if"</a:t>
            </a:r>
            <a:endParaRPr lang="en-US" sz="1440" dirty="0"/>
          </a:p>
        </p:txBody>
      </p:sp>
      <p:sp>
        <p:nvSpPr>
          <p:cNvPr id="15" name="Text 13"/>
          <p:cNvSpPr/>
          <p:nvPr/>
        </p:nvSpPr>
        <p:spPr>
          <a:xfrm>
            <a:off x="6584899" y="3954628"/>
            <a:ext cx="4819651" cy="75860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3"/>
              </a:lnSpc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Il cuore del software è la creazione di narrazioni future alternative basate su diverse ipotesi politiche, economiche e tecnologiche. Questo approccio permette di confrontare percorsi di sviluppo diversi e valutarne i requisiti energetici nel lungo termine.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5976732" y="3647788"/>
            <a:ext cx="488949" cy="376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880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04</a:t>
            </a:r>
            <a:endParaRPr lang="en-US" sz="2880" dirty="0"/>
          </a:p>
        </p:txBody>
      </p:sp>
      <p:sp>
        <p:nvSpPr>
          <p:cNvPr id="17" name="Text 15"/>
          <p:cNvSpPr/>
          <p:nvPr/>
        </p:nvSpPr>
        <p:spPr>
          <a:xfrm>
            <a:off x="893845" y="4346081"/>
            <a:ext cx="4819651" cy="22185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  <a:spcAft>
                <a:spcPts val="432"/>
              </a:spcAft>
            </a:pPr>
            <a:r>
              <a:rPr lang="en-US" sz="144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Abbattimento Emissioni e Co-benefici</a:t>
            </a:r>
            <a:endParaRPr lang="en-US" sz="1440" dirty="0"/>
          </a:p>
        </p:txBody>
      </p:sp>
      <p:sp>
        <p:nvSpPr>
          <p:cNvPr id="18" name="Text 16"/>
          <p:cNvSpPr/>
          <p:nvPr/>
        </p:nvSpPr>
        <p:spPr>
          <a:xfrm>
            <a:off x="817416" y="4767099"/>
            <a:ext cx="4819651" cy="56624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3"/>
              </a:lnSpc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Oltre ai gas serra, il modello analizza gli inquinanti atmosferici locali per identificare i benefici per la salute derivanti dalle politiche climatiche. È ideale per studiare la riduzione dell'inquinamento a livello regionale e locale in modo integrato.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328467" y="5624260"/>
            <a:ext cx="499864" cy="376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880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05</a:t>
            </a:r>
            <a:endParaRPr lang="en-US" sz="2880" dirty="0"/>
          </a:p>
        </p:txBody>
      </p:sp>
      <p:sp>
        <p:nvSpPr>
          <p:cNvPr id="20" name="Text 18"/>
          <p:cNvSpPr/>
          <p:nvPr/>
        </p:nvSpPr>
        <p:spPr>
          <a:xfrm>
            <a:off x="893845" y="5670942"/>
            <a:ext cx="6680200" cy="22185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  <a:spcAft>
                <a:spcPts val="432"/>
              </a:spcAft>
            </a:pPr>
            <a:r>
              <a:rPr lang="en-US" sz="144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Valutazione di Costi e Benefici Sociali</a:t>
            </a:r>
            <a:endParaRPr lang="en-US" sz="1440" dirty="0"/>
          </a:p>
        </p:txBody>
      </p:sp>
      <p:sp>
        <p:nvSpPr>
          <p:cNvPr id="21" name="Text 19"/>
          <p:cNvSpPr/>
          <p:nvPr/>
        </p:nvSpPr>
        <p:spPr>
          <a:xfrm>
            <a:off x="807363" y="6018388"/>
            <a:ext cx="5402643" cy="56284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3"/>
              </a:lnSpc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Il software calcola i costi delle risorse e i benefici sociali per identificare le strategie di mitigazione economicamente più efficienti. Aiuta a definire obiettivi strategici basandosi sull'analisi del valore delle opzioni tecnologiche proposte.</a:t>
            </a:r>
            <a:endParaRPr lang="en-US" sz="1100" dirty="0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503" y="332172"/>
            <a:ext cx="11489815" cy="481854"/>
          </a:xfrm>
          <a:prstGeom prst="rect">
            <a:avLst/>
          </a:prstGeom>
        </p:spPr>
      </p:pic>
      <p:pic>
        <p:nvPicPr>
          <p:cNvPr id="23" name="Picture 4" descr="10 Biggest Renewable Energy Companies in the World">
            <a:extLst>
              <a:ext uri="{FF2B5EF4-FFF2-40B4-BE49-F238E27FC236}">
                <a16:creationId xmlns:a16="http://schemas.microsoft.com/office/drawing/2014/main" id="{ECC3D7B1-3900-7DCC-239C-51C36D100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" y="2127439"/>
            <a:ext cx="2781607" cy="185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UN Framework Convention on Climate Change (UNFCCC) - Security &amp;  Sustainability">
            <a:extLst>
              <a:ext uri="{FF2B5EF4-FFF2-40B4-BE49-F238E27FC236}">
                <a16:creationId xmlns:a16="http://schemas.microsoft.com/office/drawing/2014/main" id="{B4E8CFB9-BB74-47B4-DC76-3E77704F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59" y="1881729"/>
            <a:ext cx="2302443" cy="1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Scenari climatici futuri a scala globale | Arpa Piemonte">
            <a:extLst>
              <a:ext uri="{FF2B5EF4-FFF2-40B4-BE49-F238E27FC236}">
                <a16:creationId xmlns:a16="http://schemas.microsoft.com/office/drawing/2014/main" id="{7488FD0E-5E9F-5ACA-8EC3-E6C132BE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99" y="4718809"/>
            <a:ext cx="3048321" cy="20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close-up of text&#10;&#10;Description automatically generated">
            <a:extLst>
              <a:ext uri="{FF2B5EF4-FFF2-40B4-BE49-F238E27FC236}">
                <a16:creationId xmlns:a16="http://schemas.microsoft.com/office/drawing/2014/main" id="{912495AB-38DB-D420-AFDA-00347996F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1303" y="6545766"/>
            <a:ext cx="503353" cy="2201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0">
            <a:extLst>
              <a:ext uri="{FF2B5EF4-FFF2-40B4-BE49-F238E27FC236}">
                <a16:creationId xmlns:a16="http://schemas.microsoft.com/office/drawing/2014/main" id="{458503D8-A6F6-E006-AF54-4AF960C4D445}"/>
              </a:ext>
            </a:extLst>
          </p:cNvPr>
          <p:cNvSpPr/>
          <p:nvPr/>
        </p:nvSpPr>
        <p:spPr>
          <a:xfrm>
            <a:off x="-6615" y="-13940"/>
            <a:ext cx="12192000" cy="6857999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3" name="Shape 1"/>
          <p:cNvSpPr/>
          <p:nvPr/>
        </p:nvSpPr>
        <p:spPr>
          <a:xfrm>
            <a:off x="365126" y="366118"/>
            <a:ext cx="11461751" cy="647700"/>
          </a:xfrm>
          <a:prstGeom prst="rect">
            <a:avLst/>
          </a:prstGeom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69826" y="238358"/>
            <a:ext cx="3124269" cy="4143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4000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Dati </a:t>
            </a:r>
            <a:r>
              <a:rPr lang="en-US" sz="40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necessari</a:t>
            </a:r>
            <a:endParaRPr lang="en-US" sz="4000" dirty="0"/>
          </a:p>
        </p:txBody>
      </p:sp>
      <p:sp>
        <p:nvSpPr>
          <p:cNvPr id="7" name="Text 5"/>
          <p:cNvSpPr/>
          <p:nvPr/>
        </p:nvSpPr>
        <p:spPr>
          <a:xfrm>
            <a:off x="223769" y="763342"/>
            <a:ext cx="3524251" cy="94756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3"/>
              </a:lnSpc>
            </a:pPr>
            <a:r>
              <a:rPr lang="en-US" sz="11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LEAP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è uno strumento flessibile i cui requisiti variano in base alla scelta tra un approccio aggregato </a:t>
            </a:r>
            <a:r>
              <a:rPr lang="en-US" sz="1100" i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(top-down)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 disaggregato </a:t>
            </a:r>
            <a:r>
              <a:rPr lang="en-US" sz="1100" i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(bottom-up)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La necessità di dati dipende inoltre dall'attivazione di moduli opzionali come l'analisi dei costi o delle emissioni non energetiche.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4131267" y="767168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01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4414987" y="762986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Dati demografici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4414987" y="974461"/>
            <a:ext cx="3492500" cy="38991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Comprendono le serie storiche e le proiezioni ufficiali sulla popolazione nazionale, i tassi di urbanizzazione e la dimensione media dei nuclei familiari.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8021126" y="767168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02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8305999" y="769909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Dati macroeconomici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8293083" y="953365"/>
            <a:ext cx="3492500" cy="38651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05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È fondamentale fornire i dati storici e le previsioni del PIL per inquadrare l'analisi energetica nel contesto dello sviluppo economico generale.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4131267" y="1563465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03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4414987" y="1557922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Bilanci energetici nazionali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4414987" y="1786057"/>
            <a:ext cx="3492500" cy="38991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Rappresentano l'informazione più importante e devono descrivere produzione, consumo, trasformazione e scambi commerciali per ogni settore.</a:t>
            </a:r>
            <a:endParaRPr lang="en-US" sz="1100" dirty="0"/>
          </a:p>
        </p:txBody>
      </p:sp>
      <p:sp>
        <p:nvSpPr>
          <p:cNvPr id="19" name="Text 16"/>
          <p:cNvSpPr/>
          <p:nvPr/>
        </p:nvSpPr>
        <p:spPr>
          <a:xfrm>
            <a:off x="8018573" y="1512969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04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8293083" y="1512969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Prezzi dell'energia ed elasticità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8305999" y="1721870"/>
            <a:ext cx="3492500" cy="38991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Includono i costi storici dei principali combustibili per i diversi settori e studi sulla sensibilità della domanda rispetto alle variazioni di prezzo e reddito.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4156331" y="2338074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05</a:t>
            </a:r>
            <a:endParaRPr lang="en-US" sz="1100" dirty="0"/>
          </a:p>
        </p:txBody>
      </p:sp>
      <p:sp>
        <p:nvSpPr>
          <p:cNvPr id="23" name="Text 20"/>
          <p:cNvSpPr/>
          <p:nvPr/>
        </p:nvSpPr>
        <p:spPr>
          <a:xfrm>
            <a:off x="4414987" y="2336536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Previsione della domanda</a:t>
            </a:r>
            <a:endParaRPr lang="en-US" sz="1100" dirty="0"/>
          </a:p>
        </p:txBody>
      </p:sp>
      <p:sp>
        <p:nvSpPr>
          <p:cNvPr id="24" name="Text 21"/>
          <p:cNvSpPr/>
          <p:nvPr/>
        </p:nvSpPr>
        <p:spPr>
          <a:xfrm>
            <a:off x="4435525" y="2541542"/>
            <a:ext cx="3492500" cy="38651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 basa sull'incrocio tra i livelli di attività (come passeggeri-km o produzione industriale) e l'intensità energetica per unità di prodotto.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8036834" y="2249074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06</a:t>
            </a:r>
            <a:endParaRPr lang="en-US" sz="1100" dirty="0"/>
          </a:p>
        </p:txBody>
      </p:sp>
      <p:sp>
        <p:nvSpPr>
          <p:cNvPr id="26" name="Text 23"/>
          <p:cNvSpPr/>
          <p:nvPr/>
        </p:nvSpPr>
        <p:spPr>
          <a:xfrm>
            <a:off x="8305999" y="2266845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Settore residenziale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8303527" y="2470315"/>
            <a:ext cx="3492500" cy="38991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Richiede dati complessi sui modelli di consumo basati sul reddito, sulla zona geografica e sulle specifiche tecnologie utilizzate per i diversi usi finali.</a:t>
            </a:r>
            <a:endParaRPr lang="en-US" sz="1100" dirty="0"/>
          </a:p>
        </p:txBody>
      </p:sp>
      <p:sp>
        <p:nvSpPr>
          <p:cNvPr id="28" name="Text 25"/>
          <p:cNvSpPr/>
          <p:nvPr/>
        </p:nvSpPr>
        <p:spPr>
          <a:xfrm>
            <a:off x="4167789" y="3061750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07</a:t>
            </a:r>
            <a:endParaRPr lang="en-US" sz="1100" dirty="0"/>
          </a:p>
        </p:txBody>
      </p:sp>
      <p:sp>
        <p:nvSpPr>
          <p:cNvPr id="29" name="Text 26"/>
          <p:cNvSpPr/>
          <p:nvPr/>
        </p:nvSpPr>
        <p:spPr>
          <a:xfrm>
            <a:off x="4414987" y="3044041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Produzione di energia elettrica</a:t>
            </a:r>
            <a:endParaRPr lang="en-US" sz="1100" dirty="0"/>
          </a:p>
        </p:txBody>
      </p:sp>
      <p:sp>
        <p:nvSpPr>
          <p:cNvPr id="30" name="Text 27"/>
          <p:cNvSpPr/>
          <p:nvPr/>
        </p:nvSpPr>
        <p:spPr>
          <a:xfrm>
            <a:off x="4414987" y="3294010"/>
            <a:ext cx="3492500" cy="38651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Comprende la capacità installata, la generazione storica, l'efficienza, i costi e i profili di carico stagionali per ogni tipologia di impianto.</a:t>
            </a:r>
            <a:endParaRPr lang="en-US" sz="1100" dirty="0"/>
          </a:p>
        </p:txBody>
      </p:sp>
      <p:sp>
        <p:nvSpPr>
          <p:cNvPr id="31" name="Text 28"/>
          <p:cNvSpPr/>
          <p:nvPr/>
        </p:nvSpPr>
        <p:spPr>
          <a:xfrm>
            <a:off x="8036833" y="3014614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08</a:t>
            </a:r>
            <a:endParaRPr lang="en-US" sz="1100" dirty="0"/>
          </a:p>
        </p:txBody>
      </p:sp>
      <p:sp>
        <p:nvSpPr>
          <p:cNvPr id="32" name="Text 29"/>
          <p:cNvSpPr/>
          <p:nvPr/>
        </p:nvSpPr>
        <p:spPr>
          <a:xfrm>
            <a:off x="8284031" y="3019423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Raffinazione e conversione</a:t>
            </a:r>
            <a:endParaRPr lang="en-US" sz="1100" dirty="0"/>
          </a:p>
        </p:txBody>
      </p:sp>
      <p:sp>
        <p:nvSpPr>
          <p:cNvPr id="33" name="Text 30"/>
          <p:cNvSpPr/>
          <p:nvPr/>
        </p:nvSpPr>
        <p:spPr>
          <a:xfrm>
            <a:off x="8306000" y="3242219"/>
            <a:ext cx="3492500" cy="38651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Descrivono i combustibili in entrata, i prodotti ottenuti, l'efficienza e la capacità degli impianti di raffinazione o di altre conversioni energetiche.</a:t>
            </a:r>
            <a:endParaRPr lang="en-US" sz="1100" dirty="0"/>
          </a:p>
        </p:txBody>
      </p:sp>
      <p:sp>
        <p:nvSpPr>
          <p:cNvPr id="34" name="Text 31"/>
          <p:cNvSpPr/>
          <p:nvPr/>
        </p:nvSpPr>
        <p:spPr>
          <a:xfrm>
            <a:off x="4174943" y="3992072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09</a:t>
            </a:r>
            <a:endParaRPr lang="en-US" sz="1100" dirty="0"/>
          </a:p>
        </p:txBody>
      </p:sp>
      <p:sp>
        <p:nvSpPr>
          <p:cNvPr id="35" name="Text 32"/>
          <p:cNvSpPr/>
          <p:nvPr/>
        </p:nvSpPr>
        <p:spPr>
          <a:xfrm>
            <a:off x="4435525" y="3992072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Settore estrattivo e riserve</a:t>
            </a:r>
            <a:endParaRPr lang="en-US" sz="1100" dirty="0"/>
          </a:p>
        </p:txBody>
      </p:sp>
      <p:sp>
        <p:nvSpPr>
          <p:cNvPr id="36" name="Text 33"/>
          <p:cNvSpPr/>
          <p:nvPr/>
        </p:nvSpPr>
        <p:spPr>
          <a:xfrm>
            <a:off x="4414987" y="4268249"/>
            <a:ext cx="3492500" cy="25994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Fornisce dati sull'efficienza della produzione di combustibili fossili nazionali e sull'entità delle riserve ancora disponibili.</a:t>
            </a:r>
            <a:endParaRPr lang="en-US" sz="1100" dirty="0"/>
          </a:p>
        </p:txBody>
      </p:sp>
      <p:sp>
        <p:nvSpPr>
          <p:cNvPr id="37" name="Text 34"/>
          <p:cNvSpPr/>
          <p:nvPr/>
        </p:nvSpPr>
        <p:spPr>
          <a:xfrm>
            <a:off x="8013631" y="3819731"/>
            <a:ext cx="184151" cy="14645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10</a:t>
            </a:r>
            <a:endParaRPr lang="en-US" sz="1100" dirty="0"/>
          </a:p>
        </p:txBody>
      </p:sp>
      <p:sp>
        <p:nvSpPr>
          <p:cNvPr id="38" name="Text 35"/>
          <p:cNvSpPr/>
          <p:nvPr/>
        </p:nvSpPr>
        <p:spPr>
          <a:xfrm>
            <a:off x="8313906" y="3794478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Energie rinnovabili</a:t>
            </a:r>
            <a:endParaRPr lang="en-US" sz="1100" dirty="0"/>
          </a:p>
        </p:txBody>
      </p:sp>
      <p:sp>
        <p:nvSpPr>
          <p:cNvPr id="39" name="Text 36"/>
          <p:cNvSpPr/>
          <p:nvPr/>
        </p:nvSpPr>
        <p:spPr>
          <a:xfrm>
            <a:off x="8313906" y="3992745"/>
            <a:ext cx="3492500" cy="3881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Valutano il potenziale tecnico ed economico delle risorse naturali come idroelettrico, eolico, solare, geotermico e biomasse.</a:t>
            </a:r>
            <a:endParaRPr lang="en-US" sz="1100" dirty="0"/>
          </a:p>
        </p:txBody>
      </p:sp>
      <p:sp>
        <p:nvSpPr>
          <p:cNvPr id="40" name="Text 37"/>
          <p:cNvSpPr/>
          <p:nvPr/>
        </p:nvSpPr>
        <p:spPr>
          <a:xfrm>
            <a:off x="4167788" y="4705813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11</a:t>
            </a:r>
            <a:endParaRPr lang="en-US" sz="1100" dirty="0"/>
          </a:p>
        </p:txBody>
      </p:sp>
      <p:sp>
        <p:nvSpPr>
          <p:cNvPr id="41" name="Text 38"/>
          <p:cNvSpPr/>
          <p:nvPr/>
        </p:nvSpPr>
        <p:spPr>
          <a:xfrm>
            <a:off x="4435525" y="4695672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Fattori di emissione</a:t>
            </a:r>
            <a:endParaRPr lang="en-US" sz="1100" dirty="0"/>
          </a:p>
        </p:txBody>
      </p:sp>
      <p:sp>
        <p:nvSpPr>
          <p:cNvPr id="42" name="Text 39"/>
          <p:cNvSpPr/>
          <p:nvPr/>
        </p:nvSpPr>
        <p:spPr>
          <a:xfrm>
            <a:off x="4414987" y="4928382"/>
            <a:ext cx="3492500" cy="38991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Utilizzano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valori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standard IPCC Tier 1 o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fattori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nazionali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specifici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per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calcolare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l'impatto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ambientale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veicoli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centrali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elettriche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100" dirty="0"/>
          </a:p>
        </p:txBody>
      </p:sp>
      <p:sp>
        <p:nvSpPr>
          <p:cNvPr id="43" name="Text 40"/>
          <p:cNvSpPr/>
          <p:nvPr/>
        </p:nvSpPr>
        <p:spPr>
          <a:xfrm>
            <a:off x="8051140" y="4536846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12</a:t>
            </a:r>
            <a:endParaRPr lang="en-US" sz="1100" dirty="0"/>
          </a:p>
        </p:txBody>
      </p:sp>
      <p:sp>
        <p:nvSpPr>
          <p:cNvPr id="44" name="Text 41"/>
          <p:cNvSpPr/>
          <p:nvPr/>
        </p:nvSpPr>
        <p:spPr>
          <a:xfrm>
            <a:off x="8313906" y="4546464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Emissioni e assorbimenti non energetici</a:t>
            </a:r>
            <a:endParaRPr lang="en-US" sz="1100" dirty="0"/>
          </a:p>
        </p:txBody>
      </p:sp>
      <p:sp>
        <p:nvSpPr>
          <p:cNvPr id="45" name="Text 42"/>
          <p:cNvSpPr/>
          <p:nvPr/>
        </p:nvSpPr>
        <p:spPr>
          <a:xfrm>
            <a:off x="8333879" y="4745870"/>
            <a:ext cx="3492500" cy="38991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Riguardano i gas serra derivanti da processi industriali, agricoltura e cambiamenti nell'uso del suolo, spesso integrati tramite database internazionali.</a:t>
            </a:r>
            <a:endParaRPr lang="en-US" sz="1100" dirty="0"/>
          </a:p>
        </p:txBody>
      </p:sp>
      <p:sp>
        <p:nvSpPr>
          <p:cNvPr id="46" name="Text 43"/>
          <p:cNvSpPr/>
          <p:nvPr/>
        </p:nvSpPr>
        <p:spPr>
          <a:xfrm>
            <a:off x="4168344" y="5564609"/>
            <a:ext cx="184151" cy="1430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"/>
              </a:lnSpc>
            </a:pPr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13</a:t>
            </a:r>
            <a:endParaRPr lang="en-US" sz="1100" dirty="0"/>
          </a:p>
        </p:txBody>
      </p:sp>
      <p:sp>
        <p:nvSpPr>
          <p:cNvPr id="47" name="Text 44"/>
          <p:cNvSpPr/>
          <p:nvPr/>
        </p:nvSpPr>
        <p:spPr>
          <a:xfrm>
            <a:off x="4414987" y="5574227"/>
            <a:ext cx="3492500" cy="13343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0"/>
              </a:lnSpc>
              <a:spcAft>
                <a:spcPts val="108"/>
              </a:spcAft>
            </a:pPr>
            <a:r>
              <a:rPr lang="en-US" sz="11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Caratteristiche dei combustibili</a:t>
            </a:r>
            <a:endParaRPr lang="en-US" sz="1100" dirty="0"/>
          </a:p>
        </p:txBody>
      </p:sp>
      <p:sp>
        <p:nvSpPr>
          <p:cNvPr id="48" name="Text 45"/>
          <p:cNvSpPr/>
          <p:nvPr/>
        </p:nvSpPr>
        <p:spPr>
          <a:xfrm>
            <a:off x="4414987" y="5818550"/>
            <a:ext cx="3492500" cy="38651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Definiscono il contenuto energetico e la composizione chimica specifica (carbonio, umidità, zolfo) dei vettori energetici utilizzati nel paese.</a:t>
            </a:r>
            <a:endParaRPr lang="en-US" sz="1100" dirty="0"/>
          </a:p>
        </p:txBody>
      </p:sp>
      <p:pic>
        <p:nvPicPr>
          <p:cNvPr id="4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749" y="426549"/>
            <a:ext cx="11461751" cy="1500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6294BE-E85A-BA4D-E3E0-5EED356AF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72" y="2809634"/>
            <a:ext cx="3541347" cy="3516408"/>
          </a:xfrm>
          <a:prstGeom prst="rect">
            <a:avLst/>
          </a:prstGeom>
        </p:spPr>
      </p:pic>
      <p:sp>
        <p:nvSpPr>
          <p:cNvPr id="51" name="Text 15">
            <a:extLst>
              <a:ext uri="{FF2B5EF4-FFF2-40B4-BE49-F238E27FC236}">
                <a16:creationId xmlns:a16="http://schemas.microsoft.com/office/drawing/2014/main" id="{0B3A131B-AD48-9781-D94F-67DE4AB3F7FA}"/>
              </a:ext>
            </a:extLst>
          </p:cNvPr>
          <p:cNvSpPr/>
          <p:nvPr/>
        </p:nvSpPr>
        <p:spPr>
          <a:xfrm>
            <a:off x="161772" y="6483175"/>
            <a:ext cx="3492500" cy="133434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1"/>
              </a:lnSpc>
            </a:pPr>
            <a:r>
              <a:rPr lang="en-US" sz="110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Struttura</a:t>
            </a:r>
            <a:r>
              <a:rPr lang="en-US" sz="110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del software</a:t>
            </a:r>
            <a:endParaRPr lang="en-US" sz="1100" dirty="0"/>
          </a:p>
        </p:txBody>
      </p:sp>
      <p:sp>
        <p:nvSpPr>
          <p:cNvPr id="54" name="Text 5">
            <a:extLst>
              <a:ext uri="{FF2B5EF4-FFF2-40B4-BE49-F238E27FC236}">
                <a16:creationId xmlns:a16="http://schemas.microsoft.com/office/drawing/2014/main" id="{7FF070CF-BB13-9238-F4C3-7A8F5E5E81DB}"/>
              </a:ext>
            </a:extLst>
          </p:cNvPr>
          <p:cNvSpPr/>
          <p:nvPr/>
        </p:nvSpPr>
        <p:spPr>
          <a:xfrm>
            <a:off x="7678938" y="4790373"/>
            <a:ext cx="2971220" cy="13978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70"/>
              </a:lnSpc>
              <a:spcAft>
                <a:spcPts val="607"/>
              </a:spcAft>
              <a:buNone/>
            </a:pPr>
            <a:endParaRPr lang="en-US" sz="720" dirty="0"/>
          </a:p>
        </p:txBody>
      </p:sp>
      <p:pic>
        <p:nvPicPr>
          <p:cNvPr id="55" name="Image 1" descr="preencoded.png">
            <a:extLst>
              <a:ext uri="{FF2B5EF4-FFF2-40B4-BE49-F238E27FC236}">
                <a16:creationId xmlns:a16="http://schemas.microsoft.com/office/drawing/2014/main" id="{F38D4A75-C057-F98B-BA88-7435BD1B66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6662" y="5211879"/>
            <a:ext cx="3858143" cy="1567263"/>
          </a:xfrm>
          <a:prstGeom prst="rect">
            <a:avLst/>
          </a:prstGeom>
        </p:spPr>
      </p:pic>
      <p:sp>
        <p:nvSpPr>
          <p:cNvPr id="56" name="Text 9">
            <a:extLst>
              <a:ext uri="{FF2B5EF4-FFF2-40B4-BE49-F238E27FC236}">
                <a16:creationId xmlns:a16="http://schemas.microsoft.com/office/drawing/2014/main" id="{0949452C-B860-3654-2436-E08968F31579}"/>
              </a:ext>
            </a:extLst>
          </p:cNvPr>
          <p:cNvSpPr/>
          <p:nvPr/>
        </p:nvSpPr>
        <p:spPr>
          <a:xfrm>
            <a:off x="8369762" y="5267890"/>
            <a:ext cx="3763405" cy="187435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7"/>
              </a:spcAft>
            </a:pP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Il software </a:t>
            </a:r>
            <a:r>
              <a:rPr lang="en-US" sz="10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LEAP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mette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disposizione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b="1" dirty="0" err="1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oltre</a:t>
            </a:r>
            <a:r>
              <a:rPr lang="en-US" sz="10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cento </a:t>
            </a:r>
            <a:r>
              <a:rPr lang="en-US" sz="1000" b="1" dirty="0" err="1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funzioni</a:t>
            </a:r>
            <a:r>
              <a:rPr lang="en-US" sz="10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diverse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integrabili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direttamente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nelle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espressioni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del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modello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Queste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risorse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sono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organizzate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 cinque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aree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principali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includono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funzioni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modellazione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(come </a:t>
            </a:r>
            <a:r>
              <a:rPr lang="en-US" sz="1000" dirty="0">
                <a:solidFill>
                  <a:srgbClr val="2D6A4F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Growth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000" dirty="0">
                <a:solidFill>
                  <a:srgbClr val="2D6A4F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Step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),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strumenti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matematici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logici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statistici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finanziari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Per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garantire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una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coerenza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scientifica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immediata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il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programma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permette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inoltre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richiamare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le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proprietà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combustibili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densità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contenuto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carbonio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direttamente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rami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dell'albero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gerarchico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includendo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anche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costanti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predefinite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per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pesi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molecolari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vari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composti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chimici</a:t>
            </a:r>
            <a:r>
              <a:rPr lang="en-US" sz="10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000" dirty="0"/>
          </a:p>
          <a:p>
            <a:pPr>
              <a:spcAft>
                <a:spcPts val="607"/>
              </a:spcAft>
            </a:pPr>
            <a:endParaRPr lang="en-US" sz="1000" dirty="0"/>
          </a:p>
          <a:p>
            <a:pPr marL="0" indent="0" algn="l">
              <a:spcAft>
                <a:spcPts val="607"/>
              </a:spcAft>
              <a:buNone/>
            </a:pP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0">
            <a:extLst>
              <a:ext uri="{FF2B5EF4-FFF2-40B4-BE49-F238E27FC236}">
                <a16:creationId xmlns:a16="http://schemas.microsoft.com/office/drawing/2014/main" id="{048AC2E7-D7D5-A2AA-AA84-F81459599AE2}"/>
              </a:ext>
            </a:extLst>
          </p:cNvPr>
          <p:cNvSpPr/>
          <p:nvPr/>
        </p:nvSpPr>
        <p:spPr>
          <a:xfrm>
            <a:off x="14748" y="19077"/>
            <a:ext cx="12192000" cy="6858000"/>
          </a:xfrm>
          <a:prstGeom prst="rect">
            <a:avLst/>
          </a:prstGeom>
          <a:solidFill>
            <a:srgbClr val="FAFCF7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3" name="Shape 1"/>
          <p:cNvSpPr/>
          <p:nvPr/>
        </p:nvSpPr>
        <p:spPr>
          <a:xfrm>
            <a:off x="365126" y="365920"/>
            <a:ext cx="11461751" cy="603249"/>
          </a:xfrm>
          <a:prstGeom prst="rect">
            <a:avLst/>
          </a:prstGeom>
          <a:ln/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194934" y="267286"/>
            <a:ext cx="2273300" cy="55399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"View Bars"</a:t>
            </a:r>
            <a:endParaRPr lang="en-US" sz="3600" dirty="0"/>
          </a:p>
        </p:txBody>
      </p:sp>
      <p:sp>
        <p:nvSpPr>
          <p:cNvPr id="7" name="Text 5"/>
          <p:cNvSpPr/>
          <p:nvPr/>
        </p:nvSpPr>
        <p:spPr>
          <a:xfrm>
            <a:off x="364481" y="962025"/>
            <a:ext cx="9753600" cy="43088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9"/>
              </a:spcAft>
            </a:pPr>
            <a:r>
              <a:rPr lang="en-US" sz="14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L'interfaccia di LEAP è organizzata intorno alla </a:t>
            </a:r>
            <a:r>
              <a:rPr lang="en-US" sz="14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View Bar</a:t>
            </a:r>
            <a:r>
              <a:rPr lang="en-US" sz="14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una barra laterale che contiene icone grafiche che permettono di passare rapidamente tra le diverse modalità di visualizzazione e analisi del sistema energetico.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364481" y="1551534"/>
            <a:ext cx="2197100" cy="2349500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9" name="Shape 7"/>
          <p:cNvSpPr/>
          <p:nvPr/>
        </p:nvSpPr>
        <p:spPr>
          <a:xfrm>
            <a:off x="469255" y="1653779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80" y="1691879"/>
            <a:ext cx="406400" cy="40640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469255" y="2337495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Analysis View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33586" y="2593356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Rappresenta l'ambiente principale in cui l'utente crea le strutture dei dati, i modelli e gli scenari attraverso un albero gerarchico organizzato.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2680941" y="1551534"/>
            <a:ext cx="2197100" cy="2349500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Shape 11"/>
          <p:cNvSpPr/>
          <p:nvPr/>
        </p:nvSpPr>
        <p:spPr>
          <a:xfrm>
            <a:off x="2785715" y="1653779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240" y="1691879"/>
            <a:ext cx="406400" cy="40640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2785715" y="2311851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Results View</a:t>
            </a:r>
            <a:endParaRPr lang="en-US" sz="1400" dirty="0"/>
          </a:p>
        </p:txBody>
      </p:sp>
      <p:sp>
        <p:nvSpPr>
          <p:cNvPr id="17" name="Text 13"/>
          <p:cNvSpPr/>
          <p:nvPr/>
        </p:nvSpPr>
        <p:spPr>
          <a:xfrm>
            <a:off x="2785715" y="2596179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Questa vista consente di generare e personalizzare un'ampia gamma di grafici, tabelle e mappe per analizzare i risultati dettagliati di ogni scenario.</a:t>
            </a:r>
            <a:endParaRPr lang="en-US" sz="1100" dirty="0"/>
          </a:p>
        </p:txBody>
      </p:sp>
      <p:sp>
        <p:nvSpPr>
          <p:cNvPr id="18" name="Shape 14"/>
          <p:cNvSpPr/>
          <p:nvPr/>
        </p:nvSpPr>
        <p:spPr>
          <a:xfrm>
            <a:off x="4997401" y="1551534"/>
            <a:ext cx="2197100" cy="2349500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9" name="Shape 15"/>
          <p:cNvSpPr/>
          <p:nvPr/>
        </p:nvSpPr>
        <p:spPr>
          <a:xfrm>
            <a:off x="5102177" y="1653779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526" y="1688703"/>
            <a:ext cx="450849" cy="412749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5102177" y="2322335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Energy Balance View</a:t>
            </a:r>
            <a:endParaRPr lang="en-US" sz="1400" dirty="0"/>
          </a:p>
        </p:txBody>
      </p:sp>
      <p:sp>
        <p:nvSpPr>
          <p:cNvPr id="22" name="Text 17"/>
          <p:cNvSpPr/>
          <p:nvPr/>
        </p:nvSpPr>
        <p:spPr>
          <a:xfrm>
            <a:off x="5102177" y="2605892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Visualizza i risultati dei calcoli sotto forma di tabelle di bilancio energetico standard, personalizzabili per anno, regione o unità di misura.</a:t>
            </a:r>
            <a:endParaRPr lang="en-US" sz="1100" dirty="0"/>
          </a:p>
        </p:txBody>
      </p:sp>
      <p:sp>
        <p:nvSpPr>
          <p:cNvPr id="23" name="Shape 18"/>
          <p:cNvSpPr/>
          <p:nvPr/>
        </p:nvSpPr>
        <p:spPr>
          <a:xfrm>
            <a:off x="7313861" y="1551534"/>
            <a:ext cx="2197100" cy="2349500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4" name="Shape 19"/>
          <p:cNvSpPr/>
          <p:nvPr/>
        </p:nvSpPr>
        <p:spPr>
          <a:xfrm>
            <a:off x="7418637" y="1653779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161" y="1691879"/>
            <a:ext cx="406400" cy="406400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7418637" y="2310120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Sankey Diagrams</a:t>
            </a:r>
            <a:endParaRPr lang="en-US" sz="1400" dirty="0"/>
          </a:p>
        </p:txBody>
      </p:sp>
      <p:sp>
        <p:nvSpPr>
          <p:cNvPr id="27" name="Text 21"/>
          <p:cNvSpPr/>
          <p:nvPr/>
        </p:nvSpPr>
        <p:spPr>
          <a:xfrm>
            <a:off x="7418637" y="2611827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Questi diagrammi mostrano graficamente i flussi energetici dalle risorse primarie al consumo finale con frecce di larghezza proporzionale all'entità del flusso.</a:t>
            </a:r>
            <a:endParaRPr lang="en-US" sz="1100" dirty="0"/>
          </a:p>
        </p:txBody>
      </p:sp>
      <p:sp>
        <p:nvSpPr>
          <p:cNvPr id="28" name="Shape 22"/>
          <p:cNvSpPr/>
          <p:nvPr/>
        </p:nvSpPr>
        <p:spPr>
          <a:xfrm>
            <a:off x="9630322" y="1551534"/>
            <a:ext cx="2197100" cy="2349500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en-IT" dirty="0"/>
          </a:p>
        </p:txBody>
      </p:sp>
      <p:sp>
        <p:nvSpPr>
          <p:cNvPr id="29" name="Shape 23"/>
          <p:cNvSpPr/>
          <p:nvPr/>
        </p:nvSpPr>
        <p:spPr>
          <a:xfrm>
            <a:off x="9735097" y="1653779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5621" y="1691879"/>
            <a:ext cx="406400" cy="406400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9735045" y="2258355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Cost-Benefit Summary</a:t>
            </a:r>
            <a:endParaRPr lang="en-US" sz="1400" dirty="0"/>
          </a:p>
        </p:txBody>
      </p:sp>
      <p:sp>
        <p:nvSpPr>
          <p:cNvPr id="32" name="Text 25"/>
          <p:cNvSpPr/>
          <p:nvPr/>
        </p:nvSpPr>
        <p:spPr>
          <a:xfrm>
            <a:off x="9735097" y="2567522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Fornisce un rapporto specializzato che riassume il Valore Attuale Netto (NPV) e i costi cumulativi scontati confrontando diversi scenari di policy.</a:t>
            </a:r>
            <a:endParaRPr lang="en-US" sz="1100" dirty="0"/>
          </a:p>
        </p:txBody>
      </p:sp>
      <p:sp>
        <p:nvSpPr>
          <p:cNvPr id="33" name="Shape 26"/>
          <p:cNvSpPr/>
          <p:nvPr/>
        </p:nvSpPr>
        <p:spPr>
          <a:xfrm>
            <a:off x="364481" y="4022676"/>
            <a:ext cx="2197100" cy="2470149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4" name="Shape 27"/>
          <p:cNvSpPr/>
          <p:nvPr/>
        </p:nvSpPr>
        <p:spPr>
          <a:xfrm>
            <a:off x="469255" y="4125813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780" y="4163913"/>
            <a:ext cx="406400" cy="406400"/>
          </a:xfrm>
          <a:prstGeom prst="rect">
            <a:avLst/>
          </a:prstGeom>
        </p:spPr>
      </p:pic>
      <p:sp>
        <p:nvSpPr>
          <p:cNvPr id="36" name="Text 28"/>
          <p:cNvSpPr/>
          <p:nvPr/>
        </p:nvSpPr>
        <p:spPr>
          <a:xfrm>
            <a:off x="469255" y="4785632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Affordability Analyses</a:t>
            </a:r>
            <a:endParaRPr lang="en-US" sz="1400" dirty="0"/>
          </a:p>
        </p:txBody>
      </p:sp>
      <p:sp>
        <p:nvSpPr>
          <p:cNvPr id="37" name="Text 29"/>
          <p:cNvSpPr/>
          <p:nvPr/>
        </p:nvSpPr>
        <p:spPr>
          <a:xfrm>
            <a:off x="471573" y="5106928"/>
            <a:ext cx="1987551" cy="10156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Questo strumento valuta i costi per i consumatori in relazione al loro reddito per verificare la fattibilità sociale e gli obiettivi di giustizia ambientale dei percorsi scelti.</a:t>
            </a:r>
            <a:endParaRPr lang="en-US" sz="1100" dirty="0"/>
          </a:p>
        </p:txBody>
      </p:sp>
      <p:sp>
        <p:nvSpPr>
          <p:cNvPr id="38" name="Shape 30"/>
          <p:cNvSpPr/>
          <p:nvPr/>
        </p:nvSpPr>
        <p:spPr>
          <a:xfrm>
            <a:off x="2680941" y="4022676"/>
            <a:ext cx="2197100" cy="2470149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9" name="Shape 31"/>
          <p:cNvSpPr/>
          <p:nvPr/>
        </p:nvSpPr>
        <p:spPr>
          <a:xfrm>
            <a:off x="2785715" y="4125813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240" y="4163913"/>
            <a:ext cx="406400" cy="406400"/>
          </a:xfrm>
          <a:prstGeom prst="rect">
            <a:avLst/>
          </a:prstGeom>
        </p:spPr>
      </p:pic>
      <p:sp>
        <p:nvSpPr>
          <p:cNvPr id="41" name="Text 32"/>
          <p:cNvSpPr/>
          <p:nvPr/>
        </p:nvSpPr>
        <p:spPr>
          <a:xfrm>
            <a:off x="2785715" y="4763042"/>
            <a:ext cx="1987551" cy="43088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Marginal Abatement Cost Curves (MACCs)</a:t>
            </a:r>
            <a:endParaRPr lang="en-US" sz="1400" dirty="0"/>
          </a:p>
        </p:txBody>
      </p:sp>
      <p:sp>
        <p:nvSpPr>
          <p:cNvPr id="42" name="Text 33"/>
          <p:cNvSpPr/>
          <p:nvPr/>
        </p:nvSpPr>
        <p:spPr>
          <a:xfrm>
            <a:off x="2813307" y="5234999"/>
            <a:ext cx="1987551" cy="101566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 curve MACCs classificano le opzioni di mitigazione in ordine di costo, mettendo in relazione il potenziale di abbattimento con il costo unitario per tonnellata di emissioni evitate.</a:t>
            </a:r>
            <a:endParaRPr lang="en-US" sz="1100" dirty="0"/>
          </a:p>
        </p:txBody>
      </p:sp>
      <p:sp>
        <p:nvSpPr>
          <p:cNvPr id="43" name="Shape 34"/>
          <p:cNvSpPr/>
          <p:nvPr/>
        </p:nvSpPr>
        <p:spPr>
          <a:xfrm>
            <a:off x="4997401" y="4022676"/>
            <a:ext cx="2197100" cy="2470149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4" name="Shape 35"/>
          <p:cNvSpPr/>
          <p:nvPr/>
        </p:nvSpPr>
        <p:spPr>
          <a:xfrm>
            <a:off x="5102177" y="4125813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2701" y="4163913"/>
            <a:ext cx="406400" cy="406400"/>
          </a:xfrm>
          <a:prstGeom prst="rect">
            <a:avLst/>
          </a:prstGeom>
        </p:spPr>
      </p:pic>
      <p:sp>
        <p:nvSpPr>
          <p:cNvPr id="46" name="Text 36"/>
          <p:cNvSpPr/>
          <p:nvPr/>
        </p:nvSpPr>
        <p:spPr>
          <a:xfrm>
            <a:off x="5102125" y="4785632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Decomposition Reports</a:t>
            </a:r>
            <a:endParaRPr lang="en-US" sz="1400" dirty="0"/>
          </a:p>
        </p:txBody>
      </p:sp>
      <p:sp>
        <p:nvSpPr>
          <p:cNvPr id="47" name="Text 37"/>
          <p:cNvSpPr/>
          <p:nvPr/>
        </p:nvSpPr>
        <p:spPr>
          <a:xfrm>
            <a:off x="5102125" y="5191566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Utilizzano metodologie come l'identità di Kaya per analizzare i fattori che determinano i trend degli scenari attraverso grafici a cascata.</a:t>
            </a:r>
            <a:endParaRPr lang="en-US" sz="1100" dirty="0"/>
          </a:p>
        </p:txBody>
      </p:sp>
      <p:sp>
        <p:nvSpPr>
          <p:cNvPr id="48" name="Shape 38"/>
          <p:cNvSpPr/>
          <p:nvPr/>
        </p:nvSpPr>
        <p:spPr>
          <a:xfrm>
            <a:off x="7313861" y="4022676"/>
            <a:ext cx="2197100" cy="2470149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49" name="Shape 39"/>
          <p:cNvSpPr/>
          <p:nvPr/>
        </p:nvSpPr>
        <p:spPr>
          <a:xfrm>
            <a:off x="7418637" y="4125813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5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9161" y="4163913"/>
            <a:ext cx="406400" cy="406400"/>
          </a:xfrm>
          <a:prstGeom prst="rect">
            <a:avLst/>
          </a:prstGeom>
        </p:spPr>
      </p:pic>
      <p:sp>
        <p:nvSpPr>
          <p:cNvPr id="51" name="Text 40"/>
          <p:cNvSpPr/>
          <p:nvPr/>
        </p:nvSpPr>
        <p:spPr>
          <a:xfrm>
            <a:off x="7418585" y="4785632"/>
            <a:ext cx="1987551" cy="21544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Overviews View</a:t>
            </a:r>
            <a:endParaRPr lang="en-US" sz="1400" dirty="0"/>
          </a:p>
        </p:txBody>
      </p:sp>
      <p:sp>
        <p:nvSpPr>
          <p:cNvPr id="52" name="Text 41"/>
          <p:cNvSpPr/>
          <p:nvPr/>
        </p:nvSpPr>
        <p:spPr>
          <a:xfrm>
            <a:off x="7418585" y="5242296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Permette di raggruppare i grafici "preferiti" per offrire una visione d'insieme sugli aspetti critici del sistema come costi e impatti ambientali.</a:t>
            </a:r>
            <a:endParaRPr lang="en-US" sz="1100" dirty="0"/>
          </a:p>
        </p:txBody>
      </p:sp>
      <p:sp>
        <p:nvSpPr>
          <p:cNvPr id="53" name="Shape 42"/>
          <p:cNvSpPr/>
          <p:nvPr/>
        </p:nvSpPr>
        <p:spPr>
          <a:xfrm>
            <a:off x="9630322" y="4022676"/>
            <a:ext cx="2197100" cy="2470149"/>
          </a:xfrm>
          <a:prstGeom prst="roundRect">
            <a:avLst>
              <a:gd name="adj" fmla="val 2775"/>
            </a:avLst>
          </a:prstGeom>
          <a:solidFill>
            <a:srgbClr val="FFFFFF"/>
          </a:solidFill>
          <a:ln w="4763">
            <a:solidFill>
              <a:srgbClr val="2F6B51">
                <a:alpha val="14902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4" name="Shape 43"/>
          <p:cNvSpPr/>
          <p:nvPr/>
        </p:nvSpPr>
        <p:spPr>
          <a:xfrm>
            <a:off x="9735097" y="4125813"/>
            <a:ext cx="1987551" cy="482600"/>
          </a:xfrm>
          <a:prstGeom prst="roundRect">
            <a:avLst>
              <a:gd name="adj" fmla="val 7579"/>
            </a:avLst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55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5621" y="4163913"/>
            <a:ext cx="406400" cy="406400"/>
          </a:xfrm>
          <a:prstGeom prst="rect">
            <a:avLst/>
          </a:prstGeom>
        </p:spPr>
      </p:pic>
      <p:sp>
        <p:nvSpPr>
          <p:cNvPr id="56" name="Text 44"/>
          <p:cNvSpPr/>
          <p:nvPr/>
        </p:nvSpPr>
        <p:spPr>
          <a:xfrm>
            <a:off x="9735097" y="4741002"/>
            <a:ext cx="1987551" cy="43088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216"/>
              </a:spcAft>
            </a:pPr>
            <a:r>
              <a:rPr lang="en-US" sz="140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TED (Technology and Environmental Database)</a:t>
            </a:r>
            <a:endParaRPr lang="en-US" sz="1400" dirty="0"/>
          </a:p>
        </p:txBody>
      </p:sp>
      <p:sp>
        <p:nvSpPr>
          <p:cNvPr id="57" name="Text 45"/>
          <p:cNvSpPr/>
          <p:nvPr/>
        </p:nvSpPr>
        <p:spPr>
          <a:xfrm>
            <a:off x="9735045" y="5257750"/>
            <a:ext cx="1987551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Fornisce dati tecnici e ambientali su circa mille tecnologie energetiche basati su studi di istituzioni internazionali come l'IPCC e l'IEA.</a:t>
            </a:r>
            <a:endParaRPr lang="en-US" sz="1100" dirty="0"/>
          </a:p>
        </p:txBody>
      </p:sp>
      <p:pic>
        <p:nvPicPr>
          <p:cNvPr id="58" name="Image 1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2331" y="577960"/>
            <a:ext cx="10764802" cy="229646"/>
          </a:xfrm>
          <a:prstGeom prst="rect">
            <a:avLst/>
          </a:prstGeom>
        </p:spPr>
      </p:pic>
      <p:pic>
        <p:nvPicPr>
          <p:cNvPr id="62" name="Picture 61" descr="A close-up of text&#10;&#10;Description automatically generated">
            <a:extLst>
              <a:ext uri="{FF2B5EF4-FFF2-40B4-BE49-F238E27FC236}">
                <a16:creationId xmlns:a16="http://schemas.microsoft.com/office/drawing/2014/main" id="{E77CB148-34C7-4401-B3FD-17C80D7E23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81303" y="6545766"/>
            <a:ext cx="503353" cy="2201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0">
            <a:extLst>
              <a:ext uri="{FF2B5EF4-FFF2-40B4-BE49-F238E27FC236}">
                <a16:creationId xmlns:a16="http://schemas.microsoft.com/office/drawing/2014/main" id="{F258375D-4E41-7D21-66F8-6010DF9EAE4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en-IT" dirty="0"/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4214FE28-3C2B-542B-039D-EEA2D1B56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68" b="3607"/>
          <a:stretch/>
        </p:blipFill>
        <p:spPr bwMode="auto">
          <a:xfrm>
            <a:off x="2725145" y="1811440"/>
            <a:ext cx="6859929" cy="49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text&#10;&#10;Description automatically generated">
            <a:extLst>
              <a:ext uri="{FF2B5EF4-FFF2-40B4-BE49-F238E27FC236}">
                <a16:creationId xmlns:a16="http://schemas.microsoft.com/office/drawing/2014/main" id="{F6E2B408-35FC-E9CD-F385-EF2DF9E80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1303" y="6545766"/>
            <a:ext cx="503353" cy="22010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B15C4B-E640-EF29-EF96-5CB463105017}"/>
              </a:ext>
            </a:extLst>
          </p:cNvPr>
          <p:cNvCxnSpPr>
            <a:cxnSpLocks/>
          </p:cNvCxnSpPr>
          <p:nvPr/>
        </p:nvCxnSpPr>
        <p:spPr>
          <a:xfrm flipH="1">
            <a:off x="2511435" y="4250798"/>
            <a:ext cx="3584565" cy="879449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E01339-EC25-09F9-D71E-40B7A2C5A4F3}"/>
              </a:ext>
            </a:extLst>
          </p:cNvPr>
          <p:cNvCxnSpPr>
            <a:cxnSpLocks/>
          </p:cNvCxnSpPr>
          <p:nvPr/>
        </p:nvCxnSpPr>
        <p:spPr>
          <a:xfrm flipV="1">
            <a:off x="8237809" y="4946503"/>
            <a:ext cx="1560975" cy="533647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D48546-40EC-E1DD-5F54-0CC6C833B58A}"/>
              </a:ext>
            </a:extLst>
          </p:cNvPr>
          <p:cNvCxnSpPr>
            <a:cxnSpLocks/>
          </p:cNvCxnSpPr>
          <p:nvPr/>
        </p:nvCxnSpPr>
        <p:spPr>
          <a:xfrm flipH="1" flipV="1">
            <a:off x="2364018" y="3357896"/>
            <a:ext cx="1839992" cy="364212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D02BFBD-DFA1-25CC-22FD-48A75ADD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969" y="178284"/>
            <a:ext cx="3279199" cy="155961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DF9E8E-F9E8-A699-CAA0-DF7465C63092}"/>
              </a:ext>
            </a:extLst>
          </p:cNvPr>
          <p:cNvCxnSpPr>
            <a:cxnSpLocks/>
          </p:cNvCxnSpPr>
          <p:nvPr/>
        </p:nvCxnSpPr>
        <p:spPr>
          <a:xfrm flipH="1" flipV="1">
            <a:off x="7193787" y="1343197"/>
            <a:ext cx="260430" cy="1382676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4" descr="preencoded.png">
            <a:extLst>
              <a:ext uri="{FF2B5EF4-FFF2-40B4-BE49-F238E27FC236}">
                <a16:creationId xmlns:a16="http://schemas.microsoft.com/office/drawing/2014/main" id="{653DC718-091A-BD8C-8D3B-3C32BE609F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845" y="274588"/>
            <a:ext cx="5822156" cy="485775"/>
          </a:xfrm>
          <a:prstGeom prst="rect">
            <a:avLst/>
          </a:prstGeom>
        </p:spPr>
      </p:pic>
      <p:sp>
        <p:nvSpPr>
          <p:cNvPr id="34" name="Text 3">
            <a:extLst>
              <a:ext uri="{FF2B5EF4-FFF2-40B4-BE49-F238E27FC236}">
                <a16:creationId xmlns:a16="http://schemas.microsoft.com/office/drawing/2014/main" id="{5E999022-547A-E3FE-DE74-B9CA3B63FA88}"/>
              </a:ext>
            </a:extLst>
          </p:cNvPr>
          <p:cNvSpPr/>
          <p:nvPr/>
        </p:nvSpPr>
        <p:spPr>
          <a:xfrm>
            <a:off x="275370" y="321643"/>
            <a:ext cx="2675648" cy="333489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36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Analysis View</a:t>
            </a:r>
            <a:endParaRPr lang="en-US" sz="3600" dirty="0"/>
          </a:p>
        </p:txBody>
      </p:sp>
      <p:sp>
        <p:nvSpPr>
          <p:cNvPr id="35" name="Text 5">
            <a:extLst>
              <a:ext uri="{FF2B5EF4-FFF2-40B4-BE49-F238E27FC236}">
                <a16:creationId xmlns:a16="http://schemas.microsoft.com/office/drawing/2014/main" id="{13E5357E-3005-B474-3D5D-9211548079C5}"/>
              </a:ext>
            </a:extLst>
          </p:cNvPr>
          <p:cNvSpPr/>
          <p:nvPr/>
        </p:nvSpPr>
        <p:spPr>
          <a:xfrm>
            <a:off x="273844" y="821085"/>
            <a:ext cx="5478774" cy="800219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spcAft>
                <a:spcPts val="810"/>
              </a:spcAft>
              <a:buNone/>
            </a:pPr>
            <a:r>
              <a:rPr lang="en-US" sz="13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L'</a:t>
            </a:r>
            <a:r>
              <a:rPr lang="en-US" sz="13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Analysis View</a:t>
            </a:r>
            <a:r>
              <a:rPr lang="en-US" sz="13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è il cuore operativo di LEAP e si presenta con un'interfaccia suddivisa in tre riquadri che permette di monitorare simultaneamente la gerarchia dei rami, i valori tecnici e i grafici di anteprima, garantendo un controllo totale sulla modellazione.</a:t>
            </a:r>
            <a:endParaRPr lang="en-US" sz="1300" dirty="0"/>
          </a:p>
        </p:txBody>
      </p:sp>
      <p:pic>
        <p:nvPicPr>
          <p:cNvPr id="36" name="Image 5" descr="preencoded.png">
            <a:extLst>
              <a:ext uri="{FF2B5EF4-FFF2-40B4-BE49-F238E27FC236}">
                <a16:creationId xmlns:a16="http://schemas.microsoft.com/office/drawing/2014/main" id="{7FCF7FD4-501D-867B-AD49-508649DC1C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838" y="1800135"/>
            <a:ext cx="2635153" cy="2031084"/>
          </a:xfrm>
          <a:prstGeom prst="rect">
            <a:avLst/>
          </a:prstGeom>
        </p:spPr>
      </p:pic>
      <p:pic>
        <p:nvPicPr>
          <p:cNvPr id="37" name="Image 1" descr="preencoded.png">
            <a:extLst>
              <a:ext uri="{FF2B5EF4-FFF2-40B4-BE49-F238E27FC236}">
                <a16:creationId xmlns:a16="http://schemas.microsoft.com/office/drawing/2014/main" id="{8E172654-4C51-2493-3F38-FD65F0CAEB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7215" y="1811440"/>
            <a:ext cx="2160752" cy="2019779"/>
          </a:xfrm>
          <a:prstGeom prst="rect">
            <a:avLst/>
          </a:prstGeom>
        </p:spPr>
      </p:pic>
      <p:sp>
        <p:nvSpPr>
          <p:cNvPr id="38" name="Text 9">
            <a:extLst>
              <a:ext uri="{FF2B5EF4-FFF2-40B4-BE49-F238E27FC236}">
                <a16:creationId xmlns:a16="http://schemas.microsoft.com/office/drawing/2014/main" id="{8010F068-1C5A-55EA-BCDF-730DE57F1E20}"/>
              </a:ext>
            </a:extLst>
          </p:cNvPr>
          <p:cNvSpPr/>
          <p:nvPr/>
        </p:nvSpPr>
        <p:spPr>
          <a:xfrm>
            <a:off x="242123" y="2184459"/>
            <a:ext cx="2053399" cy="152349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Organizza le strutture dei dati in categorie logiche come Key Assumptions, Demand (Domanda), Transformation (Trasformazione) e Resources (Risorse). Cliccando sui vari rami (ad esempio "Electricity Generation" o "Household"), l'utente seleziona il settore specifico da modellare.</a:t>
            </a:r>
            <a:endParaRPr lang="en-US" sz="1100" dirty="0"/>
          </a:p>
        </p:txBody>
      </p:sp>
      <p:sp>
        <p:nvSpPr>
          <p:cNvPr id="39" name="Text 8">
            <a:extLst>
              <a:ext uri="{FF2B5EF4-FFF2-40B4-BE49-F238E27FC236}">
                <a16:creationId xmlns:a16="http://schemas.microsoft.com/office/drawing/2014/main" id="{768EC4EF-290B-A064-AD2F-B336F4F20333}"/>
              </a:ext>
            </a:extLst>
          </p:cNvPr>
          <p:cNvSpPr/>
          <p:nvPr/>
        </p:nvSpPr>
        <p:spPr>
          <a:xfrm>
            <a:off x="273844" y="1947975"/>
            <a:ext cx="1328097" cy="1538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88"/>
              </a:lnSpc>
              <a:buNone/>
            </a:pPr>
            <a:r>
              <a:rPr lang="en-US" sz="11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Albero gerarchico</a:t>
            </a:r>
            <a:endParaRPr lang="en-US" sz="1100" dirty="0"/>
          </a:p>
        </p:txBody>
      </p:sp>
      <p:pic>
        <p:nvPicPr>
          <p:cNvPr id="41" name="Image 5" descr="preencoded.png">
            <a:extLst>
              <a:ext uri="{FF2B5EF4-FFF2-40B4-BE49-F238E27FC236}">
                <a16:creationId xmlns:a16="http://schemas.microsoft.com/office/drawing/2014/main" id="{2F261F88-C17F-7048-A427-74075F4341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838" y="4514682"/>
            <a:ext cx="2635153" cy="2031084"/>
          </a:xfrm>
          <a:prstGeom prst="rect">
            <a:avLst/>
          </a:prstGeom>
        </p:spPr>
      </p:pic>
      <p:pic>
        <p:nvPicPr>
          <p:cNvPr id="42" name="Image 1" descr="preencoded.png">
            <a:extLst>
              <a:ext uri="{FF2B5EF4-FFF2-40B4-BE49-F238E27FC236}">
                <a16:creationId xmlns:a16="http://schemas.microsoft.com/office/drawing/2014/main" id="{8112879C-F67C-6586-97E3-76D98182A3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8446" y="4525987"/>
            <a:ext cx="2160752" cy="20197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0226685-6432-E237-C364-B081F747F082}"/>
              </a:ext>
            </a:extLst>
          </p:cNvPr>
          <p:cNvSpPr txBox="1"/>
          <p:nvPr/>
        </p:nvSpPr>
        <p:spPr>
          <a:xfrm>
            <a:off x="149733" y="4946503"/>
            <a:ext cx="214868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Area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dedicata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all'immissione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dati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espressioni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matematiche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per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definire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le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proiezioni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future. Le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variabili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(come la "Exogenous Capacity")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vengono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definite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tramite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valori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funzioni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(es. la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funzione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Step in viola).</a:t>
            </a:r>
            <a:endParaRPr lang="en-US" sz="11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64F846-279C-48AE-72DF-A8AA15E48130}"/>
              </a:ext>
            </a:extLst>
          </p:cNvPr>
          <p:cNvSpPr txBox="1"/>
          <p:nvPr/>
        </p:nvSpPr>
        <p:spPr>
          <a:xfrm>
            <a:off x="202481" y="4634269"/>
            <a:ext cx="16031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188"/>
              </a:lnSpc>
              <a:buNone/>
            </a:pPr>
            <a:r>
              <a:rPr lang="en-US" sz="11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Area </a:t>
            </a:r>
            <a:r>
              <a:rPr lang="en-US" sz="1100" b="1" dirty="0" err="1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dati</a:t>
            </a:r>
            <a:r>
              <a:rPr lang="en-US" sz="11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 ed </a:t>
            </a:r>
            <a:r>
              <a:rPr lang="en-US" sz="1100" b="1" dirty="0" err="1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espressioni</a:t>
            </a:r>
            <a:endParaRPr lang="en-US" sz="1100" dirty="0"/>
          </a:p>
        </p:txBody>
      </p:sp>
      <p:sp>
        <p:nvSpPr>
          <p:cNvPr id="48" name="Shape 16">
            <a:extLst>
              <a:ext uri="{FF2B5EF4-FFF2-40B4-BE49-F238E27FC236}">
                <a16:creationId xmlns:a16="http://schemas.microsoft.com/office/drawing/2014/main" id="{2E82A1A6-0649-F061-A9C5-D28BB0CB3683}"/>
              </a:ext>
            </a:extLst>
          </p:cNvPr>
          <p:cNvSpPr/>
          <p:nvPr/>
        </p:nvSpPr>
        <p:spPr>
          <a:xfrm>
            <a:off x="9881515" y="299355"/>
            <a:ext cx="2203142" cy="3640880"/>
          </a:xfrm>
          <a:prstGeom prst="roundRect">
            <a:avLst>
              <a:gd name="adj" fmla="val 6144"/>
            </a:avLst>
          </a:prstGeom>
          <a:solidFill>
            <a:srgbClr val="1A2E1F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49" name="Text 18">
            <a:extLst>
              <a:ext uri="{FF2B5EF4-FFF2-40B4-BE49-F238E27FC236}">
                <a16:creationId xmlns:a16="http://schemas.microsoft.com/office/drawing/2014/main" id="{B5851D17-1191-4FDA-D536-3335FE36E3DA}"/>
              </a:ext>
            </a:extLst>
          </p:cNvPr>
          <p:cNvSpPr/>
          <p:nvPr/>
        </p:nvSpPr>
        <p:spPr>
          <a:xfrm>
            <a:off x="10184844" y="609378"/>
            <a:ext cx="1629619" cy="321626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 possono creare e gestire molteplici percorsi alternativi. L'utente può passare rapidamente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Baseline (scenario base) e Mitigation (scenario di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mitigazione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).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All’interno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di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queste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macrocategorie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è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possibile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definire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confrontare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opzioni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specifiche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basate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su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diverse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ipotesi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tecnologiche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o di </a:t>
            </a:r>
            <a:r>
              <a:rPr lang="en-GB" sz="11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sviluppo</a:t>
            </a:r>
            <a:r>
              <a:rPr lang="en-GB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 come 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Efficient Lighting (</a:t>
            </a:r>
            <a:r>
              <a:rPr lang="en-US" sz="1100" dirty="0" err="1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illuminazione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efficiente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CNG Buses (autobus a </a:t>
            </a:r>
            <a:r>
              <a:rPr lang="en-US" sz="1100" dirty="0" err="1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metano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Efficient Industry (</a:t>
            </a:r>
            <a:r>
              <a:rPr lang="en-US" sz="1100" dirty="0" err="1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efficienza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industrial)</a:t>
            </a:r>
            <a:r>
              <a:rPr lang="en-US" sz="11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Biogas Digestion (</a:t>
            </a:r>
            <a:r>
              <a:rPr lang="en-US" sz="1100" dirty="0" err="1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digesione</a:t>
            </a:r>
            <a:r>
              <a:rPr lang="en-US" sz="1100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biogas)</a:t>
            </a:r>
            <a:endParaRPr lang="en-US" sz="1100" dirty="0"/>
          </a:p>
        </p:txBody>
      </p:sp>
      <p:sp>
        <p:nvSpPr>
          <p:cNvPr id="50" name="Text 17">
            <a:extLst>
              <a:ext uri="{FF2B5EF4-FFF2-40B4-BE49-F238E27FC236}">
                <a16:creationId xmlns:a16="http://schemas.microsoft.com/office/drawing/2014/main" id="{9A77DADB-D7C5-C6C3-A55E-F23712713DE2}"/>
              </a:ext>
            </a:extLst>
          </p:cNvPr>
          <p:cNvSpPr/>
          <p:nvPr/>
        </p:nvSpPr>
        <p:spPr>
          <a:xfrm>
            <a:off x="10184844" y="448838"/>
            <a:ext cx="1527451" cy="11419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756"/>
              </a:lnSpc>
              <a:spcAft>
                <a:spcPts val="162"/>
              </a:spcAft>
              <a:buNone/>
            </a:pPr>
            <a:r>
              <a:rPr lang="en-US" sz="1100" b="1" kern="0" spc="126" dirty="0">
                <a:solidFill>
                  <a:srgbClr val="52B788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SCENARI "WHAT-IF"</a:t>
            </a:r>
            <a:endParaRPr lang="en-US" sz="1100" dirty="0"/>
          </a:p>
        </p:txBody>
      </p:sp>
      <p:pic>
        <p:nvPicPr>
          <p:cNvPr id="55" name="Image 1" descr="preencoded.png">
            <a:extLst>
              <a:ext uri="{FF2B5EF4-FFF2-40B4-BE49-F238E27FC236}">
                <a16:creationId xmlns:a16="http://schemas.microsoft.com/office/drawing/2014/main" id="{3867EDF8-099F-11F6-735D-090F795452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1514" y="4091316"/>
            <a:ext cx="2203141" cy="2426700"/>
          </a:xfrm>
          <a:prstGeom prst="rect">
            <a:avLst/>
          </a:prstGeom>
        </p:spPr>
      </p:pic>
      <p:pic>
        <p:nvPicPr>
          <p:cNvPr id="56" name="Image 5" descr="preencoded.png">
            <a:extLst>
              <a:ext uri="{FF2B5EF4-FFF2-40B4-BE49-F238E27FC236}">
                <a16:creationId xmlns:a16="http://schemas.microsoft.com/office/drawing/2014/main" id="{0BFF0B5D-97D2-43A1-C9ED-4A6B3514A5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7315" y="4091316"/>
            <a:ext cx="1713988" cy="2426700"/>
          </a:xfrm>
          <a:prstGeom prst="rect">
            <a:avLst/>
          </a:prstGeom>
        </p:spPr>
      </p:pic>
      <p:sp>
        <p:nvSpPr>
          <p:cNvPr id="58" name="Text 15">
            <a:extLst>
              <a:ext uri="{FF2B5EF4-FFF2-40B4-BE49-F238E27FC236}">
                <a16:creationId xmlns:a16="http://schemas.microsoft.com/office/drawing/2014/main" id="{CD544D0E-4275-0763-5880-3FDA6E800B56}"/>
              </a:ext>
            </a:extLst>
          </p:cNvPr>
          <p:cNvSpPr/>
          <p:nvPr/>
        </p:nvSpPr>
        <p:spPr>
          <a:xfrm>
            <a:off x="9991110" y="4514682"/>
            <a:ext cx="2051157" cy="169277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Mostra istantaneamente i risultati tecnici e i grafici di anteprima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basati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sulle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espressioni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inserite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nella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tabella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US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sovrastante</a:t>
            </a: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. </a:t>
            </a:r>
          </a:p>
          <a:p>
            <a:pPr marL="0" indent="0" algn="l">
              <a:buNone/>
            </a:pP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Nell'esempio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,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è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visibile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un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grafico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ad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aree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che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proietta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la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capacità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degli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impianti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elettrici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dal 2020 al 2050,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permettendo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di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monitorare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l'evoluzione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del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modello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 in tempo </a:t>
            </a:r>
            <a:r>
              <a:rPr lang="en-GB" sz="11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reale</a:t>
            </a:r>
            <a:r>
              <a:rPr lang="en-GB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</a:rPr>
              <a:t>.</a:t>
            </a:r>
            <a:endParaRPr lang="en-US" sz="1100" dirty="0">
              <a:solidFill>
                <a:srgbClr val="0E1F14"/>
              </a:solidFill>
              <a:latin typeface="Manrope" pitchFamily="34" charset="0"/>
              <a:ea typeface="Manrope" pitchFamily="34" charset="-122"/>
            </a:endParaRPr>
          </a:p>
        </p:txBody>
      </p:sp>
      <p:sp>
        <p:nvSpPr>
          <p:cNvPr id="59" name="Text 14">
            <a:extLst>
              <a:ext uri="{FF2B5EF4-FFF2-40B4-BE49-F238E27FC236}">
                <a16:creationId xmlns:a16="http://schemas.microsoft.com/office/drawing/2014/main" id="{ABC716FF-E787-83B9-5BB9-A33F30E96EEC}"/>
              </a:ext>
            </a:extLst>
          </p:cNvPr>
          <p:cNvSpPr/>
          <p:nvPr/>
        </p:nvSpPr>
        <p:spPr>
          <a:xfrm>
            <a:off x="9993186" y="4250798"/>
            <a:ext cx="1347603" cy="15388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188"/>
              </a:lnSpc>
              <a:buNone/>
            </a:pPr>
            <a:r>
              <a:rPr lang="en-US" sz="11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Interfaccia grafica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7189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0">
            <a:extLst>
              <a:ext uri="{FF2B5EF4-FFF2-40B4-BE49-F238E27FC236}">
                <a16:creationId xmlns:a16="http://schemas.microsoft.com/office/drawing/2014/main" id="{602865BD-982A-E858-4F67-CBCD79C3526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en-IT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452A593-F5AB-7D22-482C-F9F80706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 bwMode="auto">
          <a:xfrm>
            <a:off x="2759709" y="1582983"/>
            <a:ext cx="6584008" cy="51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text&#10;&#10;Description automatically generated">
            <a:extLst>
              <a:ext uri="{FF2B5EF4-FFF2-40B4-BE49-F238E27FC236}">
                <a16:creationId xmlns:a16="http://schemas.microsoft.com/office/drawing/2014/main" id="{4806CBB4-C1AA-22A1-5D6C-C9F7814AA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1303" y="6545766"/>
            <a:ext cx="503353" cy="22010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91A3C9-311D-194D-E0BF-F59B5AA6E631}"/>
              </a:ext>
            </a:extLst>
          </p:cNvPr>
          <p:cNvCxnSpPr>
            <a:cxnSpLocks/>
          </p:cNvCxnSpPr>
          <p:nvPr/>
        </p:nvCxnSpPr>
        <p:spPr>
          <a:xfrm flipH="1" flipV="1">
            <a:off x="2451081" y="3034589"/>
            <a:ext cx="1158082" cy="485669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887901-DC9F-8F5A-0802-A038B84086B5}"/>
              </a:ext>
            </a:extLst>
          </p:cNvPr>
          <p:cNvCxnSpPr>
            <a:cxnSpLocks/>
          </p:cNvCxnSpPr>
          <p:nvPr/>
        </p:nvCxnSpPr>
        <p:spPr>
          <a:xfrm flipH="1">
            <a:off x="2382680" y="4355978"/>
            <a:ext cx="2189320" cy="659401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F6C2E5-CB8A-EA50-88E9-DEBB7F5F7DA1}"/>
              </a:ext>
            </a:extLst>
          </p:cNvPr>
          <p:cNvCxnSpPr>
            <a:cxnSpLocks/>
          </p:cNvCxnSpPr>
          <p:nvPr/>
        </p:nvCxnSpPr>
        <p:spPr>
          <a:xfrm flipV="1">
            <a:off x="8979373" y="5015379"/>
            <a:ext cx="684497" cy="214543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E7E4CF-9B9B-5623-1065-D4222BCC1E30}"/>
              </a:ext>
            </a:extLst>
          </p:cNvPr>
          <p:cNvCxnSpPr>
            <a:cxnSpLocks/>
          </p:cNvCxnSpPr>
          <p:nvPr/>
        </p:nvCxnSpPr>
        <p:spPr>
          <a:xfrm flipV="1">
            <a:off x="8669867" y="2836593"/>
            <a:ext cx="1109459" cy="554250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5" descr="preencoded.png">
            <a:extLst>
              <a:ext uri="{FF2B5EF4-FFF2-40B4-BE49-F238E27FC236}">
                <a16:creationId xmlns:a16="http://schemas.microsoft.com/office/drawing/2014/main" id="{B0ADF12D-F1E0-51D8-E9F6-086F41CB94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232" y="400214"/>
            <a:ext cx="8596313" cy="485775"/>
          </a:xfrm>
          <a:prstGeom prst="rect">
            <a:avLst/>
          </a:prstGeom>
        </p:spPr>
      </p:pic>
      <p:sp>
        <p:nvSpPr>
          <p:cNvPr id="30" name="Text 3">
            <a:extLst>
              <a:ext uri="{FF2B5EF4-FFF2-40B4-BE49-F238E27FC236}">
                <a16:creationId xmlns:a16="http://schemas.microsoft.com/office/drawing/2014/main" id="{760E1C7E-2C26-8DC1-6EF6-87C98100D674}"/>
              </a:ext>
            </a:extLst>
          </p:cNvPr>
          <p:cNvSpPr/>
          <p:nvPr/>
        </p:nvSpPr>
        <p:spPr>
          <a:xfrm>
            <a:off x="352909" y="520543"/>
            <a:ext cx="3256254" cy="333489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36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Sankey Diagrams</a:t>
            </a:r>
            <a:endParaRPr lang="en-US" sz="3600" dirty="0"/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A3D36324-E74C-C01F-25E2-AF58D716FF1E}"/>
              </a:ext>
            </a:extLst>
          </p:cNvPr>
          <p:cNvSpPr/>
          <p:nvPr/>
        </p:nvSpPr>
        <p:spPr>
          <a:xfrm>
            <a:off x="352909" y="200152"/>
            <a:ext cx="2171700" cy="11541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864"/>
              </a:lnSpc>
              <a:spcAft>
                <a:spcPts val="162"/>
              </a:spcAft>
              <a:buNone/>
            </a:pPr>
            <a:r>
              <a:rPr lang="en-US" sz="800" b="1" kern="0" spc="230" dirty="0">
                <a:solidFill>
                  <a:srgbClr val="52B788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VISUALIZZAZIONE DEI FLUSSI</a:t>
            </a:r>
            <a:endParaRPr lang="en-US" sz="800" dirty="0"/>
          </a:p>
        </p:txBody>
      </p:sp>
      <p:sp>
        <p:nvSpPr>
          <p:cNvPr id="32" name="Text 5">
            <a:extLst>
              <a:ext uri="{FF2B5EF4-FFF2-40B4-BE49-F238E27FC236}">
                <a16:creationId xmlns:a16="http://schemas.microsoft.com/office/drawing/2014/main" id="{D363DF05-6B39-0C15-9490-CEECC8ED6035}"/>
              </a:ext>
            </a:extLst>
          </p:cNvPr>
          <p:cNvSpPr/>
          <p:nvPr/>
        </p:nvSpPr>
        <p:spPr>
          <a:xfrm>
            <a:off x="285613" y="1033518"/>
            <a:ext cx="8596313" cy="40011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spcAft>
                <a:spcPts val="1013"/>
              </a:spcAft>
              <a:buNone/>
            </a:pPr>
            <a:r>
              <a:rPr lang="en-US" sz="13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Il diagramma di Sankey in LEAP visualizza i flussi energetici tramite collegamenti la cui </a:t>
            </a:r>
            <a:r>
              <a:rPr lang="en-US" sz="13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larghezza è direttamente proporzionale alla quantità di energia</a:t>
            </a:r>
            <a:r>
              <a:rPr lang="en-US" sz="13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rappresentata, rendendo l'analisi dei volumi immediata e intuitiva.</a:t>
            </a:r>
            <a:endParaRPr lang="en-US" sz="1300" dirty="0"/>
          </a:p>
        </p:txBody>
      </p:sp>
      <p:pic>
        <p:nvPicPr>
          <p:cNvPr id="36" name="Image 1" descr="preencoded.png">
            <a:extLst>
              <a:ext uri="{FF2B5EF4-FFF2-40B4-BE49-F238E27FC236}">
                <a16:creationId xmlns:a16="http://schemas.microsoft.com/office/drawing/2014/main" id="{D93F3060-8659-13F7-6F0D-A02BF0AC71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440" y="1683385"/>
            <a:ext cx="2026624" cy="1894402"/>
          </a:xfrm>
          <a:prstGeom prst="rect">
            <a:avLst/>
          </a:prstGeom>
        </p:spPr>
      </p:pic>
      <p:pic>
        <p:nvPicPr>
          <p:cNvPr id="37" name="Image 1" descr="preencoded.png">
            <a:extLst>
              <a:ext uri="{FF2B5EF4-FFF2-40B4-BE49-F238E27FC236}">
                <a16:creationId xmlns:a16="http://schemas.microsoft.com/office/drawing/2014/main" id="{5C996BF8-C54D-0235-E85B-1947440972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888" y="4443055"/>
            <a:ext cx="2026624" cy="1894402"/>
          </a:xfrm>
          <a:prstGeom prst="rect">
            <a:avLst/>
          </a:prstGeom>
        </p:spPr>
      </p:pic>
      <p:pic>
        <p:nvPicPr>
          <p:cNvPr id="38" name="Image 1" descr="preencoded.png">
            <a:extLst>
              <a:ext uri="{FF2B5EF4-FFF2-40B4-BE49-F238E27FC236}">
                <a16:creationId xmlns:a16="http://schemas.microsoft.com/office/drawing/2014/main" id="{23F2626C-BD5B-1749-31E8-3E8B0B7DAD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1570" y="670717"/>
            <a:ext cx="2160752" cy="2019779"/>
          </a:xfrm>
          <a:prstGeom prst="rect">
            <a:avLst/>
          </a:prstGeom>
        </p:spPr>
      </p:pic>
      <p:pic>
        <p:nvPicPr>
          <p:cNvPr id="41" name="Image 1" descr="preencoded.png">
            <a:extLst>
              <a:ext uri="{FF2B5EF4-FFF2-40B4-BE49-F238E27FC236}">
                <a16:creationId xmlns:a16="http://schemas.microsoft.com/office/drawing/2014/main" id="{36D887AB-AC99-C617-B519-A21A08A6FA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3498" y="3871056"/>
            <a:ext cx="2160752" cy="2019779"/>
          </a:xfrm>
          <a:prstGeom prst="rect">
            <a:avLst/>
          </a:prstGeom>
        </p:spPr>
      </p:pic>
      <p:sp>
        <p:nvSpPr>
          <p:cNvPr id="47" name="Text 9">
            <a:extLst>
              <a:ext uri="{FF2B5EF4-FFF2-40B4-BE49-F238E27FC236}">
                <a16:creationId xmlns:a16="http://schemas.microsoft.com/office/drawing/2014/main" id="{57E7C412-65FB-6948-AD37-18131DC095F3}"/>
              </a:ext>
            </a:extLst>
          </p:cNvPr>
          <p:cNvSpPr/>
          <p:nvPr/>
        </p:nvSpPr>
        <p:spPr>
          <a:xfrm>
            <a:off x="319479" y="1978442"/>
            <a:ext cx="1874757" cy="16280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42"/>
              </a:lnSpc>
              <a:spcAft>
                <a:spcPts val="122"/>
              </a:spcAft>
              <a:buNone/>
            </a:pPr>
            <a:r>
              <a:rPr lang="en-US" sz="14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Risorse Primarie</a:t>
            </a:r>
            <a:endParaRPr lang="en-US" sz="1400" dirty="0"/>
          </a:p>
        </p:txBody>
      </p:sp>
      <p:sp>
        <p:nvSpPr>
          <p:cNvPr id="48" name="Text 9">
            <a:extLst>
              <a:ext uri="{FF2B5EF4-FFF2-40B4-BE49-F238E27FC236}">
                <a16:creationId xmlns:a16="http://schemas.microsoft.com/office/drawing/2014/main" id="{6EC7AEE7-788C-E7DC-20E7-ADEDD1BB5EC5}"/>
              </a:ext>
            </a:extLst>
          </p:cNvPr>
          <p:cNvSpPr/>
          <p:nvPr/>
        </p:nvSpPr>
        <p:spPr>
          <a:xfrm>
            <a:off x="5730255" y="1522102"/>
            <a:ext cx="2601821" cy="14350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42"/>
              </a:lnSpc>
              <a:spcAft>
                <a:spcPts val="122"/>
              </a:spcAft>
              <a:buNone/>
            </a:pPr>
            <a:r>
              <a:rPr lang="en-US" sz="83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Risorse Primarie</a:t>
            </a:r>
            <a:endParaRPr lang="en-US" sz="830" dirty="0"/>
          </a:p>
        </p:txBody>
      </p:sp>
      <p:sp>
        <p:nvSpPr>
          <p:cNvPr id="49" name="Text 13">
            <a:extLst>
              <a:ext uri="{FF2B5EF4-FFF2-40B4-BE49-F238E27FC236}">
                <a16:creationId xmlns:a16="http://schemas.microsoft.com/office/drawing/2014/main" id="{D2D7FFBB-32BD-E0DF-9BD5-F867B94BF331}"/>
              </a:ext>
            </a:extLst>
          </p:cNvPr>
          <p:cNvSpPr/>
          <p:nvPr/>
        </p:nvSpPr>
        <p:spPr>
          <a:xfrm>
            <a:off x="273845" y="4635027"/>
            <a:ext cx="1821086" cy="43088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spcAft>
                <a:spcPts val="122"/>
              </a:spcAft>
              <a:buNone/>
            </a:pPr>
            <a:r>
              <a:rPr lang="en-US" sz="14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Trasformazione e Distribuzione</a:t>
            </a:r>
            <a:endParaRPr lang="en-US" sz="1400" dirty="0"/>
          </a:p>
        </p:txBody>
      </p:sp>
      <p:sp>
        <p:nvSpPr>
          <p:cNvPr id="50" name="Text 17">
            <a:extLst>
              <a:ext uri="{FF2B5EF4-FFF2-40B4-BE49-F238E27FC236}">
                <a16:creationId xmlns:a16="http://schemas.microsoft.com/office/drawing/2014/main" id="{052A96DE-62E4-51C3-078C-B8E2E688474F}"/>
              </a:ext>
            </a:extLst>
          </p:cNvPr>
          <p:cNvSpPr/>
          <p:nvPr/>
        </p:nvSpPr>
        <p:spPr>
          <a:xfrm>
            <a:off x="9940304" y="4058106"/>
            <a:ext cx="1742018" cy="162801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42"/>
              </a:lnSpc>
              <a:spcAft>
                <a:spcPts val="122"/>
              </a:spcAft>
              <a:buNone/>
            </a:pPr>
            <a:r>
              <a:rPr lang="en-US" sz="14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Domanda Finale</a:t>
            </a:r>
            <a:endParaRPr lang="en-US" sz="1400" dirty="0"/>
          </a:p>
        </p:txBody>
      </p:sp>
      <p:sp>
        <p:nvSpPr>
          <p:cNvPr id="51" name="Text 21">
            <a:extLst>
              <a:ext uri="{FF2B5EF4-FFF2-40B4-BE49-F238E27FC236}">
                <a16:creationId xmlns:a16="http://schemas.microsoft.com/office/drawing/2014/main" id="{56395718-A38C-8A1B-093D-ACAD53E2588F}"/>
              </a:ext>
            </a:extLst>
          </p:cNvPr>
          <p:cNvSpPr/>
          <p:nvPr/>
        </p:nvSpPr>
        <p:spPr>
          <a:xfrm>
            <a:off x="9630786" y="822484"/>
            <a:ext cx="1950517" cy="3234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42"/>
              </a:lnSpc>
              <a:spcAft>
                <a:spcPts val="122"/>
              </a:spcAft>
              <a:buNone/>
            </a:pPr>
            <a:r>
              <a:rPr lang="en-US" sz="14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Perdite di Sistema (Losses)</a:t>
            </a:r>
            <a:endParaRPr lang="en-US" sz="1400" dirty="0"/>
          </a:p>
        </p:txBody>
      </p:sp>
      <p:sp>
        <p:nvSpPr>
          <p:cNvPr id="52" name="Text 10">
            <a:extLst>
              <a:ext uri="{FF2B5EF4-FFF2-40B4-BE49-F238E27FC236}">
                <a16:creationId xmlns:a16="http://schemas.microsoft.com/office/drawing/2014/main" id="{386742AC-E2D0-C65E-AEF1-3D841B550AB2}"/>
              </a:ext>
            </a:extLst>
          </p:cNvPr>
          <p:cNvSpPr/>
          <p:nvPr/>
        </p:nvSpPr>
        <p:spPr>
          <a:xfrm>
            <a:off x="339960" y="2310535"/>
            <a:ext cx="1754971" cy="73866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Rappresenta l'ingresso nel sistema di risorse come biomasse, idroelettrico e importazioni di greggio.</a:t>
            </a:r>
            <a:endParaRPr lang="en-US" sz="1200" dirty="0"/>
          </a:p>
        </p:txBody>
      </p:sp>
      <p:sp>
        <p:nvSpPr>
          <p:cNvPr id="53" name="Text 14">
            <a:extLst>
              <a:ext uri="{FF2B5EF4-FFF2-40B4-BE49-F238E27FC236}">
                <a16:creationId xmlns:a16="http://schemas.microsoft.com/office/drawing/2014/main" id="{9302CF6C-5206-A84D-E461-9C3571A82349}"/>
              </a:ext>
            </a:extLst>
          </p:cNvPr>
          <p:cNvSpPr/>
          <p:nvPr/>
        </p:nvSpPr>
        <p:spPr>
          <a:xfrm>
            <a:off x="287750" y="5105154"/>
            <a:ext cx="1761680" cy="92333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Mostra graficamente come le risorse grezze vengano convertite (es. raffinazione o generazione elettrica) e distribuite attraverso la rete.</a:t>
            </a:r>
            <a:endParaRPr lang="en-US" sz="1200" dirty="0"/>
          </a:p>
        </p:txBody>
      </p:sp>
      <p:sp>
        <p:nvSpPr>
          <p:cNvPr id="54" name="Text 18">
            <a:extLst>
              <a:ext uri="{FF2B5EF4-FFF2-40B4-BE49-F238E27FC236}">
                <a16:creationId xmlns:a16="http://schemas.microsoft.com/office/drawing/2014/main" id="{1CD862D4-F1FC-CE5B-8561-B4FD77B5D7A8}"/>
              </a:ext>
            </a:extLst>
          </p:cNvPr>
          <p:cNvSpPr/>
          <p:nvPr/>
        </p:nvSpPr>
        <p:spPr>
          <a:xfrm>
            <a:off x="9895243" y="4384883"/>
            <a:ext cx="1917433" cy="738664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Indica dove fluisce l'energia utile per soddisfare i bisogni dei settori trasporti, industria, commerciale e domestico.</a:t>
            </a:r>
            <a:endParaRPr lang="en-US" sz="1200" dirty="0"/>
          </a:p>
        </p:txBody>
      </p:sp>
      <p:sp>
        <p:nvSpPr>
          <p:cNvPr id="55" name="Text 22">
            <a:extLst>
              <a:ext uri="{FF2B5EF4-FFF2-40B4-BE49-F238E27FC236}">
                <a16:creationId xmlns:a16="http://schemas.microsoft.com/office/drawing/2014/main" id="{7F151A46-55ED-DC51-882C-A2272587C8E4}"/>
              </a:ext>
            </a:extLst>
          </p:cNvPr>
          <p:cNvSpPr/>
          <p:nvPr/>
        </p:nvSpPr>
        <p:spPr>
          <a:xfrm>
            <a:off x="9647300" y="1209734"/>
            <a:ext cx="1909292" cy="12926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2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Indicatore di efficienza che visualizza chiaramente la quota di energia dispersa durante i processi, permettendo di valutare scenari "What-if" per l'efficientamento.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228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0">
            <a:extLst>
              <a:ext uri="{FF2B5EF4-FFF2-40B4-BE49-F238E27FC236}">
                <a16:creationId xmlns:a16="http://schemas.microsoft.com/office/drawing/2014/main" id="{2E362BE5-7F02-C719-7095-D5905910C0E4}"/>
              </a:ext>
            </a:extLst>
          </p:cNvPr>
          <p:cNvSpPr/>
          <p:nvPr/>
        </p:nvSpPr>
        <p:spPr>
          <a:xfrm>
            <a:off x="0" y="36053"/>
            <a:ext cx="12192000" cy="6858000"/>
          </a:xfrm>
          <a:prstGeom prst="rect">
            <a:avLst/>
          </a:prstGeom>
          <a:solidFill>
            <a:srgbClr val="FAFCF7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26C7345-4BD6-057D-5D53-1CDBBEA91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05" b="2574"/>
          <a:stretch/>
        </p:blipFill>
        <p:spPr bwMode="auto">
          <a:xfrm>
            <a:off x="5130223" y="2255228"/>
            <a:ext cx="7037234" cy="46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AC80790-C504-B035-0268-E8C9FF779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17" y="146341"/>
            <a:ext cx="7763622" cy="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B3078D-579A-54C4-DA18-95EAFC761E61}"/>
              </a:ext>
            </a:extLst>
          </p:cNvPr>
          <p:cNvCxnSpPr>
            <a:cxnSpLocks/>
          </p:cNvCxnSpPr>
          <p:nvPr/>
        </p:nvCxnSpPr>
        <p:spPr>
          <a:xfrm flipV="1">
            <a:off x="9469120" y="1290320"/>
            <a:ext cx="736090" cy="1278983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8" name="Picture 12" descr="Anteprima dell'immagine caricata">
            <a:extLst>
              <a:ext uri="{FF2B5EF4-FFF2-40B4-BE49-F238E27FC236}">
                <a16:creationId xmlns:a16="http://schemas.microsoft.com/office/drawing/2014/main" id="{2CCE97D8-3197-6E20-60AA-F8902FAF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57" y="3368047"/>
            <a:ext cx="3197062" cy="208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32F032-2741-3EC5-BD62-08C91DD6A676}"/>
              </a:ext>
            </a:extLst>
          </p:cNvPr>
          <p:cNvCxnSpPr>
            <a:cxnSpLocks/>
          </p:cNvCxnSpPr>
          <p:nvPr/>
        </p:nvCxnSpPr>
        <p:spPr>
          <a:xfrm flipH="1">
            <a:off x="4773043" y="2817842"/>
            <a:ext cx="2600030" cy="1002318"/>
          </a:xfrm>
          <a:prstGeom prst="straightConnector1">
            <a:avLst/>
          </a:prstGeom>
          <a:ln w="31750">
            <a:solidFill>
              <a:srgbClr val="1664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3" descr="preencoded.png">
            <a:extLst>
              <a:ext uri="{FF2B5EF4-FFF2-40B4-BE49-F238E27FC236}">
                <a16:creationId xmlns:a16="http://schemas.microsoft.com/office/drawing/2014/main" id="{B00BFEAB-3154-5265-56A6-BB02A5B2B6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844" y="332901"/>
            <a:ext cx="3603195" cy="332480"/>
          </a:xfrm>
          <a:prstGeom prst="rect">
            <a:avLst/>
          </a:prstGeom>
        </p:spPr>
      </p:pic>
      <p:sp>
        <p:nvSpPr>
          <p:cNvPr id="25" name="Text 3">
            <a:extLst>
              <a:ext uri="{FF2B5EF4-FFF2-40B4-BE49-F238E27FC236}">
                <a16:creationId xmlns:a16="http://schemas.microsoft.com/office/drawing/2014/main" id="{0CC7FBA5-80EB-E21E-EA23-52880EE839FC}"/>
              </a:ext>
            </a:extLst>
          </p:cNvPr>
          <p:cNvSpPr/>
          <p:nvPr/>
        </p:nvSpPr>
        <p:spPr>
          <a:xfrm>
            <a:off x="273844" y="305870"/>
            <a:ext cx="2053720" cy="333489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36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Overviews</a:t>
            </a:r>
            <a:endParaRPr lang="en-US" sz="3600" dirty="0"/>
          </a:p>
        </p:txBody>
      </p:sp>
      <p:sp>
        <p:nvSpPr>
          <p:cNvPr id="28" name="Shape 11">
            <a:extLst>
              <a:ext uri="{FF2B5EF4-FFF2-40B4-BE49-F238E27FC236}">
                <a16:creationId xmlns:a16="http://schemas.microsoft.com/office/drawing/2014/main" id="{3EFF72B1-83DD-B63F-CCB9-6AE65516AA75}"/>
              </a:ext>
            </a:extLst>
          </p:cNvPr>
          <p:cNvSpPr/>
          <p:nvPr/>
        </p:nvSpPr>
        <p:spPr>
          <a:xfrm>
            <a:off x="215761" y="805313"/>
            <a:ext cx="3289008" cy="2462213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9" name="Text 9">
            <a:extLst>
              <a:ext uri="{FF2B5EF4-FFF2-40B4-BE49-F238E27FC236}">
                <a16:creationId xmlns:a16="http://schemas.microsoft.com/office/drawing/2014/main" id="{77EAB56B-0B46-3DCA-8A8B-708B85346329}"/>
              </a:ext>
            </a:extLst>
          </p:cNvPr>
          <p:cNvSpPr/>
          <p:nvPr/>
        </p:nvSpPr>
        <p:spPr>
          <a:xfrm>
            <a:off x="378236" y="918106"/>
            <a:ext cx="2769353" cy="220060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2D6A4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Overviews </a:t>
            </a:r>
            <a:r>
              <a:rPr lang="en-US" sz="1300" dirty="0" err="1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raggruppa</a:t>
            </a:r>
            <a:r>
              <a:rPr lang="en-US" sz="13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in un'unica schermata i grafici e le tabelle più significativi, permettendo una visione d'insieme simultanea di diversi aspetti del sistema come la capacità elettrica, la domanda energetica e le emissioni. L'utente può monitorare istantaneamente i trend a lungo termine (fino al 2050), integrando dati tecnici con l'impatto ambientale per supportare l'analisi di scenari.</a:t>
            </a:r>
            <a:endParaRPr lang="en-US" sz="1300" dirty="0"/>
          </a:p>
        </p:txBody>
      </p:sp>
      <p:sp>
        <p:nvSpPr>
          <p:cNvPr id="31" name="Shape 11">
            <a:extLst>
              <a:ext uri="{FF2B5EF4-FFF2-40B4-BE49-F238E27FC236}">
                <a16:creationId xmlns:a16="http://schemas.microsoft.com/office/drawing/2014/main" id="{C101798B-3939-15E8-5118-3B48C72BFBCB}"/>
              </a:ext>
            </a:extLst>
          </p:cNvPr>
          <p:cNvSpPr/>
          <p:nvPr/>
        </p:nvSpPr>
        <p:spPr>
          <a:xfrm>
            <a:off x="4212616" y="974961"/>
            <a:ext cx="5185384" cy="1175625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2" name="Shape 11">
            <a:extLst>
              <a:ext uri="{FF2B5EF4-FFF2-40B4-BE49-F238E27FC236}">
                <a16:creationId xmlns:a16="http://schemas.microsoft.com/office/drawing/2014/main" id="{E8CC5EDE-CCB5-7B33-F5BE-55EA5F934BBD}"/>
              </a:ext>
            </a:extLst>
          </p:cNvPr>
          <p:cNvSpPr/>
          <p:nvPr/>
        </p:nvSpPr>
        <p:spPr>
          <a:xfrm>
            <a:off x="1573793" y="5539138"/>
            <a:ext cx="3147589" cy="1232009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6" name="Text 14">
            <a:extLst>
              <a:ext uri="{FF2B5EF4-FFF2-40B4-BE49-F238E27FC236}">
                <a16:creationId xmlns:a16="http://schemas.microsoft.com/office/drawing/2014/main" id="{6FC75188-7DAF-FA99-3B34-46E984C4510B}"/>
              </a:ext>
            </a:extLst>
          </p:cNvPr>
          <p:cNvSpPr/>
          <p:nvPr/>
        </p:nvSpPr>
        <p:spPr>
          <a:xfrm>
            <a:off x="4285158" y="1272735"/>
            <a:ext cx="5040300" cy="84638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Pannello interattivo che permette di regolare istantaneamente variabili strategiche come il tasso di crescita del reddito e della popolazione, la penetrazione dei veicoli elettrici, l'efficienza degli edifici e dell'industria e l'importanza dell'eolico. Attraverso cursori si esplora in tempo reale come la variazione di questi parametri influenzi i risultati e gli impatti del sistema energetico modellato.</a:t>
            </a:r>
            <a:endParaRPr lang="en-US" sz="1100" dirty="0"/>
          </a:p>
        </p:txBody>
      </p:sp>
      <p:sp>
        <p:nvSpPr>
          <p:cNvPr id="37" name="Text 13">
            <a:extLst>
              <a:ext uri="{FF2B5EF4-FFF2-40B4-BE49-F238E27FC236}">
                <a16:creationId xmlns:a16="http://schemas.microsoft.com/office/drawing/2014/main" id="{AF1620A5-586A-A098-1DF9-9636993F44CE}"/>
              </a:ext>
            </a:extLst>
          </p:cNvPr>
          <p:cNvSpPr/>
          <p:nvPr/>
        </p:nvSpPr>
        <p:spPr>
          <a:xfrm>
            <a:off x="4285158" y="1055322"/>
            <a:ext cx="2528888" cy="18492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12"/>
              </a:lnSpc>
              <a:spcAft>
                <a:spcPts val="243"/>
              </a:spcAft>
              <a:buNone/>
            </a:pPr>
            <a:r>
              <a:rPr lang="en-US" sz="12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Scenario Explorer</a:t>
            </a:r>
            <a:endParaRPr lang="en-US" sz="1200" dirty="0"/>
          </a:p>
        </p:txBody>
      </p:sp>
      <p:sp>
        <p:nvSpPr>
          <p:cNvPr id="38" name="Text 19">
            <a:extLst>
              <a:ext uri="{FF2B5EF4-FFF2-40B4-BE49-F238E27FC236}">
                <a16:creationId xmlns:a16="http://schemas.microsoft.com/office/drawing/2014/main" id="{82896C5C-6D25-D8B7-7580-9B1350EDF237}"/>
              </a:ext>
            </a:extLst>
          </p:cNvPr>
          <p:cNvSpPr/>
          <p:nvPr/>
        </p:nvSpPr>
        <p:spPr>
          <a:xfrm>
            <a:off x="1683133" y="5940699"/>
            <a:ext cx="2928912" cy="67710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0E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Consente di aggiungere, eliminare e organizzare set personalizzati di grafici e tabelle preferiti per monitorare rapidamente indicatori strategici come le emissioni di gas serra e i costi sociali.</a:t>
            </a:r>
            <a:endParaRPr lang="en-US" sz="1100" dirty="0"/>
          </a:p>
        </p:txBody>
      </p:sp>
      <p:sp>
        <p:nvSpPr>
          <p:cNvPr id="39" name="Text 18">
            <a:extLst>
              <a:ext uri="{FF2B5EF4-FFF2-40B4-BE49-F238E27FC236}">
                <a16:creationId xmlns:a16="http://schemas.microsoft.com/office/drawing/2014/main" id="{175F5F7E-2902-5AB7-F119-152060B6D6F1}"/>
              </a:ext>
            </a:extLst>
          </p:cNvPr>
          <p:cNvSpPr/>
          <p:nvPr/>
        </p:nvSpPr>
        <p:spPr>
          <a:xfrm>
            <a:off x="1713881" y="5695372"/>
            <a:ext cx="2528888" cy="18492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12"/>
              </a:lnSpc>
              <a:spcAft>
                <a:spcPts val="243"/>
              </a:spcAft>
              <a:buNone/>
            </a:pPr>
            <a:r>
              <a:rPr lang="en-US" sz="1200" b="1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Manage Overviews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5553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0">
            <a:extLst>
              <a:ext uri="{FF2B5EF4-FFF2-40B4-BE49-F238E27FC236}">
                <a16:creationId xmlns:a16="http://schemas.microsoft.com/office/drawing/2014/main" id="{BF96D2A0-27B2-1140-A74D-85C7E088F8B4}"/>
              </a:ext>
            </a:extLst>
          </p:cNvPr>
          <p:cNvSpPr/>
          <p:nvPr/>
        </p:nvSpPr>
        <p:spPr>
          <a:xfrm>
            <a:off x="0" y="-5189"/>
            <a:ext cx="12192000" cy="6857999"/>
          </a:xfrm>
          <a:prstGeom prst="rect">
            <a:avLst/>
          </a:prstGeom>
          <a:solidFill>
            <a:srgbClr val="F0F7EE"/>
          </a:solidFill>
          <a:ln/>
        </p:spPr>
        <p:txBody>
          <a:bodyPr/>
          <a:lstStyle/>
          <a:p>
            <a:endParaRPr lang="en-IT" dirty="0"/>
          </a:p>
        </p:txBody>
      </p:sp>
      <p:pic>
        <p:nvPicPr>
          <p:cNvPr id="7" name="Picture 6" descr="A close-up of text&#10;&#10;Description automatically generated">
            <a:extLst>
              <a:ext uri="{FF2B5EF4-FFF2-40B4-BE49-F238E27FC236}">
                <a16:creationId xmlns:a16="http://schemas.microsoft.com/office/drawing/2014/main" id="{DD85DBE3-16F3-4D8B-6594-00B509B6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303" y="6545766"/>
            <a:ext cx="503353" cy="220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B37733-0A38-725E-974F-5D459D9474AE}"/>
              </a:ext>
            </a:extLst>
          </p:cNvPr>
          <p:cNvSpPr txBox="1"/>
          <p:nvPr/>
        </p:nvSpPr>
        <p:spPr>
          <a:xfrm>
            <a:off x="55963" y="6638629"/>
            <a:ext cx="11198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50" i="1" dirty="0"/>
              <a:t>LEAP fornisce degli esercizi pratici per imparare ad utilizzare il programma (</a:t>
            </a:r>
            <a:r>
              <a:rPr lang="en-GB" sz="1050" i="1" dirty="0"/>
              <a:t>https://</a:t>
            </a:r>
            <a:r>
              <a:rPr lang="en-GB" sz="1050" i="1" dirty="0" err="1"/>
              <a:t>leap.sei.org</a:t>
            </a:r>
            <a:r>
              <a:rPr lang="en-GB" sz="1050" i="1" dirty="0"/>
              <a:t>/documents/LEAP2024TrainingExercise2024.pdf)</a:t>
            </a:r>
            <a:endParaRPr lang="en-IT" sz="1050" i="1" dirty="0"/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D21AEBA2-6862-5016-6687-F3B3A7128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6" y="1424472"/>
            <a:ext cx="2147332" cy="234596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C94A281-D0F5-425F-4C9D-8DD0B7C1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36" y="952587"/>
            <a:ext cx="392113" cy="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0BECE10-6CCE-D041-078B-463E303A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61" y="708083"/>
            <a:ext cx="392113" cy="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graph of a bar&#10;&#10;Description automatically generated with medium confidence">
            <a:extLst>
              <a:ext uri="{FF2B5EF4-FFF2-40B4-BE49-F238E27FC236}">
                <a16:creationId xmlns:a16="http://schemas.microsoft.com/office/drawing/2014/main" id="{1643EADC-CA65-819B-502E-51C732F3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740" y="266105"/>
            <a:ext cx="3558147" cy="2381117"/>
          </a:xfrm>
          <a:prstGeom prst="rect">
            <a:avLst/>
          </a:prstGeom>
        </p:spPr>
      </p:pic>
      <p:pic>
        <p:nvPicPr>
          <p:cNvPr id="24" name="Picture 23" descr="A screen shot of a graph&#10;&#10;Description automatically generated">
            <a:extLst>
              <a:ext uri="{FF2B5EF4-FFF2-40B4-BE49-F238E27FC236}">
                <a16:creationId xmlns:a16="http://schemas.microsoft.com/office/drawing/2014/main" id="{09B82E45-0190-78F5-74AD-027CA45CF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066" y="3458755"/>
            <a:ext cx="4294821" cy="2197350"/>
          </a:xfrm>
          <a:prstGeom prst="rect">
            <a:avLst/>
          </a:prstGeom>
        </p:spPr>
      </p:pic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516631C4-ED1F-6C5F-7AAC-D3A908323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997" y="742974"/>
            <a:ext cx="4535389" cy="1359893"/>
          </a:xfrm>
          <a:prstGeom prst="rect">
            <a:avLst/>
          </a:prstGeom>
        </p:spPr>
      </p:pic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6E6CDB12-27EE-28F3-29A7-2F689C9E8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0153" y="2154313"/>
            <a:ext cx="1972302" cy="2878147"/>
          </a:xfrm>
          <a:prstGeom prst="rect">
            <a:avLst/>
          </a:prstGeom>
        </p:spPr>
      </p:pic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87B886D7-EBAB-A452-EF52-0A281F66AD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483" y="4102231"/>
            <a:ext cx="2186774" cy="2553587"/>
          </a:xfrm>
          <a:prstGeom prst="rect">
            <a:avLst/>
          </a:prstGeom>
        </p:spPr>
      </p:pic>
      <p:pic>
        <p:nvPicPr>
          <p:cNvPr id="35" name="Image 6" descr="preencoded.png">
            <a:extLst>
              <a:ext uri="{FF2B5EF4-FFF2-40B4-BE49-F238E27FC236}">
                <a16:creationId xmlns:a16="http://schemas.microsoft.com/office/drawing/2014/main" id="{B26C5E8F-3DE8-8182-49DC-56CDBF3DAF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0023" y="215193"/>
            <a:ext cx="7006180" cy="448560"/>
          </a:xfrm>
          <a:prstGeom prst="rect">
            <a:avLst/>
          </a:prstGeom>
        </p:spPr>
      </p:pic>
      <p:sp>
        <p:nvSpPr>
          <p:cNvPr id="36" name="Text 3">
            <a:extLst>
              <a:ext uri="{FF2B5EF4-FFF2-40B4-BE49-F238E27FC236}">
                <a16:creationId xmlns:a16="http://schemas.microsoft.com/office/drawing/2014/main" id="{56E2F292-D44C-4198-DEE7-02A1C451FEAB}"/>
              </a:ext>
            </a:extLst>
          </p:cNvPr>
          <p:cNvSpPr/>
          <p:nvPr/>
        </p:nvSpPr>
        <p:spPr>
          <a:xfrm>
            <a:off x="110092" y="353878"/>
            <a:ext cx="7721534" cy="30072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980"/>
              </a:lnSpc>
              <a:buNone/>
            </a:pPr>
            <a:r>
              <a:rPr lang="en-US" sz="3200" dirty="0">
                <a:solidFill>
                  <a:srgbClr val="1A2E1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Calcolo delle </a:t>
            </a:r>
            <a:r>
              <a:rPr lang="en-US" sz="3200" i="1" dirty="0">
                <a:solidFill>
                  <a:srgbClr val="2D6A4F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emissioni GHG</a:t>
            </a:r>
            <a:r>
              <a:rPr lang="en-US" sz="1200" dirty="0">
                <a:solidFill>
                  <a:srgbClr val="5A6E5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Scenario Baseline · dataset "Freedonia"</a:t>
            </a:r>
            <a:endParaRPr lang="en-US" sz="3200" dirty="0"/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5F0E985F-A2F8-245B-5025-896AD09F2C47}"/>
              </a:ext>
            </a:extLst>
          </p:cNvPr>
          <p:cNvSpPr/>
          <p:nvPr/>
        </p:nvSpPr>
        <p:spPr>
          <a:xfrm>
            <a:off x="161424" y="80640"/>
            <a:ext cx="4367212" cy="115416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864"/>
              </a:lnSpc>
              <a:spcAft>
                <a:spcPts val="162"/>
              </a:spcAft>
              <a:buNone/>
            </a:pPr>
            <a:r>
              <a:rPr lang="en-US" sz="800" b="1" kern="0" spc="230" dirty="0">
                <a:solidFill>
                  <a:srgbClr val="52B788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ESEMPIO PRATICO</a:t>
            </a:r>
            <a:endParaRPr lang="en-US" sz="800" dirty="0"/>
          </a:p>
        </p:txBody>
      </p:sp>
      <p:sp>
        <p:nvSpPr>
          <p:cNvPr id="38" name="Text 5">
            <a:extLst>
              <a:ext uri="{FF2B5EF4-FFF2-40B4-BE49-F238E27FC236}">
                <a16:creationId xmlns:a16="http://schemas.microsoft.com/office/drawing/2014/main" id="{924D9ACD-4DC8-57CE-8C8E-B50961DF4273}"/>
              </a:ext>
            </a:extLst>
          </p:cNvPr>
          <p:cNvSpPr/>
          <p:nvPr/>
        </p:nvSpPr>
        <p:spPr>
          <a:xfrm>
            <a:off x="60798" y="909933"/>
            <a:ext cx="292892" cy="33310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1600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01</a:t>
            </a:r>
            <a:endParaRPr lang="en-US" sz="2000" dirty="0"/>
          </a:p>
        </p:txBody>
      </p:sp>
      <p:pic>
        <p:nvPicPr>
          <p:cNvPr id="39" name="Image 1" descr="preencoded.png">
            <a:extLst>
              <a:ext uri="{FF2B5EF4-FFF2-40B4-BE49-F238E27FC236}">
                <a16:creationId xmlns:a16="http://schemas.microsoft.com/office/drawing/2014/main" id="{0B3318F1-284A-BC8A-5D46-04D585AF30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45997" y="2155427"/>
            <a:ext cx="2147333" cy="1883985"/>
          </a:xfrm>
          <a:prstGeom prst="rect">
            <a:avLst/>
          </a:prstGeom>
        </p:spPr>
      </p:pic>
      <p:pic>
        <p:nvPicPr>
          <p:cNvPr id="40" name="Image 1" descr="preencoded.png">
            <a:extLst>
              <a:ext uri="{FF2B5EF4-FFF2-40B4-BE49-F238E27FC236}">
                <a16:creationId xmlns:a16="http://schemas.microsoft.com/office/drawing/2014/main" id="{1F201679-7889-CE6B-1F47-EA5373A212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091" y="3909778"/>
            <a:ext cx="2127595" cy="2666033"/>
          </a:xfrm>
          <a:prstGeom prst="rect">
            <a:avLst/>
          </a:prstGeom>
        </p:spPr>
      </p:pic>
      <p:pic>
        <p:nvPicPr>
          <p:cNvPr id="41" name="Image 1" descr="preencoded.png">
            <a:extLst>
              <a:ext uri="{FF2B5EF4-FFF2-40B4-BE49-F238E27FC236}">
                <a16:creationId xmlns:a16="http://schemas.microsoft.com/office/drawing/2014/main" id="{429DBF75-2B1A-78A1-752B-80F0EB19FB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80152" y="5077840"/>
            <a:ext cx="1972303" cy="1467925"/>
          </a:xfrm>
          <a:prstGeom prst="rect">
            <a:avLst/>
          </a:prstGeom>
        </p:spPr>
      </p:pic>
      <p:sp>
        <p:nvSpPr>
          <p:cNvPr id="42" name="Text 5">
            <a:extLst>
              <a:ext uri="{FF2B5EF4-FFF2-40B4-BE49-F238E27FC236}">
                <a16:creationId xmlns:a16="http://schemas.microsoft.com/office/drawing/2014/main" id="{3E89C705-A620-F86B-ED32-099D7F9F60D2}"/>
              </a:ext>
            </a:extLst>
          </p:cNvPr>
          <p:cNvSpPr/>
          <p:nvPr/>
        </p:nvSpPr>
        <p:spPr>
          <a:xfrm>
            <a:off x="7409922" y="645870"/>
            <a:ext cx="336549" cy="33310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1600" dirty="0">
                <a:solidFill>
                  <a:srgbClr val="52B788"/>
                </a:solidFill>
                <a:latin typeface="Fraunces" pitchFamily="34" charset="0"/>
                <a:ea typeface="Fraunces" pitchFamily="34" charset="-122"/>
                <a:cs typeface="Fraunces" pitchFamily="34" charset="-120"/>
              </a:rPr>
              <a:t>05</a:t>
            </a:r>
            <a:endParaRPr lang="en-US" sz="2000" dirty="0"/>
          </a:p>
        </p:txBody>
      </p:sp>
      <p:sp>
        <p:nvSpPr>
          <p:cNvPr id="43" name="Text 16">
            <a:extLst>
              <a:ext uri="{FF2B5EF4-FFF2-40B4-BE49-F238E27FC236}">
                <a16:creationId xmlns:a16="http://schemas.microsoft.com/office/drawing/2014/main" id="{266E580B-D3B3-C45F-6E03-A0B6707DD997}"/>
              </a:ext>
            </a:extLst>
          </p:cNvPr>
          <p:cNvSpPr/>
          <p:nvPr/>
        </p:nvSpPr>
        <p:spPr>
          <a:xfrm>
            <a:off x="207244" y="3972007"/>
            <a:ext cx="1964124" cy="2423740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STEP 02</a:t>
            </a:r>
            <a:endParaRPr lang="en-US" sz="1100" dirty="0"/>
          </a:p>
          <a:p>
            <a:r>
              <a:rPr lang="en-US" sz="1050" b="1" dirty="0" err="1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Selezione</a:t>
            </a:r>
            <a:r>
              <a:rPr lang="en-US" sz="105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50" b="1" dirty="0" err="1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emissioni</a:t>
            </a:r>
            <a:endParaRPr lang="en-US" sz="1050" dirty="0"/>
          </a:p>
          <a:p>
            <a:pPr marL="0" indent="0" algn="l">
              <a:buNone/>
            </a:pP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Per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stimare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l'impatto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ambientale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nel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modello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seleziona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fattore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emissione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più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appropriato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per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ciascun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ramo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tecnologico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riportato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nella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struttura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ad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albero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come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nel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caso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del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collegamento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tra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fornelli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gas (</a:t>
            </a:r>
            <a:r>
              <a:rPr lang="en-GB" sz="800" b="0" i="1" u="none" strike="noStrike" dirty="0">
                <a:solidFill>
                  <a:srgbClr val="000000"/>
                </a:solidFill>
                <a:effectLst/>
              </a:rPr>
              <a:t>Gas Stoves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 e la voce </a:t>
            </a:r>
            <a:r>
              <a:rPr lang="en-GB" sz="800" b="0" i="1" u="none" strike="noStrike" dirty="0">
                <a:solidFill>
                  <a:srgbClr val="000000"/>
                </a:solidFill>
                <a:effectLst/>
              </a:rPr>
              <a:t>Natural Gas Residential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Il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calcolo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appoggia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direttamente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fattori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emissione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predefiniti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dall'IPCC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presenti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nel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database TED (</a:t>
            </a:r>
            <a:r>
              <a:rPr lang="en-GB" sz="800" b="0" i="1" u="none" strike="noStrike" dirty="0">
                <a:solidFill>
                  <a:srgbClr val="000000"/>
                </a:solidFill>
                <a:effectLst/>
              </a:rPr>
              <a:t>Technology and Environmental Database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). Una volta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stabilito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collegamento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il software genera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automaticamente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sotto forma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sottorami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tutti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singoli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composti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inquinanti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emessi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quali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verranno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poi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aggregati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nella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schermata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risultati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per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calcolare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potenziale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riscaldamento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globale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</a:t>
            </a:r>
            <a:r>
              <a:rPr lang="en-GB" sz="800" b="0" i="1" u="none" strike="noStrike" dirty="0">
                <a:solidFill>
                  <a:srgbClr val="000000"/>
                </a:solidFill>
                <a:effectLst/>
              </a:rPr>
              <a:t>Global Warming Potential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complessivo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dello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scenario.</a:t>
            </a:r>
            <a:endParaRPr lang="en-US" sz="800" dirty="0"/>
          </a:p>
        </p:txBody>
      </p:sp>
      <p:sp>
        <p:nvSpPr>
          <p:cNvPr id="44" name="Text 21">
            <a:extLst>
              <a:ext uri="{FF2B5EF4-FFF2-40B4-BE49-F238E27FC236}">
                <a16:creationId xmlns:a16="http://schemas.microsoft.com/office/drawing/2014/main" id="{C7FAC399-D354-D679-94D7-7C6A58E9B78D}"/>
              </a:ext>
            </a:extLst>
          </p:cNvPr>
          <p:cNvSpPr/>
          <p:nvPr/>
        </p:nvSpPr>
        <p:spPr>
          <a:xfrm>
            <a:off x="2397213" y="2190467"/>
            <a:ext cx="2040315" cy="1808187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STEP 03</a:t>
            </a:r>
            <a:endParaRPr lang="en-US" sz="1100" dirty="0"/>
          </a:p>
          <a:p>
            <a:r>
              <a:rPr lang="en-US" sz="1050" b="1" dirty="0" err="1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Tabella</a:t>
            </a:r>
            <a:r>
              <a:rPr lang="en-US" sz="1050" b="1" dirty="0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50" b="1" dirty="0" err="1">
                <a:solidFill>
                  <a:srgbClr val="1A2E1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inquinanti</a:t>
            </a:r>
            <a:endParaRPr lang="en-US" sz="1050" dirty="0"/>
          </a:p>
          <a:p>
            <a:pPr marL="0" indent="0" algn="l">
              <a:buNone/>
            </a:pPr>
            <a:r>
              <a:rPr lang="en-US" sz="800" b="0" i="0" u="none" strike="noStrike" dirty="0">
                <a:solidFill>
                  <a:srgbClr val="0D1F14"/>
                </a:solidFill>
                <a:effectLst/>
                <a:latin typeface="Manrope" pitchFamily="34" charset="0"/>
                <a:ea typeface="Manrope" pitchFamily="34" charset="-122"/>
              </a:rPr>
              <a:t>Il software 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genera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automaticamente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una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tabella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contenente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tutti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composti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inquinanti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derivanti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da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quella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specifica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fonte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 il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loro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rispettivo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fattore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carico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ambientale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medio per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unità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</a:t>
            </a:r>
            <a:r>
              <a:rPr lang="en-GB" sz="800" b="0" i="1" u="none" strike="noStrike" dirty="0">
                <a:solidFill>
                  <a:srgbClr val="000000"/>
                </a:solidFill>
                <a:effectLst/>
              </a:rPr>
              <a:t>Average Environmental Loading Factor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).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All'interno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questa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schermata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ciascuna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emissione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viene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associato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uno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specifico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valore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numerico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fisso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(come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nel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caso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monossido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carbonio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metano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oppure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una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funzione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matematica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complessa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calcola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valori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dinamicamente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base alle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caratteristiche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chimiche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del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combustibile</a:t>
            </a:r>
            <a:endParaRPr lang="en-US" sz="800" dirty="0"/>
          </a:p>
        </p:txBody>
      </p:sp>
      <p:sp>
        <p:nvSpPr>
          <p:cNvPr id="45" name="Text 26">
            <a:extLst>
              <a:ext uri="{FF2B5EF4-FFF2-40B4-BE49-F238E27FC236}">
                <a16:creationId xmlns:a16="http://schemas.microsoft.com/office/drawing/2014/main" id="{BE182DC5-7A10-7ECA-A9E9-87C18E1220C1}"/>
              </a:ext>
            </a:extLst>
          </p:cNvPr>
          <p:cNvSpPr/>
          <p:nvPr/>
        </p:nvSpPr>
        <p:spPr>
          <a:xfrm>
            <a:off x="4724806" y="5102578"/>
            <a:ext cx="1780498" cy="1154162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b="1" dirty="0">
                <a:solidFill>
                  <a:srgbClr val="52B788"/>
                </a:solidFill>
                <a:latin typeface="JetBrains Mono" pitchFamily="34" charset="0"/>
                <a:ea typeface="JetBrains Mono" pitchFamily="34" charset="-122"/>
                <a:cs typeface="JetBrains Mono" pitchFamily="34" charset="-120"/>
              </a:rPr>
              <a:t>STEP 04</a:t>
            </a:r>
            <a:endParaRPr lang="en-US" sz="1100" dirty="0"/>
          </a:p>
          <a:p>
            <a:pPr marL="0" indent="0" algn="l">
              <a:buNone/>
            </a:pP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Questo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processo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associazione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viene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ripetuto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sistematicamente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per tutti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potenziali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rami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emittenti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spaziando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dal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settore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domestic</a:t>
            </a:r>
            <a:r>
              <a:rPr lang="en-GB" sz="800" dirty="0">
                <a:solidFill>
                  <a:srgbClr val="000000"/>
                </a:solidFill>
                <a:latin typeface="-webkit-standard"/>
              </a:rPr>
              <a:t>, 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dove sotto a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tecnologie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come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fornelli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gas o a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carbone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compaiono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sottorami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singoli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composti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nocivi</a:t>
            </a:r>
            <a:r>
              <a:rPr lang="en-GB" sz="800" dirty="0">
                <a:solidFill>
                  <a:srgbClr val="000000"/>
                </a:solidFill>
                <a:latin typeface="-webkit-standard"/>
              </a:rPr>
              <a:t>,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fino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all'intero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comparto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della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generazione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sz="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energetica</a:t>
            </a: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 </a:t>
            </a:r>
            <a:endParaRPr lang="en-US" sz="800" dirty="0"/>
          </a:p>
        </p:txBody>
      </p:sp>
      <p:sp>
        <p:nvSpPr>
          <p:cNvPr id="46" name="Shape 16">
            <a:extLst>
              <a:ext uri="{FF2B5EF4-FFF2-40B4-BE49-F238E27FC236}">
                <a16:creationId xmlns:a16="http://schemas.microsoft.com/office/drawing/2014/main" id="{905AA784-473D-D1E4-0C91-C5975479EF3C}"/>
              </a:ext>
            </a:extLst>
          </p:cNvPr>
          <p:cNvSpPr/>
          <p:nvPr/>
        </p:nvSpPr>
        <p:spPr>
          <a:xfrm>
            <a:off x="8232738" y="2701496"/>
            <a:ext cx="3666696" cy="703329"/>
          </a:xfrm>
          <a:prstGeom prst="roundRect">
            <a:avLst>
              <a:gd name="adj" fmla="val 6144"/>
            </a:avLst>
          </a:prstGeom>
          <a:solidFill>
            <a:srgbClr val="1A2E1F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48" name="Text 30">
            <a:extLst>
              <a:ext uri="{FF2B5EF4-FFF2-40B4-BE49-F238E27FC236}">
                <a16:creationId xmlns:a16="http://schemas.microsoft.com/office/drawing/2014/main" id="{41AB2B0E-4611-CEC5-FD1D-C85C7CCA604E}"/>
              </a:ext>
            </a:extLst>
          </p:cNvPr>
          <p:cNvSpPr/>
          <p:nvPr/>
        </p:nvSpPr>
        <p:spPr>
          <a:xfrm>
            <a:off x="8300365" y="2776398"/>
            <a:ext cx="3531442" cy="718145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"/>
              </a:lnSpc>
              <a:spcAft>
                <a:spcPts val="203"/>
              </a:spcAft>
            </a:pP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Si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ottiene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l'andamento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delle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 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emissioni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totali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 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fino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al 2040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attraverso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il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grafico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del 100-Year GWP.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L'aspetto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migliore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è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che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il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sistema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aggrega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dati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di tutti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comparti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coinvolti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,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dall'energetico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trasporti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fino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al domestic,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separando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visivamente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contributi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della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 ”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Domanda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” (Demand) da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quelli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legati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alla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 ”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Trasformazione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” (Transformation).</a:t>
            </a:r>
            <a:endParaRPr lang="en-US" sz="800" dirty="0">
              <a:solidFill>
                <a:srgbClr val="B7E4C7"/>
              </a:solidFill>
              <a:latin typeface="Manrope" pitchFamily="34" charset="0"/>
              <a:ea typeface="Manrope" pitchFamily="34" charset="-122"/>
            </a:endParaRPr>
          </a:p>
          <a:p>
            <a:pPr marL="0" indent="0" algn="l">
              <a:lnSpc>
                <a:spcPts val="900"/>
              </a:lnSpc>
              <a:spcAft>
                <a:spcPts val="203"/>
              </a:spcAft>
              <a:buNone/>
            </a:pPr>
            <a:endParaRPr lang="en-US" sz="800" dirty="0"/>
          </a:p>
        </p:txBody>
      </p:sp>
      <p:sp>
        <p:nvSpPr>
          <p:cNvPr id="49" name="Shape 16">
            <a:extLst>
              <a:ext uri="{FF2B5EF4-FFF2-40B4-BE49-F238E27FC236}">
                <a16:creationId xmlns:a16="http://schemas.microsoft.com/office/drawing/2014/main" id="{F5C79D0E-293F-CDAE-5A2F-46117D0AE3EF}"/>
              </a:ext>
            </a:extLst>
          </p:cNvPr>
          <p:cNvSpPr/>
          <p:nvPr/>
        </p:nvSpPr>
        <p:spPr>
          <a:xfrm>
            <a:off x="7051729" y="5738119"/>
            <a:ext cx="5030179" cy="948977"/>
          </a:xfrm>
          <a:prstGeom prst="roundRect">
            <a:avLst>
              <a:gd name="adj" fmla="val 6144"/>
            </a:avLst>
          </a:prstGeom>
          <a:solidFill>
            <a:srgbClr val="1A2E1F"/>
          </a:solidFill>
          <a:ln/>
        </p:spPr>
        <p:txBody>
          <a:bodyPr/>
          <a:lstStyle/>
          <a:p>
            <a:endParaRPr lang="en-IT" dirty="0"/>
          </a:p>
        </p:txBody>
      </p:sp>
      <p:sp>
        <p:nvSpPr>
          <p:cNvPr id="50" name="Text 34">
            <a:extLst>
              <a:ext uri="{FF2B5EF4-FFF2-40B4-BE49-F238E27FC236}">
                <a16:creationId xmlns:a16="http://schemas.microsoft.com/office/drawing/2014/main" id="{FCC4EDE6-8B29-C425-DB08-A4A75A63A208}"/>
              </a:ext>
            </a:extLst>
          </p:cNvPr>
          <p:cNvSpPr/>
          <p:nvPr/>
        </p:nvSpPr>
        <p:spPr>
          <a:xfrm>
            <a:off x="7129220" y="5793606"/>
            <a:ext cx="4855535" cy="948978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"/>
              </a:lnSpc>
              <a:spcAft>
                <a:spcPts val="203"/>
              </a:spcAft>
            </a:pP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Questo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grafico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ottenuto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disaggrega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le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emissioni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della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 ”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Trasformazione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”,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mostrando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in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dettaglio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l'impatto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specifico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della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produzione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energetica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derivante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da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fonti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fossili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come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carbone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petrolio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. Nel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grafico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incentrato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sui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singoli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processi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di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generazione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elettrica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,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può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analizzare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visivamente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l'evoluzione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temporale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al 2040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delle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diverse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tecnologie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,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distinguendo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chiaramente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tra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impianti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esistenti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nuovi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. Questa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scomposizione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evidenzia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all'istante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quale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fonte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stia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guidando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l'aumento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del 100-Year GWP, come la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netta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espansione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della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voce New Coal Steam 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nel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lungo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period.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confermando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la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potenza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del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modello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nell'offrire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un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quadro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analitico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preciso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per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identificare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le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strategie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di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decarbonizzazione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più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 </a:t>
            </a:r>
            <a:r>
              <a:rPr lang="en-GB" sz="800" dirty="0" err="1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efficienti</a:t>
            </a:r>
            <a:r>
              <a:rPr lang="en-GB" sz="800" dirty="0">
                <a:solidFill>
                  <a:srgbClr val="B7E4C7"/>
                </a:solidFill>
                <a:latin typeface="Manrope" pitchFamily="34" charset="0"/>
                <a:ea typeface="Manrope" pitchFamily="34" charset="-122"/>
              </a:rPr>
              <a:t>.</a:t>
            </a:r>
            <a:endParaRPr lang="en-US" sz="800" dirty="0">
              <a:solidFill>
                <a:srgbClr val="B7E4C7"/>
              </a:solidFill>
              <a:latin typeface="Manrope" pitchFamily="34" charset="0"/>
              <a:ea typeface="Manrope" pitchFamily="34" charset="-122"/>
            </a:endParaRPr>
          </a:p>
          <a:p>
            <a:pPr marL="0" indent="0" algn="l">
              <a:lnSpc>
                <a:spcPts val="900"/>
              </a:lnSpc>
              <a:spcAft>
                <a:spcPts val="203"/>
              </a:spcAft>
              <a:buNone/>
            </a:pPr>
            <a:endParaRPr lang="en-US" sz="800" dirty="0"/>
          </a:p>
        </p:txBody>
      </p:sp>
      <p:sp>
        <p:nvSpPr>
          <p:cNvPr id="54" name="Text 21">
            <a:extLst>
              <a:ext uri="{FF2B5EF4-FFF2-40B4-BE49-F238E27FC236}">
                <a16:creationId xmlns:a16="http://schemas.microsoft.com/office/drawing/2014/main" id="{CA7F6B66-53DA-0F92-07D5-868EC9BA5A11}"/>
              </a:ext>
            </a:extLst>
          </p:cNvPr>
          <p:cNvSpPr/>
          <p:nvPr/>
        </p:nvSpPr>
        <p:spPr>
          <a:xfrm>
            <a:off x="8138274" y="68804"/>
            <a:ext cx="3735080" cy="161583"/>
          </a:xfrm>
          <a:prstGeom prst="rect">
            <a:avLst/>
          </a:prstGeom>
          <a:ln/>
        </p:spPr>
        <p:txBody>
          <a:bodyPr wrap="square" lIns="0" tIns="0" rIns="0" bIns="0" rtlCol="0" anchor="t">
            <a:spAutoFit/>
          </a:bodyPr>
          <a:lstStyle/>
          <a:p>
            <a:r>
              <a:rPr lang="en-US" sz="105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Cliccando</a:t>
            </a:r>
            <a:r>
              <a:rPr lang="en-US" sz="105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5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su</a:t>
            </a:r>
            <a:r>
              <a:rPr lang="en-US" sz="105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“Results” , </a:t>
            </a:r>
            <a:r>
              <a:rPr lang="en-US" sz="105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calcola</a:t>
            </a:r>
            <a:r>
              <a:rPr lang="en-US" sz="105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5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automaticamente</a:t>
            </a:r>
            <a:r>
              <a:rPr lang="en-US" sz="105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 </a:t>
            </a:r>
            <a:r>
              <a:rPr lang="en-US" sz="105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grafici</a:t>
            </a:r>
            <a:r>
              <a:rPr lang="en-US" sz="1050" dirty="0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050" dirty="0" err="1">
                <a:solidFill>
                  <a:srgbClr val="0D1F14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desiderati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93421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18957</TotalTime>
  <Words>2532</Words>
  <Application>Microsoft Office PowerPoint</Application>
  <PresentationFormat>Widescreen</PresentationFormat>
  <Paragraphs>161</Paragraphs>
  <Slides>10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Fraunces</vt:lpstr>
      <vt:lpstr>JetBrains Mono</vt:lpstr>
      <vt:lpstr>Lato</vt:lpstr>
      <vt:lpstr>Manrope</vt:lpstr>
      <vt:lpstr>Nunito</vt:lpstr>
      <vt:lpstr>-webkit-standard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 Di Stefano</dc:creator>
  <cp:lastModifiedBy>Giorgio Guariso</cp:lastModifiedBy>
  <cp:revision>2</cp:revision>
  <dcterms:created xsi:type="dcterms:W3CDTF">2026-04-20T17:11:28Z</dcterms:created>
  <dcterms:modified xsi:type="dcterms:W3CDTF">2026-06-04T22:04:55Z</dcterms:modified>
</cp:coreProperties>
</file>