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6" r:id="rId1"/>
    <p:sldMasterId id="2147483758" r:id="rId2"/>
  </p:sldMasterIdLst>
  <p:notesMasterIdLst>
    <p:notesMasterId r:id="rId13"/>
  </p:notesMasterIdLst>
  <p:sldIdLst>
    <p:sldId id="256" r:id="rId3"/>
    <p:sldId id="257" r:id="rId4"/>
    <p:sldId id="261" r:id="rId5"/>
    <p:sldId id="259" r:id="rId6"/>
    <p:sldId id="260" r:id="rId7"/>
    <p:sldId id="263" r:id="rId8"/>
    <p:sldId id="265" r:id="rId9"/>
    <p:sldId id="264" r:id="rId10"/>
    <p:sldId id="266" r:id="rId11"/>
    <p:sldId id="262" r:id="rId12"/>
  </p:sldIdLst>
  <p:sldSz cx="9144000" cy="6858000" type="screen4x3"/>
  <p:notesSz cx="6858000" cy="9144000"/>
  <p:embeddedFontLst>
    <p:embeddedFont>
      <p:font typeface="Franklin Gothic Book" panose="020B0503020102020204" pitchFamily="34" charset="0"/>
      <p:regular r:id="rId14"/>
      <p:italic r:id="rId15"/>
    </p:embeddedFont>
    <p:embeddedFont>
      <p:font typeface="Wingdings 2" panose="05020102010507070707" pitchFamily="18" charset="2"/>
      <p:regular r:id="rId16"/>
    </p:embeddedFont>
    <p:embeddedFont>
      <p:font typeface="Franklin Gothic Medium" panose="020B0603020102020204" pitchFamily="34" charset="0"/>
      <p:regular r:id="rId17"/>
      <p:italic r:id="rId18"/>
    </p:embeddedFont>
    <p:embeddedFont>
      <p:font typeface="Calibri" panose="020F0502020204030204" pitchFamily="34" charset="0"/>
      <p:regular r:id="rId19"/>
      <p:bold r:id="rId20"/>
      <p:italic r:id="rId21"/>
      <p:boldItalic r:id="rId22"/>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9" autoAdjust="0"/>
    <p:restoredTop sz="94629" autoAdjust="0"/>
  </p:normalViewPr>
  <p:slideViewPr>
    <p:cSldViewPr>
      <p:cViewPr varScale="1">
        <p:scale>
          <a:sx n="102" d="100"/>
          <a:sy n="102" d="100"/>
        </p:scale>
        <p:origin x="93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68801E-3C6A-4C7C-8CC0-CC037A02CE4A}" type="datetimeFigureOut">
              <a:rPr lang="it-IT" smtClean="0"/>
              <a:t>23/07/2019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5D130C-2286-43A8-AC03-17BFD3D0ABA1}" type="slidenum">
              <a:rPr lang="it-IT" smtClean="0"/>
              <a:t>‹N›</a:t>
            </a:fld>
            <a:endParaRPr lang="it-IT"/>
          </a:p>
        </p:txBody>
      </p:sp>
    </p:spTree>
    <p:extLst>
      <p:ext uri="{BB962C8B-B14F-4D97-AF65-F5344CB8AC3E}">
        <p14:creationId xmlns:p14="http://schemas.microsoft.com/office/powerpoint/2010/main" val="50846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7/23/2019</a:t>
            </a:fld>
            <a:endParaRPr lang="en-US"/>
          </a:p>
        </p:txBody>
      </p:sp>
      <p:sp>
        <p:nvSpPr>
          <p:cNvPr id="2" name="Segnaposto piè di pagina 1"/>
          <p:cNvSpPr>
            <a:spLocks noGrp="1"/>
          </p:cNvSpPr>
          <p:nvPr>
            <p:ph type="ftr" sz="quarter" idx="11"/>
          </p:nvPr>
        </p:nvSpPr>
        <p:spPr/>
        <p:txBody>
          <a:bodyPr/>
          <a:lstStyle/>
          <a:p>
            <a:endParaRPr kumimoji="0" lang="en-US"/>
          </a:p>
        </p:txBody>
      </p:sp>
      <p:sp>
        <p:nvSpPr>
          <p:cNvPr id="15" name="Segnaposto numero diapositiva 14"/>
          <p:cNvSpPr>
            <a:spLocks noGrp="1"/>
          </p:cNvSpPr>
          <p:nvPr>
            <p:ph type="sldNum" sz="quarter" idx="12"/>
          </p:nvPr>
        </p:nvSpPr>
        <p:spPr>
          <a:xfrm>
            <a:off x="8229600" y="6473952"/>
            <a:ext cx="758952" cy="246888"/>
          </a:xfrm>
        </p:spPr>
        <p:txBody>
          <a:bodyPr/>
          <a:lstStyle/>
          <a:p>
            <a:pPr eaLnBrk="1" latinLnBrk="0" hangingPunct="1"/>
            <a:fld id="{CA15C064-DD44-4CAC-873E-2D1F54821676}" type="slidenum">
              <a:rPr kumimoji="0" lang="en-US" smtClean="0"/>
              <a:pPr eaLnBrk="1" latinLnBrk="0" hangingPunct="1"/>
              <a:t>‹N›</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7/23/2019</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CA15C064-DD44-4CAC-873E-2D1F54821676}" type="slidenum">
              <a:rPr kumimoji="0" lang="en-US" smtClean="0"/>
              <a:pPr eaLnBrk="1" latinLnBrk="0" hangingPunct="1"/>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7/23/2019</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CA15C064-DD44-4CAC-873E-2D1F54821676}" type="slidenum">
              <a:rPr kumimoji="0" lang="en-US" smtClean="0"/>
              <a:pPr eaLnBrk="1" latinLnBrk="0" hangingPunct="1"/>
              <a:t>‹N›</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7/23/2019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‹N›</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‹N›</a:t>
            </a:fld>
            <a:endParaRPr lang="en-US"/>
          </a:p>
        </p:txBody>
      </p:sp>
      <p:sp>
        <p:nvSpPr>
          <p:cNvPr id="11" name="Title 10"/>
          <p:cNvSpPr>
            <a:spLocks noGrp="1"/>
          </p:cNvSpPr>
          <p:nvPr>
            <p:ph type="title"/>
          </p:nvPr>
        </p:nvSpPr>
        <p:spPr/>
        <p:txBody>
          <a:bodyPr/>
          <a:lstStyle/>
          <a:p>
            <a:r>
              <a:rPr lang="it-IT" smtClean="0"/>
              <a:t>Fare clic per modificare lo stile del titolo</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D242B6C6-10FF-4510-A888-F0B9C6A788B0}" type="datetime1">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‹N›</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it-IT" smtClean="0"/>
              <a:t>Fare clic per modificare lo stile del titolo</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7/23/2019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‹N›</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7/23/2019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‹N›</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7/23/2019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it-IT" smtClean="0"/>
              <a:t>Fare clic per modificare lo stile del titolo</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1E57738-F4B0-48EA-9B71-E0F723F8BF6C}" type="datetime1">
              <a:rPr lang="en-US" smtClean="0"/>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7/23/2019</a:t>
            </a:fld>
            <a:endParaRPr lang="en-US"/>
          </a:p>
        </p:txBody>
      </p:sp>
      <p:sp>
        <p:nvSpPr>
          <p:cNvPr id="19" name="Segnaposto piè di pagina 18"/>
          <p:cNvSpPr>
            <a:spLocks noGrp="1"/>
          </p:cNvSpPr>
          <p:nvPr>
            <p:ph type="ftr" sz="quarter" idx="11"/>
          </p:nvPr>
        </p:nvSpPr>
        <p:spPr>
          <a:xfrm>
            <a:off x="3581400" y="76200"/>
            <a:ext cx="2895600" cy="288925"/>
          </a:xfrm>
        </p:spPr>
        <p:txBody>
          <a:bodyPr/>
          <a:lstStyle/>
          <a:p>
            <a:endParaRPr kumimoji="0" lang="en-US"/>
          </a:p>
        </p:txBody>
      </p:sp>
      <p:sp>
        <p:nvSpPr>
          <p:cNvPr id="16" name="Segnaposto numero diapositiva 15"/>
          <p:cNvSpPr>
            <a:spLocks noGrp="1"/>
          </p:cNvSpPr>
          <p:nvPr>
            <p:ph type="sldNum" sz="quarter" idx="12"/>
          </p:nvPr>
        </p:nvSpPr>
        <p:spPr>
          <a:xfrm>
            <a:off x="8229600" y="6473952"/>
            <a:ext cx="758952" cy="246888"/>
          </a:xfrm>
        </p:spPr>
        <p:txBody>
          <a:bodyPr/>
          <a:lstStyle/>
          <a:p>
            <a:pPr eaLnBrk="1" latinLnBrk="0" hangingPunct="1"/>
            <a:fld id="{CA15C064-DD44-4CAC-873E-2D1F54821676}" type="slidenum">
              <a:rPr kumimoji="0" lang="en-US" smtClean="0"/>
              <a:pPr eaLnBrk="1" latinLnBrk="0" hangingPunct="1"/>
              <a:t>‹N›</a:t>
            </a:fld>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it-IT" smtClean="0"/>
              <a:t>Fare clic per modificare lo stile del titolo</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600D5EF-7D26-425F-8C45-B9312ACE18BC}" type="datetime1">
              <a:rPr lang="en-US" smtClean="0"/>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‹N›</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‹N›</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ntestazione sezion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7" name="Titolo 6"/>
          <p:cNvSpPr>
            <a:spLocks noGrp="1"/>
          </p:cNvSpPr>
          <p:nvPr>
            <p:ph type="title"/>
          </p:nvPr>
        </p:nvSpPr>
        <p:spPr/>
        <p:txBody>
          <a:bodyPr/>
          <a:lstStyle/>
          <a:p>
            <a:r>
              <a:rPr lang="it-IT" smtClean="0"/>
              <a:t>Fare clic per modificare lo stile del titolo</a:t>
            </a:r>
            <a:endParaRPr lang="it-IT"/>
          </a:p>
        </p:txBody>
      </p:sp>
      <p:sp>
        <p:nvSpPr>
          <p:cNvPr id="8" name="Segnaposto data 7"/>
          <p:cNvSpPr>
            <a:spLocks noGrp="1"/>
          </p:cNvSpPr>
          <p:nvPr>
            <p:ph type="dt" sz="half" idx="10"/>
          </p:nvPr>
        </p:nvSpPr>
        <p:spPr/>
        <p:txBody>
          <a:bodyPr/>
          <a:lstStyle/>
          <a:p>
            <a:fld id="{D9DCF9D8-57DD-4204-A6BE-DCE687BB99EB}" type="datetimeFigureOut">
              <a:rPr lang="it-IT" smtClean="0"/>
              <a:t>23/07/2019</a:t>
            </a:fld>
            <a:endParaRPr lang="it-IT"/>
          </a:p>
        </p:txBody>
      </p:sp>
      <p:sp>
        <p:nvSpPr>
          <p:cNvPr id="9" name="Segnaposto piè di pagina 8"/>
          <p:cNvSpPr>
            <a:spLocks noGrp="1"/>
          </p:cNvSpPr>
          <p:nvPr>
            <p:ph type="ftr" sz="quarter" idx="11"/>
          </p:nvPr>
        </p:nvSpPr>
        <p:spPr/>
        <p:txBody>
          <a:bodyPr/>
          <a:lstStyle/>
          <a:p>
            <a:endParaRPr lang="it-IT"/>
          </a:p>
        </p:txBody>
      </p:sp>
      <p:sp>
        <p:nvSpPr>
          <p:cNvPr id="10" name="Segnaposto numero diapositiva 9"/>
          <p:cNvSpPr>
            <a:spLocks noGrp="1"/>
          </p:cNvSpPr>
          <p:nvPr>
            <p:ph type="sldNum" sz="quarter" idx="12"/>
          </p:nvPr>
        </p:nvSpPr>
        <p:spPr/>
        <p:txBody>
          <a:bodyPr/>
          <a:lstStyle/>
          <a:p>
            <a:fld id="{91B6919C-D7A2-4887-B166-23403E7C6EE3}" type="slidenum">
              <a:rPr lang="it-IT" smtClean="0"/>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9DCF9D8-57DD-4204-A6BE-DCE687BB99EB}" type="datetimeFigureOut">
              <a:rPr lang="it-IT" smtClean="0"/>
              <a:t>23/07/2019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1B6919C-D7A2-4887-B166-23403E7C6EE3}" type="slidenum">
              <a:rPr lang="it-IT" smtClean="0"/>
              <a:t>‹N›</a:t>
            </a:fld>
            <a:endParaRPr lang="it-IT"/>
          </a:p>
        </p:txBody>
      </p:sp>
    </p:spTree>
    <p:extLst>
      <p:ext uri="{BB962C8B-B14F-4D97-AF65-F5344CB8AC3E}">
        <p14:creationId xmlns:p14="http://schemas.microsoft.com/office/powerpoint/2010/main" val="600288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9DCF9D8-57DD-4204-A6BE-DCE687BB99EB}" type="datetimeFigureOut">
              <a:rPr lang="it-IT" smtClean="0"/>
              <a:t>23/07/2019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1B6919C-D7A2-4887-B166-23403E7C6EE3}" type="slidenum">
              <a:rPr lang="it-IT" smtClean="0"/>
              <a:t>‹N›</a:t>
            </a:fld>
            <a:endParaRPr lang="it-IT"/>
          </a:p>
        </p:txBody>
      </p:sp>
    </p:spTree>
    <p:extLst>
      <p:ext uri="{BB962C8B-B14F-4D97-AF65-F5344CB8AC3E}">
        <p14:creationId xmlns:p14="http://schemas.microsoft.com/office/powerpoint/2010/main" val="28035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7/23/2019</a:t>
            </a:fld>
            <a:endParaRPr lang="en-US"/>
          </a:p>
        </p:txBody>
      </p:sp>
      <p:sp>
        <p:nvSpPr>
          <p:cNvPr id="11" name="Segnaposto piè di pagina 10"/>
          <p:cNvSpPr>
            <a:spLocks noGrp="1"/>
          </p:cNvSpPr>
          <p:nvPr>
            <p:ph type="ftr" sz="quarter" idx="11"/>
          </p:nvPr>
        </p:nvSpPr>
        <p:spPr/>
        <p:txBody>
          <a:bodyPr/>
          <a:lstStyle/>
          <a:p>
            <a:endParaRPr kumimoji="0" lang="en-US"/>
          </a:p>
        </p:txBody>
      </p:sp>
      <p:sp>
        <p:nvSpPr>
          <p:cNvPr id="16" name="Segnaposto numero diapositiva 15"/>
          <p:cNvSpPr>
            <a:spLocks noGrp="1"/>
          </p:cNvSpPr>
          <p:nvPr>
            <p:ph type="sldNum" sz="quarter" idx="12"/>
          </p:nvPr>
        </p:nvSpPr>
        <p:spPr/>
        <p:txBody>
          <a:bodyPr/>
          <a:lstStyle/>
          <a:p>
            <a:pPr eaLnBrk="1" latinLnBrk="0" hangingPunct="1"/>
            <a:fld id="{CA15C064-DD44-4CAC-873E-2D1F54821676}" type="slidenum">
              <a:rPr kumimoji="0" lang="en-US" smtClean="0"/>
              <a:pPr eaLnBrk="1" latinLnBrk="0" hangingPunct="1"/>
              <a:t>‹N›</a:t>
            </a:fld>
            <a:endParaRPr kumimoji="0" lang="en-US"/>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7/23/2019</a:t>
            </a:fld>
            <a:endParaRPr lang="en-US"/>
          </a:p>
        </p:txBody>
      </p:sp>
      <p:sp>
        <p:nvSpPr>
          <p:cNvPr id="10" name="Segnaposto piè di pagina 9"/>
          <p:cNvSpPr>
            <a:spLocks noGrp="1"/>
          </p:cNvSpPr>
          <p:nvPr>
            <p:ph type="ftr" sz="quarter" idx="11"/>
          </p:nvPr>
        </p:nvSpPr>
        <p:spPr/>
        <p:txBody>
          <a:bodyPr/>
          <a:lstStyle/>
          <a:p>
            <a:endParaRPr kumimoji="0" lang="en-US"/>
          </a:p>
        </p:txBody>
      </p:sp>
      <p:sp>
        <p:nvSpPr>
          <p:cNvPr id="31" name="Segnaposto numero diapositiva 30"/>
          <p:cNvSpPr>
            <a:spLocks noGrp="1"/>
          </p:cNvSpPr>
          <p:nvPr>
            <p:ph type="sldNum" sz="quarter" idx="12"/>
          </p:nvPr>
        </p:nvSpPr>
        <p:spPr/>
        <p:txBody>
          <a:bodyPr/>
          <a:lstStyle/>
          <a:p>
            <a:pPr eaLnBrk="1" latinLnBrk="0" hangingPunct="1"/>
            <a:fld id="{CA15C064-DD44-4CAC-873E-2D1F54821676}" type="slidenum">
              <a:rPr kumimoji="0" lang="en-US" smtClean="0"/>
              <a:pPr eaLnBrk="1" latinLnBrk="0" hangingPunct="1"/>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7/23/2019</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a:xfrm>
            <a:off x="8229600" y="6477000"/>
            <a:ext cx="762000" cy="246888"/>
          </a:xfrm>
        </p:spPr>
        <p:txBody>
          <a:bodyPr/>
          <a:lstStyle/>
          <a:p>
            <a:pPr eaLnBrk="1" latinLnBrk="0" hangingPunct="1"/>
            <a:fld id="{CA15C064-DD44-4CAC-873E-2D1F54821676}" type="slidenum">
              <a:rPr kumimoji="0" lang="en-US" smtClean="0"/>
              <a:pPr eaLnBrk="1" latinLnBrk="0" hangingPunct="1"/>
              <a:t>‹N›</a:t>
            </a:fld>
            <a:endParaRPr kumimoji="0" lang="en-US" dirty="0"/>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7/23/2019</a:t>
            </a:fld>
            <a:endParaRPr lang="en-US"/>
          </a:p>
        </p:txBody>
      </p:sp>
      <p:sp>
        <p:nvSpPr>
          <p:cNvPr id="21" name="Segnaposto piè di pagina 20"/>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CA15C064-DD44-4CAC-873E-2D1F54821676}" type="slidenum">
              <a:rPr kumimoji="0" lang="en-US" smtClean="0"/>
              <a:pPr eaLnBrk="1" latinLnBrk="0" hangingPunct="1"/>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7/23/2019</a:t>
            </a:fld>
            <a:endParaRPr lang="en-US"/>
          </a:p>
        </p:txBody>
      </p:sp>
      <p:sp>
        <p:nvSpPr>
          <p:cNvPr id="24" name="Segnaposto piè di pagina 23"/>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pPr eaLnBrk="1" latinLnBrk="0" hangingPunct="1"/>
            <a:fld id="{CA15C064-DD44-4CAC-873E-2D1F54821676}" type="slidenum">
              <a:rPr kumimoji="0" lang="en-US" smtClean="0"/>
              <a:pPr eaLnBrk="1" latinLnBrk="0" hangingPunct="1"/>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7/23/2019</a:t>
            </a:fld>
            <a:endParaRPr lang="en-US"/>
          </a:p>
        </p:txBody>
      </p:sp>
      <p:sp>
        <p:nvSpPr>
          <p:cNvPr id="29" name="Segnaposto piè di pagina 28"/>
          <p:cNvSpPr>
            <a:spLocks noGrp="1"/>
          </p:cNvSpPr>
          <p:nvPr>
            <p:ph type="ftr" sz="quarter" idx="11"/>
          </p:nvPr>
        </p:nvSpPr>
        <p:spPr/>
        <p:txBody>
          <a:bodyPr/>
          <a:lstStyle/>
          <a:p>
            <a:endParaRPr kumimoji="0" lang="en-US" dirty="0"/>
          </a:p>
        </p:txBody>
      </p:sp>
      <p:sp>
        <p:nvSpPr>
          <p:cNvPr id="7" name="Segnaposto numero diapositiva 6"/>
          <p:cNvSpPr>
            <a:spLocks noGrp="1"/>
          </p:cNvSpPr>
          <p:nvPr>
            <p:ph type="sldNum" sz="quarter" idx="12"/>
          </p:nvPr>
        </p:nvSpPr>
        <p:spPr/>
        <p:txBody>
          <a:bodyPr/>
          <a:lstStyle/>
          <a:p>
            <a:pPr eaLnBrk="1" latinLnBrk="0" hangingPunct="1"/>
            <a:fld id="{CA15C064-DD44-4CAC-873E-2D1F54821676}" type="slidenum">
              <a:rPr kumimoji="0" lang="en-US" smtClean="0"/>
              <a:pPr eaLnBrk="1" latinLnBrk="0" hangingPunct="1"/>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7/23/2019</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31" name="Segnaposto numero diapositiva 30"/>
          <p:cNvSpPr>
            <a:spLocks noGrp="1"/>
          </p:cNvSpPr>
          <p:nvPr>
            <p:ph type="sldNum" sz="quarter" idx="12"/>
          </p:nvPr>
        </p:nvSpPr>
        <p:spPr/>
        <p:txBody>
          <a:bodyPr/>
          <a:lstStyle/>
          <a:p>
            <a:pPr eaLnBrk="1" latinLnBrk="0" hangingPunct="1"/>
            <a:fld id="{CA15C064-DD44-4CAC-873E-2D1F54821676}" type="slidenum">
              <a:rPr kumimoji="0" lang="en-US" smtClean="0"/>
              <a:pPr eaLnBrk="1" latinLnBrk="0" hangingPunct="1"/>
              <a:t>‹N›</a:t>
            </a:fld>
            <a:endParaRPr kumimoji="0" lang="en-US"/>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7/23/2019</a:t>
            </a:fld>
            <a:endParaRPr lang="en-US" dirty="0">
              <a:solidFill>
                <a:schemeClr val="accent1">
                  <a:shade val="75000"/>
                </a:schemeClr>
              </a:solidFill>
            </a:endParaRPr>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eaLnBrk="1" latinLnBrk="0" hangingPunct="1"/>
            <a:fld id="{CA15C064-DD44-4CAC-873E-2D1F54821676}" type="slidenum">
              <a:rPr kumimoji="0" lang="en-US" smtClean="0"/>
              <a:pPr eaLnBrk="1" latinLnBrk="0" hangingPunct="1"/>
              <a:t>‹N›</a:t>
            </a:fld>
            <a:endParaRPr kumimoji="0" lang="en-US" dirty="0">
              <a:solidFill>
                <a:schemeClr val="accent1">
                  <a:shade val="75000"/>
                </a:schemeClr>
              </a:solidFill>
            </a:endParaRPr>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7/23/2019</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23" r:id="rId12"/>
    <p:sldLayoutId id="2147483732" r:id="rId13"/>
    <p:sldLayoutId id="2147483733" r:id="rId14"/>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p:cNvSpPr>
            <a:spLocks noGrp="1"/>
          </p:cNvSpPr>
          <p:nvPr>
            <p:ph type="subTitle" idx="4294967295"/>
          </p:nvPr>
        </p:nvSpPr>
        <p:spPr>
          <a:xfrm>
            <a:off x="1812628" y="3284984"/>
            <a:ext cx="5675696" cy="1080120"/>
          </a:xfrm>
        </p:spPr>
        <p:txBody>
          <a:bodyPr anchor="ctr">
            <a:noAutofit/>
          </a:bodyPr>
          <a:lstStyle/>
          <a:p>
            <a:pPr marL="0" indent="0" algn="ctr">
              <a:buNone/>
            </a:pPr>
            <a:r>
              <a:rPr lang="it-IT" sz="4400" b="1" dirty="0" err="1" smtClean="0">
                <a:solidFill>
                  <a:schemeClr val="accent4">
                    <a:lumMod val="50000"/>
                  </a:schemeClr>
                </a:solidFill>
              </a:rPr>
              <a:t>LandGEM</a:t>
            </a:r>
            <a:endParaRPr lang="it-IT" sz="4400" b="1" dirty="0" smtClean="0">
              <a:solidFill>
                <a:schemeClr val="accent4">
                  <a:lumMod val="50000"/>
                </a:schemeClr>
              </a:solidFill>
            </a:endParaRPr>
          </a:p>
          <a:p>
            <a:pPr marL="0" indent="0" algn="ctr">
              <a:buNone/>
            </a:pPr>
            <a:r>
              <a:rPr lang="it-IT" sz="2000" b="1" dirty="0" smtClean="0">
                <a:solidFill>
                  <a:schemeClr val="accent4">
                    <a:lumMod val="50000"/>
                  </a:schemeClr>
                </a:solidFill>
              </a:rPr>
              <a:t>Stima delle emissioni di gas di una discarica</a:t>
            </a:r>
            <a:r>
              <a:rPr lang="it-IT" sz="1400" b="1" dirty="0" smtClean="0">
                <a:solidFill>
                  <a:schemeClr val="accent4">
                    <a:lumMod val="50000"/>
                  </a:schemeClr>
                </a:solidFill>
              </a:rPr>
              <a:t> </a:t>
            </a:r>
          </a:p>
        </p:txBody>
      </p:sp>
      <p:pic>
        <p:nvPicPr>
          <p:cNvPr id="6" name="Immagine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41615"/>
                    </a14:imgEffect>
                  </a14:imgLayer>
                </a14:imgProps>
              </a:ext>
              <a:ext uri="{28A0092B-C50C-407E-A947-70E740481C1C}">
                <a14:useLocalDpi xmlns:a14="http://schemas.microsoft.com/office/drawing/2010/main" val="0"/>
              </a:ext>
            </a:extLst>
          </a:blip>
          <a:srcRect r="58355"/>
          <a:stretch/>
        </p:blipFill>
        <p:spPr>
          <a:xfrm>
            <a:off x="4067944" y="692696"/>
            <a:ext cx="1047950" cy="1008112"/>
          </a:xfrm>
          <a:prstGeom prst="rect">
            <a:avLst/>
          </a:prstGeom>
          <a:noFill/>
          <a:ln>
            <a:noFill/>
          </a:ln>
        </p:spPr>
      </p:pic>
      <p:sp>
        <p:nvSpPr>
          <p:cNvPr id="7" name="CasellaDiTesto 6"/>
          <p:cNvSpPr txBox="1"/>
          <p:nvPr/>
        </p:nvSpPr>
        <p:spPr>
          <a:xfrm>
            <a:off x="1475656" y="1733907"/>
            <a:ext cx="6192688" cy="1077218"/>
          </a:xfrm>
          <a:prstGeom prst="rect">
            <a:avLst/>
          </a:prstGeom>
          <a:noFill/>
        </p:spPr>
        <p:txBody>
          <a:bodyPr wrap="square" rtlCol="0">
            <a:spAutoFit/>
          </a:bodyPr>
          <a:lstStyle/>
          <a:p>
            <a:pPr algn="ctr"/>
            <a:r>
              <a:rPr lang="it-IT" sz="1600" i="1" dirty="0" smtClean="0">
                <a:solidFill>
                  <a:schemeClr val="accent4">
                    <a:lumMod val="50000"/>
                  </a:schemeClr>
                </a:solidFill>
              </a:rPr>
              <a:t>POLITECNICO DI MILANO </a:t>
            </a:r>
          </a:p>
          <a:p>
            <a:pPr algn="ctr"/>
            <a:r>
              <a:rPr lang="it-IT" sz="1600" i="1" dirty="0" smtClean="0">
                <a:solidFill>
                  <a:schemeClr val="accent4">
                    <a:lumMod val="50000"/>
                  </a:schemeClr>
                </a:solidFill>
              </a:rPr>
              <a:t>Corso di Laurea Triennale A.A. 2014/2015</a:t>
            </a:r>
          </a:p>
          <a:p>
            <a:pPr algn="ctr"/>
            <a:r>
              <a:rPr lang="it-IT" sz="1600" i="1" dirty="0" smtClean="0">
                <a:solidFill>
                  <a:schemeClr val="accent4">
                    <a:lumMod val="50000"/>
                  </a:schemeClr>
                </a:solidFill>
              </a:rPr>
              <a:t>Ingegneria per l’Ambiente e il Territorio</a:t>
            </a:r>
          </a:p>
          <a:p>
            <a:pPr algn="ctr"/>
            <a:r>
              <a:rPr lang="it-IT" sz="1600" i="1" dirty="0" smtClean="0">
                <a:solidFill>
                  <a:schemeClr val="accent4">
                    <a:lumMod val="50000"/>
                  </a:schemeClr>
                </a:solidFill>
              </a:rPr>
              <a:t>Modellistica e Simulazione</a:t>
            </a:r>
            <a:endParaRPr lang="it-IT" sz="1600" i="1" dirty="0">
              <a:solidFill>
                <a:schemeClr val="accent4">
                  <a:lumMod val="50000"/>
                </a:schemeClr>
              </a:solidFill>
            </a:endParaRPr>
          </a:p>
        </p:txBody>
      </p:sp>
      <p:sp>
        <p:nvSpPr>
          <p:cNvPr id="9" name="CasellaDiTesto 8"/>
          <p:cNvSpPr txBox="1"/>
          <p:nvPr/>
        </p:nvSpPr>
        <p:spPr>
          <a:xfrm>
            <a:off x="575556" y="5906653"/>
            <a:ext cx="1800200" cy="646331"/>
          </a:xfrm>
          <a:prstGeom prst="rect">
            <a:avLst/>
          </a:prstGeom>
          <a:noFill/>
        </p:spPr>
        <p:txBody>
          <a:bodyPr wrap="square" rtlCol="0">
            <a:spAutoFit/>
          </a:bodyPr>
          <a:lstStyle/>
          <a:p>
            <a:pPr algn="ctr"/>
            <a:r>
              <a:rPr lang="it-IT" i="1" dirty="0" smtClean="0"/>
              <a:t>Professore</a:t>
            </a:r>
          </a:p>
          <a:p>
            <a:pPr algn="ctr"/>
            <a:r>
              <a:rPr lang="it-IT" i="1" dirty="0" smtClean="0"/>
              <a:t>Giorgio </a:t>
            </a:r>
            <a:r>
              <a:rPr lang="it-IT" i="1" dirty="0" err="1" smtClean="0"/>
              <a:t>Guariso</a:t>
            </a:r>
            <a:endParaRPr lang="it-IT" i="1" dirty="0" smtClean="0"/>
          </a:p>
        </p:txBody>
      </p:sp>
      <p:sp>
        <p:nvSpPr>
          <p:cNvPr id="10" name="CasellaDiTesto 9"/>
          <p:cNvSpPr txBox="1"/>
          <p:nvPr/>
        </p:nvSpPr>
        <p:spPr>
          <a:xfrm>
            <a:off x="6624228" y="5905665"/>
            <a:ext cx="2088232" cy="646331"/>
          </a:xfrm>
          <a:prstGeom prst="rect">
            <a:avLst/>
          </a:prstGeom>
          <a:noFill/>
        </p:spPr>
        <p:txBody>
          <a:bodyPr wrap="square" rtlCol="0">
            <a:spAutoFit/>
          </a:bodyPr>
          <a:lstStyle/>
          <a:p>
            <a:pPr algn="ctr"/>
            <a:r>
              <a:rPr lang="it-IT" i="1" dirty="0" smtClean="0"/>
              <a:t>Realizzato da </a:t>
            </a:r>
          </a:p>
          <a:p>
            <a:pPr algn="ctr"/>
            <a:r>
              <a:rPr lang="it-IT" i="1" dirty="0" smtClean="0"/>
              <a:t>Teodora Sacco</a:t>
            </a:r>
          </a:p>
        </p:txBody>
      </p:sp>
    </p:spTree>
    <p:extLst>
      <p:ext uri="{BB962C8B-B14F-4D97-AF65-F5344CB8AC3E}">
        <p14:creationId xmlns:p14="http://schemas.microsoft.com/office/powerpoint/2010/main" val="74179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41615"/>
                    </a14:imgEffect>
                  </a14:imgLayer>
                </a14:imgProps>
              </a:ext>
              <a:ext uri="{28A0092B-C50C-407E-A947-70E740481C1C}">
                <a14:useLocalDpi xmlns:a14="http://schemas.microsoft.com/office/drawing/2010/main" val="0"/>
              </a:ext>
            </a:extLst>
          </a:blip>
          <a:srcRect r="58355"/>
          <a:stretch/>
        </p:blipFill>
        <p:spPr>
          <a:xfrm>
            <a:off x="7740352" y="188640"/>
            <a:ext cx="1047950" cy="1008112"/>
          </a:xfrm>
          <a:prstGeom prst="rect">
            <a:avLst/>
          </a:prstGeom>
          <a:noFill/>
          <a:ln>
            <a:noFill/>
          </a:ln>
        </p:spPr>
      </p:pic>
      <p:sp>
        <p:nvSpPr>
          <p:cNvPr id="4" name="Sottotitolo 4"/>
          <p:cNvSpPr txBox="1">
            <a:spLocks/>
          </p:cNvSpPr>
          <p:nvPr/>
        </p:nvSpPr>
        <p:spPr>
          <a:xfrm>
            <a:off x="611560" y="402601"/>
            <a:ext cx="7128792" cy="580190"/>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it-IT" b="1" dirty="0" smtClean="0">
                <a:solidFill>
                  <a:schemeClr val="accent4">
                    <a:lumMod val="50000"/>
                  </a:schemeClr>
                </a:solidFill>
              </a:rPr>
              <a:t>Giudizio sulla semplicità di utilizzo</a:t>
            </a:r>
          </a:p>
        </p:txBody>
      </p:sp>
      <p:sp>
        <p:nvSpPr>
          <p:cNvPr id="5" name="Sottotitolo 4"/>
          <p:cNvSpPr txBox="1">
            <a:spLocks/>
          </p:cNvSpPr>
          <p:nvPr/>
        </p:nvSpPr>
        <p:spPr>
          <a:xfrm>
            <a:off x="251520" y="1268760"/>
            <a:ext cx="8640960" cy="5328592"/>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Blip>
                <a:blip r:embed="rId4"/>
              </a:buBlip>
            </a:pPr>
            <a:r>
              <a:rPr lang="it-IT" sz="2000" dirty="0" err="1"/>
              <a:t>LandGEM</a:t>
            </a:r>
            <a:r>
              <a:rPr lang="it-IT" sz="2000" dirty="0"/>
              <a:t> vuole essere uno strumento aperto e disponibile per tutti. La scelta di utilizzare un semplice foglio di calcolo Excel permette a chiunque, anche non esperto di programmazione </a:t>
            </a:r>
            <a:r>
              <a:rPr lang="it-IT" sz="2000" dirty="0" smtClean="0"/>
              <a:t>software, </a:t>
            </a:r>
            <a:r>
              <a:rPr lang="it-IT" sz="2000" dirty="0"/>
              <a:t>di entrare nel dettaglio di come i dati sono utilizzati ed eventualmente modificare gli </a:t>
            </a:r>
            <a:r>
              <a:rPr lang="it-IT" sz="2000" dirty="0" smtClean="0"/>
              <a:t>algoritmi</a:t>
            </a:r>
            <a:endParaRPr lang="it-IT" sz="2000" dirty="0"/>
          </a:p>
          <a:p>
            <a:pPr>
              <a:buBlip>
                <a:blip r:embed="rId4"/>
              </a:buBlip>
            </a:pPr>
            <a:r>
              <a:rPr lang="it-IT" sz="2000" dirty="0" smtClean="0"/>
              <a:t>Offre dei set </a:t>
            </a:r>
            <a:r>
              <a:rPr lang="it-IT" sz="2000" dirty="0"/>
              <a:t>di parametri pre-impostati ma permette all’utilizzatore di </a:t>
            </a:r>
            <a:r>
              <a:rPr lang="it-IT" sz="2000" dirty="0" smtClean="0"/>
              <a:t>modificarli o di aggiungerne di nuovi con </a:t>
            </a:r>
            <a:r>
              <a:rPr lang="it-IT" sz="2000" dirty="0"/>
              <a:t>valori </a:t>
            </a:r>
            <a:r>
              <a:rPr lang="it-IT" sz="2000" dirty="0" smtClean="0"/>
              <a:t>specifici relativi </a:t>
            </a:r>
            <a:r>
              <a:rPr lang="it-IT" sz="2000" dirty="0"/>
              <a:t>al proprio sito in modo da avere risultati più aderenti alla propria </a:t>
            </a:r>
            <a:r>
              <a:rPr lang="it-IT" sz="2000" dirty="0" smtClean="0"/>
              <a:t>realtà</a:t>
            </a:r>
            <a:endParaRPr lang="it-IT" sz="2000" dirty="0"/>
          </a:p>
          <a:p>
            <a:pPr>
              <a:buBlip>
                <a:blip r:embed="rId4"/>
              </a:buBlip>
            </a:pPr>
            <a:r>
              <a:rPr lang="it-IT" sz="2000" dirty="0"/>
              <a:t>Dopo </a:t>
            </a:r>
            <a:r>
              <a:rPr lang="it-IT" sz="2000" dirty="0" smtClean="0"/>
              <a:t>le </a:t>
            </a:r>
            <a:r>
              <a:rPr lang="it-IT" sz="2000" dirty="0"/>
              <a:t>veloci impostazioni iniziali è sufficiente inserire solo pochi dati (anno di apertura della discarica, volume massimo di stoccaggio, dati annuali di rifiuti accettati) per ottenere immediatamente dei risultati. Se non definita, calcola automaticamente la data teorica di chiusura della discarica</a:t>
            </a:r>
            <a:r>
              <a:rPr lang="it-IT" sz="2000" dirty="0" smtClean="0"/>
              <a:t>.</a:t>
            </a:r>
            <a:r>
              <a:rPr lang="it-IT" sz="2000" dirty="0"/>
              <a:t> </a:t>
            </a:r>
          </a:p>
          <a:p>
            <a:pPr>
              <a:buBlip>
                <a:blip r:embed="rId4"/>
              </a:buBlip>
            </a:pPr>
            <a:r>
              <a:rPr lang="it-IT" sz="2000" dirty="0" smtClean="0"/>
              <a:t>Confrontando i dati calcolati da </a:t>
            </a:r>
            <a:r>
              <a:rPr lang="it-IT" sz="2000" dirty="0" err="1" smtClean="0"/>
              <a:t>LandGEM</a:t>
            </a:r>
            <a:r>
              <a:rPr lang="it-IT" sz="2000" dirty="0" smtClean="0"/>
              <a:t> con quelli misurati nella propria discarica, l’utente può agevolmente verificare se questa </a:t>
            </a:r>
            <a:r>
              <a:rPr lang="it-IT" sz="2000" dirty="0"/>
              <a:t>rientra nei limiti di emissione imposti dalle </a:t>
            </a:r>
            <a:r>
              <a:rPr lang="it-IT" sz="2000" dirty="0" smtClean="0"/>
              <a:t>normative</a:t>
            </a:r>
            <a:endParaRPr lang="it-IT" sz="2000" dirty="0"/>
          </a:p>
        </p:txBody>
      </p:sp>
    </p:spTree>
    <p:extLst>
      <p:ext uri="{BB962C8B-B14F-4D97-AF65-F5344CB8AC3E}">
        <p14:creationId xmlns:p14="http://schemas.microsoft.com/office/powerpoint/2010/main" val="4182777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41615"/>
                    </a14:imgEffect>
                  </a14:imgLayer>
                </a14:imgProps>
              </a:ext>
              <a:ext uri="{28A0092B-C50C-407E-A947-70E740481C1C}">
                <a14:useLocalDpi xmlns:a14="http://schemas.microsoft.com/office/drawing/2010/main" val="0"/>
              </a:ext>
            </a:extLst>
          </a:blip>
          <a:srcRect r="58355"/>
          <a:stretch/>
        </p:blipFill>
        <p:spPr>
          <a:xfrm>
            <a:off x="7740352" y="188640"/>
            <a:ext cx="1047950" cy="1008112"/>
          </a:xfrm>
          <a:prstGeom prst="rect">
            <a:avLst/>
          </a:prstGeom>
          <a:noFill/>
          <a:ln>
            <a:noFill/>
          </a:ln>
        </p:spPr>
      </p:pic>
      <p:sp>
        <p:nvSpPr>
          <p:cNvPr id="3" name="Sottotitolo 4"/>
          <p:cNvSpPr txBox="1">
            <a:spLocks/>
          </p:cNvSpPr>
          <p:nvPr/>
        </p:nvSpPr>
        <p:spPr>
          <a:xfrm>
            <a:off x="467544" y="190498"/>
            <a:ext cx="5040560" cy="3022478"/>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it-IT" sz="2000" dirty="0" err="1"/>
              <a:t>LandGEM</a:t>
            </a:r>
            <a:r>
              <a:rPr lang="it-IT" sz="2000" dirty="0"/>
              <a:t> (</a:t>
            </a:r>
            <a:r>
              <a:rPr lang="it-IT" sz="2000" dirty="0" err="1"/>
              <a:t>Landfill</a:t>
            </a:r>
            <a:r>
              <a:rPr lang="it-IT" sz="2000" dirty="0"/>
              <a:t> Gas </a:t>
            </a:r>
            <a:r>
              <a:rPr lang="it-IT" sz="2000" dirty="0" err="1"/>
              <a:t>Emission</a:t>
            </a:r>
            <a:r>
              <a:rPr lang="it-IT" sz="2000" dirty="0"/>
              <a:t> Model) è uno strumento di calcolo, basato su una pratica e veloce interfaccia Microsoft Excel, che può essere utilizzato per stimare le emissioni dei gas come metano, anidride carbonica, composti organici non metanici e singoli inquinanti atmosferici, provenienti da discarica di rifiuti solidi urbani MSW (</a:t>
            </a:r>
            <a:r>
              <a:rPr lang="it-IT" sz="2000" dirty="0" err="1"/>
              <a:t>Municipal</a:t>
            </a:r>
            <a:r>
              <a:rPr lang="it-IT" sz="2000" dirty="0"/>
              <a:t> Solid Waste).</a:t>
            </a:r>
          </a:p>
        </p:txBody>
      </p:sp>
      <p:sp>
        <p:nvSpPr>
          <p:cNvPr id="4" name="Rettangolo 3"/>
          <p:cNvSpPr/>
          <p:nvPr/>
        </p:nvSpPr>
        <p:spPr>
          <a:xfrm>
            <a:off x="5004048" y="3501008"/>
            <a:ext cx="3757994" cy="2862322"/>
          </a:xfrm>
          <a:prstGeom prst="rect">
            <a:avLst/>
          </a:prstGeom>
        </p:spPr>
        <p:txBody>
          <a:bodyPr wrap="square">
            <a:spAutoFit/>
          </a:bodyPr>
          <a:lstStyle/>
          <a:p>
            <a:r>
              <a:rPr lang="it-IT" sz="2000" dirty="0" smtClean="0"/>
              <a:t>Il </a:t>
            </a:r>
            <a:r>
              <a:rPr lang="it-IT" sz="2000" dirty="0"/>
              <a:t>modello è stato implementato dal </a:t>
            </a:r>
            <a:r>
              <a:rPr lang="it-IT" sz="2000" dirty="0" smtClean="0"/>
              <a:t>CATC </a:t>
            </a:r>
            <a:r>
              <a:rPr lang="it-IT" sz="2000" dirty="0"/>
              <a:t>(Control </a:t>
            </a:r>
            <a:r>
              <a:rPr lang="it-IT" sz="2000" dirty="0" smtClean="0"/>
              <a:t>Air Technology </a:t>
            </a:r>
            <a:r>
              <a:rPr lang="it-IT" sz="2000" dirty="0"/>
              <a:t>Center) della US-EPA </a:t>
            </a:r>
            <a:r>
              <a:rPr lang="it-IT" sz="2000" dirty="0" smtClean="0"/>
              <a:t>(</a:t>
            </a:r>
            <a:r>
              <a:rPr lang="it-IT" sz="2000" dirty="0" err="1" smtClean="0"/>
              <a:t>Environmental</a:t>
            </a:r>
            <a:r>
              <a:rPr lang="it-IT" sz="2000" dirty="0" smtClean="0"/>
              <a:t> </a:t>
            </a:r>
            <a:r>
              <a:rPr lang="it-IT" sz="2000" dirty="0" err="1"/>
              <a:t>Protection</a:t>
            </a:r>
            <a:r>
              <a:rPr lang="it-IT" sz="2000" dirty="0"/>
              <a:t> Agency) ed è indirizzato ai gestori di </a:t>
            </a:r>
            <a:r>
              <a:rPr lang="it-IT" sz="2000" dirty="0" smtClean="0"/>
              <a:t>discarica </a:t>
            </a:r>
            <a:r>
              <a:rPr lang="it-IT" sz="2000" dirty="0"/>
              <a:t>per permettere loro di stimare se questa rientra nei limiti imposti dalle normative.</a:t>
            </a:r>
          </a:p>
        </p:txBody>
      </p:sp>
      <p:pic>
        <p:nvPicPr>
          <p:cNvPr id="1026" name="Immagin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501008"/>
            <a:ext cx="387985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5508104" y="1484784"/>
            <a:ext cx="3491880" cy="1815882"/>
          </a:xfrm>
          <a:prstGeom prst="rect">
            <a:avLst/>
          </a:prstGeom>
        </p:spPr>
        <p:txBody>
          <a:bodyPr wrap="square">
            <a:spAutoFit/>
          </a:bodyPr>
          <a:lstStyle/>
          <a:p>
            <a:r>
              <a:rPr lang="it-IT" sz="1600" dirty="0" smtClean="0"/>
              <a:t>E’ un software molto leggero. La configurazione hw e sw minima richiesta è:</a:t>
            </a:r>
            <a:endParaRPr lang="it-IT" sz="1600" dirty="0"/>
          </a:p>
          <a:p>
            <a:pPr marL="285750" indent="-285750">
              <a:buFont typeface="Arial" panose="020B0604020202020204" pitchFamily="34" charset="0"/>
              <a:buChar char="•"/>
            </a:pPr>
            <a:r>
              <a:rPr lang="it-IT" sz="1600" dirty="0" err="1" smtClean="0"/>
              <a:t>WinXP</a:t>
            </a:r>
            <a:r>
              <a:rPr lang="it-IT" sz="1600" dirty="0" smtClean="0"/>
              <a:t> o successivi</a:t>
            </a:r>
            <a:r>
              <a:rPr lang="it-IT" sz="1600" dirty="0"/>
              <a:t> </a:t>
            </a:r>
            <a:endParaRPr lang="it-IT" sz="1600" dirty="0" smtClean="0"/>
          </a:p>
          <a:p>
            <a:pPr marL="285750" indent="-285750">
              <a:buFont typeface="Arial" panose="020B0604020202020204" pitchFamily="34" charset="0"/>
              <a:buChar char="•"/>
            </a:pPr>
            <a:r>
              <a:rPr lang="it-IT" sz="1600" dirty="0" smtClean="0"/>
              <a:t>Microsoft </a:t>
            </a:r>
            <a:r>
              <a:rPr lang="it-IT" sz="1600" dirty="0"/>
              <a:t>Excel 97 o successiva</a:t>
            </a:r>
          </a:p>
          <a:p>
            <a:pPr marL="285750" indent="-285750">
              <a:buFont typeface="Arial" panose="020B0604020202020204" pitchFamily="34" charset="0"/>
              <a:buChar char="•"/>
            </a:pPr>
            <a:r>
              <a:rPr lang="it-IT" sz="1600" dirty="0"/>
              <a:t>1GB </a:t>
            </a:r>
            <a:r>
              <a:rPr lang="it-IT" sz="1600" dirty="0" smtClean="0"/>
              <a:t>RAM</a:t>
            </a:r>
            <a:endParaRPr lang="it-IT" sz="1600" dirty="0"/>
          </a:p>
          <a:p>
            <a:pPr marL="285750" indent="-285750">
              <a:buFont typeface="Arial" panose="020B0604020202020204" pitchFamily="34" charset="0"/>
              <a:buChar char="•"/>
            </a:pPr>
            <a:r>
              <a:rPr lang="it-IT" sz="1600" dirty="0"/>
              <a:t>1024x768 </a:t>
            </a:r>
            <a:r>
              <a:rPr lang="it-IT" sz="1600" dirty="0" smtClean="0"/>
              <a:t>pixel</a:t>
            </a:r>
            <a:endParaRPr lang="it-IT" sz="1600" dirty="0"/>
          </a:p>
        </p:txBody>
      </p:sp>
    </p:spTree>
    <p:extLst>
      <p:ext uri="{BB962C8B-B14F-4D97-AF65-F5344CB8AC3E}">
        <p14:creationId xmlns:p14="http://schemas.microsoft.com/office/powerpoint/2010/main" val="2531149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41615"/>
                    </a14:imgEffect>
                  </a14:imgLayer>
                </a14:imgProps>
              </a:ext>
              <a:ext uri="{28A0092B-C50C-407E-A947-70E740481C1C}">
                <a14:useLocalDpi xmlns:a14="http://schemas.microsoft.com/office/drawing/2010/main" val="0"/>
              </a:ext>
            </a:extLst>
          </a:blip>
          <a:srcRect r="58355"/>
          <a:stretch/>
        </p:blipFill>
        <p:spPr>
          <a:xfrm>
            <a:off x="7740352" y="188640"/>
            <a:ext cx="1047950" cy="1008112"/>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412" y="2492896"/>
            <a:ext cx="5087664" cy="4195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ottotitolo 4"/>
          <p:cNvSpPr txBox="1">
            <a:spLocks/>
          </p:cNvSpPr>
          <p:nvPr/>
        </p:nvSpPr>
        <p:spPr>
          <a:xfrm>
            <a:off x="179512" y="4590499"/>
            <a:ext cx="2952328" cy="1800200"/>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it-IT" sz="1800" dirty="0" smtClean="0"/>
              <a:t>E’ possibile selezionare 4 tra i circa 60 inquinanti previsti di cui sarà visualizzata una rappresentazione grafica dell’andamento della concentrazione nel tempo</a:t>
            </a:r>
            <a:endParaRPr lang="it-IT" sz="1800" dirty="0"/>
          </a:p>
        </p:txBody>
      </p:sp>
      <p:sp>
        <p:nvSpPr>
          <p:cNvPr id="15" name="Sottotitolo 4"/>
          <p:cNvSpPr txBox="1">
            <a:spLocks/>
          </p:cNvSpPr>
          <p:nvPr/>
        </p:nvSpPr>
        <p:spPr>
          <a:xfrm>
            <a:off x="3392344" y="402601"/>
            <a:ext cx="4348008" cy="580190"/>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it-IT" b="1" dirty="0" smtClean="0">
                <a:solidFill>
                  <a:schemeClr val="accent4">
                    <a:lumMod val="50000"/>
                  </a:schemeClr>
                </a:solidFill>
              </a:rPr>
              <a:t>Parametri di input </a:t>
            </a:r>
          </a:p>
        </p:txBody>
      </p:sp>
      <p:sp>
        <p:nvSpPr>
          <p:cNvPr id="12" name="Sottotitolo 4"/>
          <p:cNvSpPr txBox="1">
            <a:spLocks/>
          </p:cNvSpPr>
          <p:nvPr/>
        </p:nvSpPr>
        <p:spPr>
          <a:xfrm>
            <a:off x="4492268" y="1196752"/>
            <a:ext cx="4212209" cy="948712"/>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it-IT" sz="1800" dirty="0" smtClean="0"/>
              <a:t>A partire dall’anno di apertura della discarica vanno inserite le quantità di rifiuti stoccati anno per anno  </a:t>
            </a:r>
            <a:endParaRPr lang="it-IT" sz="1800" dirty="0"/>
          </a:p>
        </p:txBody>
      </p:sp>
      <p:sp>
        <p:nvSpPr>
          <p:cNvPr id="14" name="Sottotitolo 4"/>
          <p:cNvSpPr txBox="1">
            <a:spLocks/>
          </p:cNvSpPr>
          <p:nvPr/>
        </p:nvSpPr>
        <p:spPr>
          <a:xfrm>
            <a:off x="153003" y="1070163"/>
            <a:ext cx="2978837" cy="1998797"/>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it-IT" sz="1800" dirty="0"/>
              <a:t>I dati </a:t>
            </a:r>
            <a:r>
              <a:rPr lang="it-IT" sz="1800" dirty="0" smtClean="0"/>
              <a:t>relativi alla discarica richiesti </a:t>
            </a:r>
            <a:r>
              <a:rPr lang="it-IT" sz="1800" dirty="0"/>
              <a:t>dal modello riguardano la capacità </a:t>
            </a:r>
            <a:r>
              <a:rPr lang="it-IT" sz="1800" dirty="0" smtClean="0"/>
              <a:t>totale, </a:t>
            </a:r>
            <a:r>
              <a:rPr lang="it-IT" sz="1800" dirty="0"/>
              <a:t>la capacità di ricezione annuale, l’anno di apertura e di chiusura (noto o </a:t>
            </a:r>
            <a:r>
              <a:rPr lang="it-IT" sz="1800" dirty="0" smtClean="0"/>
              <a:t>calcolato automaticamente)</a:t>
            </a:r>
            <a:endParaRPr lang="it-IT" sz="1800" dirty="0"/>
          </a:p>
        </p:txBody>
      </p:sp>
      <p:cxnSp>
        <p:nvCxnSpPr>
          <p:cNvPr id="16" name="Connettore 2 15"/>
          <p:cNvCxnSpPr>
            <a:stCxn id="12" idx="2"/>
          </p:cNvCxnSpPr>
          <p:nvPr/>
        </p:nvCxnSpPr>
        <p:spPr>
          <a:xfrm>
            <a:off x="6598373" y="2145464"/>
            <a:ext cx="853947" cy="106072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2699792" y="1412776"/>
            <a:ext cx="1224136" cy="126304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1331640" y="4077072"/>
            <a:ext cx="2232248"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079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41615"/>
                    </a14:imgEffect>
                  </a14:imgLayer>
                </a14:imgProps>
              </a:ext>
              <a:ext uri="{28A0092B-C50C-407E-A947-70E740481C1C}">
                <a14:useLocalDpi xmlns:a14="http://schemas.microsoft.com/office/drawing/2010/main" val="0"/>
              </a:ext>
            </a:extLst>
          </a:blip>
          <a:srcRect r="58355"/>
          <a:stretch/>
        </p:blipFill>
        <p:spPr>
          <a:xfrm>
            <a:off x="7740352" y="188640"/>
            <a:ext cx="1047950" cy="1008112"/>
          </a:xfrm>
          <a:prstGeom prst="rect">
            <a:avLst/>
          </a:prstGeom>
          <a:noFill/>
          <a:ln>
            <a:noFill/>
          </a:ln>
        </p:spPr>
      </p:pic>
      <p:sp>
        <p:nvSpPr>
          <p:cNvPr id="4" name="Sottotitolo 4"/>
          <p:cNvSpPr txBox="1">
            <a:spLocks/>
          </p:cNvSpPr>
          <p:nvPr/>
        </p:nvSpPr>
        <p:spPr>
          <a:xfrm>
            <a:off x="5575480" y="1330349"/>
            <a:ext cx="3316560" cy="2304256"/>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it-IT" sz="1400" dirty="0"/>
              <a:t>Il parametro </a:t>
            </a:r>
            <a:r>
              <a:rPr lang="it-IT" sz="1400" b="1" dirty="0"/>
              <a:t>k</a:t>
            </a:r>
            <a:r>
              <a:rPr lang="it-IT" sz="1400" dirty="0"/>
              <a:t> (</a:t>
            </a:r>
            <a:r>
              <a:rPr lang="it-IT" sz="1400" b="1" dirty="0"/>
              <a:t>Tasso di Generazione del Metano</a:t>
            </a:r>
            <a:r>
              <a:rPr lang="it-IT" sz="1400" dirty="0"/>
              <a:t>) definisce la velocità con cui il metano viene generato e dipende dalla miscela della massa di rifiuti presente in discarica, dalla presenza di eventuali nutrienti per micro-organismi che trasformano i rifiuti in metano, dal </a:t>
            </a:r>
            <a:r>
              <a:rPr lang="it-IT" sz="1400" dirty="0" err="1"/>
              <a:t>pH</a:t>
            </a:r>
            <a:r>
              <a:rPr lang="it-IT" sz="1400" dirty="0"/>
              <a:t> e dalla temperatura. </a:t>
            </a:r>
            <a:r>
              <a:rPr lang="it-IT" sz="1400" dirty="0" err="1"/>
              <a:t>LandGEM</a:t>
            </a:r>
            <a:r>
              <a:rPr lang="it-IT" sz="1400" dirty="0"/>
              <a:t> prevede 5 possibili valori per questo parametro a seconda del tipo di discarica.</a:t>
            </a:r>
          </a:p>
        </p:txBody>
      </p:sp>
      <p:sp>
        <p:nvSpPr>
          <p:cNvPr id="9" name="Rettangolo 8"/>
          <p:cNvSpPr/>
          <p:nvPr/>
        </p:nvSpPr>
        <p:spPr>
          <a:xfrm>
            <a:off x="4716016" y="3946635"/>
            <a:ext cx="4104386" cy="1169551"/>
          </a:xfrm>
          <a:prstGeom prst="rect">
            <a:avLst/>
          </a:prstGeom>
        </p:spPr>
        <p:txBody>
          <a:bodyPr wrap="square">
            <a:spAutoFit/>
          </a:bodyPr>
          <a:lstStyle/>
          <a:p>
            <a:r>
              <a:rPr lang="it-IT" sz="1400" dirty="0"/>
              <a:t>Il parametro </a:t>
            </a:r>
            <a:r>
              <a:rPr lang="it-IT" sz="1400" b="1" dirty="0"/>
              <a:t>L</a:t>
            </a:r>
            <a:r>
              <a:rPr lang="it-IT" sz="1400" b="1" baseline="-25000" dirty="0"/>
              <a:t>0</a:t>
            </a:r>
            <a:r>
              <a:rPr lang="it-IT" sz="1400" dirty="0"/>
              <a:t> (</a:t>
            </a:r>
            <a:r>
              <a:rPr lang="it-IT" sz="1400" b="1" dirty="0"/>
              <a:t>Capacità Potenziale di Generazione del Metano</a:t>
            </a:r>
            <a:r>
              <a:rPr lang="it-IT" sz="1400" dirty="0"/>
              <a:t>) dipende dal tipo e dal mix dei rifiuti soprattutto per quello che riguarda la presenza di cellulosa. Anche in questo caso </a:t>
            </a:r>
            <a:r>
              <a:rPr lang="it-IT" sz="1400" dirty="0" err="1"/>
              <a:t>LandGEM</a:t>
            </a:r>
            <a:r>
              <a:rPr lang="it-IT" sz="1400" dirty="0"/>
              <a:t> prevede 5 possibili valori.</a:t>
            </a:r>
          </a:p>
        </p:txBody>
      </p:sp>
      <p:sp>
        <p:nvSpPr>
          <p:cNvPr id="15" name="Rettangolo 14"/>
          <p:cNvSpPr/>
          <p:nvPr/>
        </p:nvSpPr>
        <p:spPr>
          <a:xfrm>
            <a:off x="4355976" y="5430038"/>
            <a:ext cx="4432326" cy="1169551"/>
          </a:xfrm>
          <a:prstGeom prst="rect">
            <a:avLst/>
          </a:prstGeom>
        </p:spPr>
        <p:txBody>
          <a:bodyPr wrap="square">
            <a:spAutoFit/>
          </a:bodyPr>
          <a:lstStyle/>
          <a:p>
            <a:r>
              <a:rPr lang="it-IT" sz="1400" dirty="0"/>
              <a:t>Il parametro </a:t>
            </a:r>
            <a:r>
              <a:rPr lang="it-IT" sz="1400" b="1" dirty="0"/>
              <a:t>NMOC</a:t>
            </a:r>
            <a:r>
              <a:rPr lang="it-IT" sz="1400" dirty="0"/>
              <a:t> (</a:t>
            </a:r>
            <a:r>
              <a:rPr lang="it-IT" sz="1400" b="1" dirty="0"/>
              <a:t>Concentrazione del Composto Organico Non-metanico</a:t>
            </a:r>
            <a:r>
              <a:rPr lang="it-IT" sz="1400" dirty="0"/>
              <a:t>) è funzione del tipo di rifiuti e definisce l'entità delle reazioni di decomposizione anaerobica dei rifiuti</a:t>
            </a:r>
            <a:r>
              <a:rPr lang="it-IT" sz="1400" dirty="0" smtClean="0"/>
              <a:t>. </a:t>
            </a:r>
            <a:r>
              <a:rPr lang="it-IT" sz="1400" dirty="0" err="1" smtClean="0"/>
              <a:t>LanGEM</a:t>
            </a:r>
            <a:r>
              <a:rPr lang="it-IT" sz="1400" dirty="0" smtClean="0"/>
              <a:t> prevede 4 possibili valori.</a:t>
            </a:r>
            <a:endParaRPr lang="it-IT" sz="1400" dirty="0"/>
          </a:p>
        </p:txBody>
      </p:sp>
      <p:sp>
        <p:nvSpPr>
          <p:cNvPr id="16" name="Rettangolo 15"/>
          <p:cNvSpPr/>
          <p:nvPr/>
        </p:nvSpPr>
        <p:spPr>
          <a:xfrm>
            <a:off x="260866" y="4090651"/>
            <a:ext cx="3468568" cy="2462213"/>
          </a:xfrm>
          <a:prstGeom prst="rect">
            <a:avLst/>
          </a:prstGeom>
        </p:spPr>
        <p:txBody>
          <a:bodyPr wrap="square">
            <a:spAutoFit/>
          </a:bodyPr>
          <a:lstStyle/>
          <a:p>
            <a:r>
              <a:rPr lang="it-IT" sz="1400" dirty="0"/>
              <a:t>Il parametro </a:t>
            </a:r>
            <a:r>
              <a:rPr lang="it-IT" sz="1400" b="1" dirty="0" err="1"/>
              <a:t>Methane</a:t>
            </a:r>
            <a:r>
              <a:rPr lang="it-IT" sz="1400" b="1" dirty="0"/>
              <a:t> Content </a:t>
            </a:r>
            <a:r>
              <a:rPr lang="it-IT" sz="1400" dirty="0"/>
              <a:t>rappresenta la percentuale di metano. Il modello, basandosi su dati empirici, assume che il gas emesso da una discarica urbana sia costituito per circa il 50% da metano, per un altro 50% da diossido di carbonio e </a:t>
            </a:r>
            <a:r>
              <a:rPr lang="it-IT" sz="1400" dirty="0" smtClean="0"/>
              <a:t>da concentrazioni </a:t>
            </a:r>
            <a:r>
              <a:rPr lang="it-IT" sz="1400" dirty="0"/>
              <a:t>minori di altri inquinanti gassosi. Questa è la impostazione consigliata ma anche questo </a:t>
            </a:r>
            <a:r>
              <a:rPr lang="it-IT" sz="1400" dirty="0" smtClean="0"/>
              <a:t>parametro</a:t>
            </a:r>
            <a:r>
              <a:rPr lang="it-IT" sz="1400" dirty="0"/>
              <a:t>, se noto, può essere modificato.</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655651"/>
            <a:ext cx="485775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ttore 2 10"/>
          <p:cNvCxnSpPr/>
          <p:nvPr/>
        </p:nvCxnSpPr>
        <p:spPr>
          <a:xfrm flipH="1" flipV="1">
            <a:off x="2508136" y="2615077"/>
            <a:ext cx="2423904" cy="133155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flipH="1">
            <a:off x="2474338" y="1498363"/>
            <a:ext cx="3101142" cy="74113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H="1" flipV="1">
            <a:off x="2526830" y="2997096"/>
            <a:ext cx="2117178" cy="243294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flipH="1" flipV="1">
            <a:off x="2508137" y="3306412"/>
            <a:ext cx="244266" cy="78423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Sottotitolo 4"/>
          <p:cNvSpPr txBox="1">
            <a:spLocks/>
          </p:cNvSpPr>
          <p:nvPr/>
        </p:nvSpPr>
        <p:spPr>
          <a:xfrm>
            <a:off x="323528" y="402601"/>
            <a:ext cx="7416824" cy="580190"/>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it-IT" b="1" dirty="0" smtClean="0">
                <a:solidFill>
                  <a:schemeClr val="accent4">
                    <a:lumMod val="50000"/>
                  </a:schemeClr>
                </a:solidFill>
              </a:rPr>
              <a:t>Parametri che determinano il funzionamento del modello</a:t>
            </a:r>
          </a:p>
        </p:txBody>
      </p:sp>
    </p:spTree>
    <p:extLst>
      <p:ext uri="{BB962C8B-B14F-4D97-AF65-F5344CB8AC3E}">
        <p14:creationId xmlns:p14="http://schemas.microsoft.com/office/powerpoint/2010/main" val="3854289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41615"/>
                    </a14:imgEffect>
                  </a14:imgLayer>
                </a14:imgProps>
              </a:ext>
              <a:ext uri="{28A0092B-C50C-407E-A947-70E740481C1C}">
                <a14:useLocalDpi xmlns:a14="http://schemas.microsoft.com/office/drawing/2010/main" val="0"/>
              </a:ext>
            </a:extLst>
          </a:blip>
          <a:srcRect r="58355"/>
          <a:stretch/>
        </p:blipFill>
        <p:spPr>
          <a:xfrm>
            <a:off x="7740352" y="188640"/>
            <a:ext cx="1047950" cy="1008112"/>
          </a:xfrm>
          <a:prstGeom prst="rect">
            <a:avLst/>
          </a:prstGeom>
          <a:noFill/>
          <a:ln>
            <a:noFill/>
          </a:ln>
        </p:spPr>
      </p:pic>
      <p:sp>
        <p:nvSpPr>
          <p:cNvPr id="5" name="Sottotitolo 4"/>
          <p:cNvSpPr txBox="1">
            <a:spLocks/>
          </p:cNvSpPr>
          <p:nvPr/>
        </p:nvSpPr>
        <p:spPr>
          <a:xfrm>
            <a:off x="4499992" y="402601"/>
            <a:ext cx="3240360" cy="580190"/>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it-IT" b="1" dirty="0" smtClean="0">
                <a:solidFill>
                  <a:schemeClr val="accent4">
                    <a:lumMod val="50000"/>
                  </a:schemeClr>
                </a:solidFill>
              </a:rPr>
              <a:t>Database</a:t>
            </a:r>
          </a:p>
          <a:p>
            <a:pPr marL="0" indent="0" algn="ctr">
              <a:buFont typeface="Wingdings 2"/>
              <a:buNone/>
            </a:pPr>
            <a:r>
              <a:rPr lang="it-IT" b="1" dirty="0" smtClean="0">
                <a:solidFill>
                  <a:schemeClr val="accent4">
                    <a:lumMod val="50000"/>
                  </a:schemeClr>
                </a:solidFill>
              </a:rPr>
              <a:t>inquinanti</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628800"/>
            <a:ext cx="6090939" cy="449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ottotitolo 4"/>
          <p:cNvSpPr txBox="1">
            <a:spLocks/>
          </p:cNvSpPr>
          <p:nvPr/>
        </p:nvSpPr>
        <p:spPr>
          <a:xfrm>
            <a:off x="393982" y="402601"/>
            <a:ext cx="4536504" cy="794151"/>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it-IT" sz="1600" dirty="0" err="1" smtClean="0"/>
              <a:t>LandGEM</a:t>
            </a:r>
            <a:r>
              <a:rPr lang="it-IT" sz="1600" dirty="0" smtClean="0"/>
              <a:t> include un database di circa 60 inquinanti registrati con concentrazione e peso molecolare</a:t>
            </a:r>
            <a:endParaRPr lang="it-IT" sz="1600" dirty="0"/>
          </a:p>
        </p:txBody>
      </p:sp>
      <p:sp>
        <p:nvSpPr>
          <p:cNvPr id="9" name="Sottotitolo 4"/>
          <p:cNvSpPr txBox="1">
            <a:spLocks/>
          </p:cNvSpPr>
          <p:nvPr/>
        </p:nvSpPr>
        <p:spPr>
          <a:xfrm>
            <a:off x="6418723" y="1961275"/>
            <a:ext cx="2664295" cy="1440160"/>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it-IT" sz="1600" dirty="0" smtClean="0"/>
              <a:t>L’utente è libero di sostituire eventualmente i valori pre-impostati con nuovi valori </a:t>
            </a:r>
            <a:endParaRPr lang="it-IT" sz="1600" dirty="0"/>
          </a:p>
        </p:txBody>
      </p:sp>
      <p:cxnSp>
        <p:nvCxnSpPr>
          <p:cNvPr id="10" name="Connettore 2 9"/>
          <p:cNvCxnSpPr/>
          <p:nvPr/>
        </p:nvCxnSpPr>
        <p:spPr>
          <a:xfrm>
            <a:off x="1835696" y="982791"/>
            <a:ext cx="1656184" cy="169856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179511" y="3766565"/>
            <a:ext cx="6090939" cy="1440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Connettore 2 13"/>
          <p:cNvCxnSpPr/>
          <p:nvPr/>
        </p:nvCxnSpPr>
        <p:spPr>
          <a:xfrm flipH="1">
            <a:off x="6408205" y="3068960"/>
            <a:ext cx="1332146" cy="69760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Sottotitolo 4"/>
          <p:cNvSpPr txBox="1">
            <a:spLocks/>
          </p:cNvSpPr>
          <p:nvPr/>
        </p:nvSpPr>
        <p:spPr>
          <a:xfrm>
            <a:off x="6418723" y="4411013"/>
            <a:ext cx="2664295" cy="1440160"/>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it-IT" sz="1600" dirty="0" smtClean="0"/>
              <a:t>Inoltre nuovi inquinanti non previsti possono essere aggiunti </a:t>
            </a:r>
            <a:endParaRPr lang="it-IT" sz="1600" dirty="0"/>
          </a:p>
        </p:txBody>
      </p:sp>
    </p:spTree>
    <p:extLst>
      <p:ext uri="{BB962C8B-B14F-4D97-AF65-F5344CB8AC3E}">
        <p14:creationId xmlns:p14="http://schemas.microsoft.com/office/powerpoint/2010/main" val="3329429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41615"/>
                    </a14:imgEffect>
                  </a14:imgLayer>
                </a14:imgProps>
              </a:ext>
              <a:ext uri="{28A0092B-C50C-407E-A947-70E740481C1C}">
                <a14:useLocalDpi xmlns:a14="http://schemas.microsoft.com/office/drawing/2010/main" val="0"/>
              </a:ext>
            </a:extLst>
          </a:blip>
          <a:srcRect r="58355"/>
          <a:stretch/>
        </p:blipFill>
        <p:spPr>
          <a:xfrm>
            <a:off x="7740352" y="188640"/>
            <a:ext cx="1047950" cy="1008112"/>
          </a:xfrm>
          <a:prstGeom prst="rect">
            <a:avLst/>
          </a:prstGeom>
          <a:noFill/>
          <a:ln>
            <a:noFill/>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96752"/>
            <a:ext cx="3960188"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8136" y="3284984"/>
            <a:ext cx="7708482"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ottotitolo 4"/>
          <p:cNvSpPr txBox="1">
            <a:spLocks/>
          </p:cNvSpPr>
          <p:nvPr/>
        </p:nvSpPr>
        <p:spPr>
          <a:xfrm>
            <a:off x="179512" y="259616"/>
            <a:ext cx="7560840" cy="866159"/>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it-IT" b="1" dirty="0" smtClean="0">
                <a:solidFill>
                  <a:schemeClr val="accent4">
                    <a:lumMod val="50000"/>
                  </a:schemeClr>
                </a:solidFill>
              </a:rPr>
              <a:t>Valutazione delle emissioni di metano</a:t>
            </a:r>
          </a:p>
        </p:txBody>
      </p:sp>
      <p:sp>
        <p:nvSpPr>
          <p:cNvPr id="6" name="Rettangolo 5"/>
          <p:cNvSpPr/>
          <p:nvPr/>
        </p:nvSpPr>
        <p:spPr>
          <a:xfrm>
            <a:off x="3671900" y="3501008"/>
            <a:ext cx="576064" cy="3240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ottotitolo 4"/>
          <p:cNvSpPr txBox="1">
            <a:spLocks/>
          </p:cNvSpPr>
          <p:nvPr/>
        </p:nvSpPr>
        <p:spPr>
          <a:xfrm>
            <a:off x="4251858" y="2751328"/>
            <a:ext cx="2664295" cy="387605"/>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it-IT" sz="1600" dirty="0" smtClean="0"/>
              <a:t>Valori delle emissioni di metano per ogni anno</a:t>
            </a:r>
            <a:endParaRPr lang="it-IT" sz="1600" dirty="0"/>
          </a:p>
        </p:txBody>
      </p:sp>
      <p:cxnSp>
        <p:nvCxnSpPr>
          <p:cNvPr id="8" name="Connettore 2 7"/>
          <p:cNvCxnSpPr>
            <a:stCxn id="7" idx="1"/>
          </p:cNvCxnSpPr>
          <p:nvPr/>
        </p:nvCxnSpPr>
        <p:spPr>
          <a:xfrm flipH="1">
            <a:off x="3943022" y="2945131"/>
            <a:ext cx="308836" cy="46721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ottotitolo 4"/>
          <p:cNvSpPr txBox="1">
            <a:spLocks/>
          </p:cNvSpPr>
          <p:nvPr/>
        </p:nvSpPr>
        <p:spPr>
          <a:xfrm>
            <a:off x="4251858" y="1268760"/>
            <a:ext cx="4280582" cy="1224136"/>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it-IT" sz="1600" dirty="0" smtClean="0"/>
              <a:t>In base ai parametri impostati </a:t>
            </a:r>
            <a:r>
              <a:rPr lang="it-IT" sz="1600" dirty="0" err="1" smtClean="0"/>
              <a:t>LanGEM</a:t>
            </a:r>
            <a:r>
              <a:rPr lang="it-IT" sz="1600" dirty="0" smtClean="0"/>
              <a:t> calcola le emissioni di metano a partire dalla data di apertura della discarica e per i successivi 80 anni</a:t>
            </a:r>
            <a:endParaRPr lang="it-IT" sz="1600" dirty="0"/>
          </a:p>
        </p:txBody>
      </p:sp>
    </p:spTree>
    <p:extLst>
      <p:ext uri="{BB962C8B-B14F-4D97-AF65-F5344CB8AC3E}">
        <p14:creationId xmlns:p14="http://schemas.microsoft.com/office/powerpoint/2010/main" val="158915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41615"/>
                    </a14:imgEffect>
                  </a14:imgLayer>
                </a14:imgProps>
              </a:ext>
              <a:ext uri="{28A0092B-C50C-407E-A947-70E740481C1C}">
                <a14:useLocalDpi xmlns:a14="http://schemas.microsoft.com/office/drawing/2010/main" val="0"/>
              </a:ext>
            </a:extLst>
          </a:blip>
          <a:srcRect r="58355"/>
          <a:stretch/>
        </p:blipFill>
        <p:spPr>
          <a:xfrm>
            <a:off x="7740352" y="188640"/>
            <a:ext cx="1047950" cy="1008112"/>
          </a:xfrm>
          <a:prstGeom prst="rect">
            <a:avLst/>
          </a:prstGeom>
          <a:noFill/>
          <a:ln>
            <a:noFill/>
          </a:ln>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492896"/>
            <a:ext cx="5616624" cy="390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ottotitolo 4"/>
          <p:cNvSpPr txBox="1">
            <a:spLocks/>
          </p:cNvSpPr>
          <p:nvPr/>
        </p:nvSpPr>
        <p:spPr>
          <a:xfrm>
            <a:off x="2123728" y="1398646"/>
            <a:ext cx="6250730" cy="884061"/>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it-IT" sz="1800" dirty="0" smtClean="0"/>
              <a:t>Il foglio INVENTORY riporta in formato tabellare la situazione di tutti i 60 inquinanti in base all’anno selezionato</a:t>
            </a:r>
            <a:endParaRPr lang="it-IT" sz="1800" dirty="0"/>
          </a:p>
        </p:txBody>
      </p:sp>
      <p:sp>
        <p:nvSpPr>
          <p:cNvPr id="3" name="Sottotitolo 4"/>
          <p:cNvSpPr txBox="1">
            <a:spLocks/>
          </p:cNvSpPr>
          <p:nvPr/>
        </p:nvSpPr>
        <p:spPr>
          <a:xfrm>
            <a:off x="1331640" y="295620"/>
            <a:ext cx="6408711" cy="794152"/>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it-IT" b="1" dirty="0">
                <a:solidFill>
                  <a:schemeClr val="accent4">
                    <a:lumMod val="50000"/>
                  </a:schemeClr>
                </a:solidFill>
              </a:rPr>
              <a:t>Valutazione </a:t>
            </a:r>
            <a:r>
              <a:rPr lang="it-IT" b="1" dirty="0" smtClean="0">
                <a:solidFill>
                  <a:schemeClr val="accent4">
                    <a:lumMod val="50000"/>
                  </a:schemeClr>
                </a:solidFill>
              </a:rPr>
              <a:t>degli altri inquinanti</a:t>
            </a:r>
            <a:endParaRPr lang="it-IT" b="1" dirty="0">
              <a:solidFill>
                <a:schemeClr val="accent4">
                  <a:lumMod val="50000"/>
                </a:schemeClr>
              </a:solidFill>
            </a:endParaRPr>
          </a:p>
        </p:txBody>
      </p:sp>
    </p:spTree>
    <p:extLst>
      <p:ext uri="{BB962C8B-B14F-4D97-AF65-F5344CB8AC3E}">
        <p14:creationId xmlns:p14="http://schemas.microsoft.com/office/powerpoint/2010/main" val="4071069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41615"/>
                    </a14:imgEffect>
                  </a14:imgLayer>
                </a14:imgProps>
              </a:ext>
              <a:ext uri="{28A0092B-C50C-407E-A947-70E740481C1C}">
                <a14:useLocalDpi xmlns:a14="http://schemas.microsoft.com/office/drawing/2010/main" val="0"/>
              </a:ext>
            </a:extLst>
          </a:blip>
          <a:srcRect r="58355"/>
          <a:stretch/>
        </p:blipFill>
        <p:spPr>
          <a:xfrm>
            <a:off x="7740352" y="188640"/>
            <a:ext cx="1047950" cy="1008112"/>
          </a:xfrm>
          <a:prstGeom prst="rect">
            <a:avLst/>
          </a:prstGeom>
          <a:noFill/>
          <a:ln>
            <a:noFill/>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73" y="1260834"/>
            <a:ext cx="6133919" cy="290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2750363"/>
            <a:ext cx="4238625"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3501008"/>
            <a:ext cx="424815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0152" y="3933056"/>
            <a:ext cx="424815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ottotitolo 4"/>
          <p:cNvSpPr txBox="1">
            <a:spLocks/>
          </p:cNvSpPr>
          <p:nvPr/>
        </p:nvSpPr>
        <p:spPr>
          <a:xfrm>
            <a:off x="166273" y="295620"/>
            <a:ext cx="7574079" cy="794152"/>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it-IT" b="1" dirty="0" smtClean="0">
                <a:solidFill>
                  <a:schemeClr val="accent4">
                    <a:lumMod val="50000"/>
                  </a:schemeClr>
                </a:solidFill>
              </a:rPr>
              <a:t>Rappresentazione grafica dei risultati</a:t>
            </a:r>
          </a:p>
        </p:txBody>
      </p:sp>
      <p:sp>
        <p:nvSpPr>
          <p:cNvPr id="8" name="Sottotitolo 4"/>
          <p:cNvSpPr txBox="1">
            <a:spLocks/>
          </p:cNvSpPr>
          <p:nvPr/>
        </p:nvSpPr>
        <p:spPr>
          <a:xfrm>
            <a:off x="6444209" y="1567867"/>
            <a:ext cx="2592288" cy="2077157"/>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it-IT" sz="1600" dirty="0" smtClean="0"/>
              <a:t>Oltre al formato tabellare, le emissioni dei 4 inquinanti selezionati vengono rappresentate in forma grafica in funzione del tempo</a:t>
            </a:r>
            <a:endParaRPr lang="it-IT" sz="1600" dirty="0"/>
          </a:p>
        </p:txBody>
      </p:sp>
    </p:spTree>
    <p:extLst>
      <p:ext uri="{BB962C8B-B14F-4D97-AF65-F5344CB8AC3E}">
        <p14:creationId xmlns:p14="http://schemas.microsoft.com/office/powerpoint/2010/main" val="895217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41615"/>
                    </a14:imgEffect>
                  </a14:imgLayer>
                </a14:imgProps>
              </a:ext>
              <a:ext uri="{28A0092B-C50C-407E-A947-70E740481C1C}">
                <a14:useLocalDpi xmlns:a14="http://schemas.microsoft.com/office/drawing/2010/main" val="0"/>
              </a:ext>
            </a:extLst>
          </a:blip>
          <a:srcRect r="58355"/>
          <a:stretch/>
        </p:blipFill>
        <p:spPr>
          <a:xfrm>
            <a:off x="7740352" y="188640"/>
            <a:ext cx="1047950" cy="1008112"/>
          </a:xfrm>
          <a:prstGeom prst="rect">
            <a:avLst/>
          </a:prstGeom>
          <a:noFill/>
          <a:ln>
            <a:noFill/>
          </a:ln>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064" y="1196752"/>
            <a:ext cx="4052587"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ottotitolo 4"/>
          <p:cNvSpPr txBox="1">
            <a:spLocks/>
          </p:cNvSpPr>
          <p:nvPr/>
        </p:nvSpPr>
        <p:spPr>
          <a:xfrm>
            <a:off x="5076056" y="2636913"/>
            <a:ext cx="3404297" cy="1944216"/>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it-IT" sz="1800" dirty="0" smtClean="0"/>
              <a:t>Il foglio REPORT riporta tutti i dati di input/output completi di tabelle e grafici in un formato stampabile permettendo una comoda archiviazione cartacea </a:t>
            </a:r>
            <a:endParaRPr lang="it-IT" sz="1800" dirty="0"/>
          </a:p>
        </p:txBody>
      </p:sp>
      <p:sp>
        <p:nvSpPr>
          <p:cNvPr id="3" name="Sottotitolo 4"/>
          <p:cNvSpPr txBox="1">
            <a:spLocks/>
          </p:cNvSpPr>
          <p:nvPr/>
        </p:nvSpPr>
        <p:spPr>
          <a:xfrm>
            <a:off x="4860030" y="295620"/>
            <a:ext cx="2880321" cy="794152"/>
          </a:xfrm>
          <a:prstGeom prst="rect">
            <a:avLst/>
          </a:prstGeom>
        </p:spPr>
        <p:txBody>
          <a:bodyPr vert="horz" anchor="ctr">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it-IT" b="1" dirty="0" smtClean="0">
                <a:solidFill>
                  <a:schemeClr val="accent4">
                    <a:lumMod val="50000"/>
                  </a:schemeClr>
                </a:solidFill>
              </a:rPr>
              <a:t>Reportistica</a:t>
            </a:r>
          </a:p>
        </p:txBody>
      </p:sp>
    </p:spTree>
    <p:extLst>
      <p:ext uri="{BB962C8B-B14F-4D97-AF65-F5344CB8AC3E}">
        <p14:creationId xmlns:p14="http://schemas.microsoft.com/office/powerpoint/2010/main" val="5086757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Copertina">
  <a:themeElements>
    <a:clrScheme name="Copertin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pertin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2037</TotalTime>
  <Words>725</Words>
  <Application>Microsoft Office PowerPoint</Application>
  <PresentationFormat>Presentazione su schermo (4:3)</PresentationFormat>
  <Paragraphs>45</Paragraphs>
  <Slides>10</Slides>
  <Notes>0</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10</vt:i4>
      </vt:variant>
    </vt:vector>
  </HeadingPairs>
  <TitlesOfParts>
    <vt:vector size="18" baseType="lpstr">
      <vt:lpstr>Franklin Gothic Book</vt:lpstr>
      <vt:lpstr>Arial</vt:lpstr>
      <vt:lpstr>Wingdings 2</vt:lpstr>
      <vt:lpstr>Wingdings</vt:lpstr>
      <vt:lpstr>Franklin Gothic Medium</vt:lpstr>
      <vt:lpstr>Calibri</vt:lpstr>
      <vt:lpstr>Terra</vt:lpstr>
      <vt:lpstr>Copertina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Kry</dc:creator>
  <cp:lastModifiedBy>Giorgio Guariso</cp:lastModifiedBy>
  <cp:revision>97</cp:revision>
  <dcterms:created xsi:type="dcterms:W3CDTF">2015-07-16T10:15:25Z</dcterms:created>
  <dcterms:modified xsi:type="dcterms:W3CDTF">2019-07-23T09:40:00Z</dcterms:modified>
</cp:coreProperties>
</file>