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Glacial Indifference" panose="020B0604020202020204" charset="0"/>
      <p:regular r:id="rId12"/>
    </p:embeddedFont>
    <p:embeddedFont>
      <p:font typeface="MediaPro" panose="020B0604020202020204" charset="0"/>
      <p:regular r:id="rId13"/>
    </p:embeddedFont>
    <p:embeddedFont>
      <p:font typeface="MediaPro Medium"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808" y="3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hyperlink" Target="https://marxansolutio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sp>
        <p:nvSpPr>
          <p:cNvPr id="7" name="Freeform 7"/>
          <p:cNvSpPr/>
          <p:nvPr/>
        </p:nvSpPr>
        <p:spPr>
          <a:xfrm>
            <a:off x="4374802" y="2383161"/>
            <a:ext cx="9538395" cy="2535136"/>
          </a:xfrm>
          <a:custGeom>
            <a:avLst/>
            <a:gdLst/>
            <a:ahLst/>
            <a:cxnLst/>
            <a:rect l="l" t="t" r="r" b="b"/>
            <a:pathLst>
              <a:path w="9538395" h="2535136">
                <a:moveTo>
                  <a:pt x="0" y="0"/>
                </a:moveTo>
                <a:lnTo>
                  <a:pt x="9538396" y="0"/>
                </a:lnTo>
                <a:lnTo>
                  <a:pt x="9538396" y="2535136"/>
                </a:lnTo>
                <a:lnTo>
                  <a:pt x="0" y="2535136"/>
                </a:lnTo>
                <a:lnTo>
                  <a:pt x="0" y="0"/>
                </a:lnTo>
                <a:close/>
              </a:path>
            </a:pathLst>
          </a:custGeom>
          <a:blipFill>
            <a:blip r:embed="rId4"/>
            <a:stretch>
              <a:fillRect l="-2125" b="-57460"/>
            </a:stretch>
          </a:blipFill>
        </p:spPr>
        <p:txBody>
          <a:bodyPr/>
          <a:lstStyle/>
          <a:p>
            <a:endParaRPr lang="it-IT"/>
          </a:p>
        </p:txBody>
      </p:sp>
      <p:sp>
        <p:nvSpPr>
          <p:cNvPr id="8" name="TextBox 8"/>
          <p:cNvSpPr txBox="1"/>
          <p:nvPr/>
        </p:nvSpPr>
        <p:spPr>
          <a:xfrm>
            <a:off x="1511520" y="4914697"/>
            <a:ext cx="15264961" cy="1169671"/>
          </a:xfrm>
          <a:prstGeom prst="rect">
            <a:avLst/>
          </a:prstGeom>
        </p:spPr>
        <p:txBody>
          <a:bodyPr lIns="0" tIns="0" rIns="0" bIns="0" rtlCol="0" anchor="t">
            <a:spAutoFit/>
          </a:bodyPr>
          <a:lstStyle/>
          <a:p>
            <a:pPr algn="ctr">
              <a:lnSpc>
                <a:spcPts val="4290"/>
              </a:lnSpc>
            </a:pPr>
            <a:r>
              <a:rPr lang="en-US" sz="5500" dirty="0" err="1">
                <a:solidFill>
                  <a:srgbClr val="FFFFFF"/>
                </a:solidFill>
                <a:latin typeface="MediaPro"/>
                <a:ea typeface="MediaPro"/>
                <a:cs typeface="MediaPro"/>
                <a:sym typeface="MediaPro"/>
              </a:rPr>
              <a:t>Modello</a:t>
            </a:r>
            <a:r>
              <a:rPr lang="en-US" sz="5500" dirty="0">
                <a:solidFill>
                  <a:srgbClr val="FFFFFF"/>
                </a:solidFill>
                <a:latin typeface="MediaPro"/>
                <a:ea typeface="MediaPro"/>
                <a:cs typeface="MediaPro"/>
                <a:sym typeface="MediaPro"/>
              </a:rPr>
              <a:t> di </a:t>
            </a:r>
            <a:r>
              <a:rPr lang="en-US" sz="5500" dirty="0" err="1">
                <a:solidFill>
                  <a:srgbClr val="FFFFFF"/>
                </a:solidFill>
                <a:latin typeface="MediaPro"/>
                <a:ea typeface="MediaPro"/>
                <a:cs typeface="MediaPro"/>
                <a:sym typeface="MediaPro"/>
              </a:rPr>
              <a:t>supporto</a:t>
            </a:r>
            <a:r>
              <a:rPr lang="en-US" sz="5500" dirty="0">
                <a:solidFill>
                  <a:srgbClr val="FFFFFF"/>
                </a:solidFill>
                <a:latin typeface="MediaPro"/>
                <a:ea typeface="MediaPro"/>
                <a:cs typeface="MediaPro"/>
                <a:sym typeface="MediaPro"/>
              </a:rPr>
              <a:t> </a:t>
            </a:r>
            <a:r>
              <a:rPr lang="en-US" sz="5500" dirty="0" err="1">
                <a:solidFill>
                  <a:srgbClr val="FFFFFF"/>
                </a:solidFill>
                <a:latin typeface="MediaPro"/>
                <a:ea typeface="MediaPro"/>
                <a:cs typeface="MediaPro"/>
                <a:sym typeface="MediaPro"/>
              </a:rPr>
              <a:t>decisionale</a:t>
            </a:r>
            <a:r>
              <a:rPr lang="en-US" sz="5500" dirty="0">
                <a:solidFill>
                  <a:srgbClr val="FFFFFF"/>
                </a:solidFill>
                <a:latin typeface="MediaPro"/>
                <a:ea typeface="MediaPro"/>
                <a:cs typeface="MediaPro"/>
                <a:sym typeface="MediaPro"/>
              </a:rPr>
              <a:t> per la </a:t>
            </a:r>
            <a:r>
              <a:rPr lang="en-US" sz="5500" dirty="0" err="1">
                <a:solidFill>
                  <a:srgbClr val="FFFFFF"/>
                </a:solidFill>
                <a:latin typeface="MediaPro"/>
                <a:ea typeface="MediaPro"/>
                <a:cs typeface="MediaPro"/>
                <a:sym typeface="MediaPro"/>
              </a:rPr>
              <a:t>pianificazione</a:t>
            </a:r>
            <a:r>
              <a:rPr lang="en-US" sz="5500" dirty="0">
                <a:solidFill>
                  <a:srgbClr val="FFFFFF"/>
                </a:solidFill>
                <a:latin typeface="MediaPro"/>
                <a:ea typeface="MediaPro"/>
                <a:cs typeface="MediaPro"/>
                <a:sym typeface="MediaPro"/>
              </a:rPr>
              <a:t> </a:t>
            </a:r>
            <a:r>
              <a:rPr lang="en-US" sz="5500" dirty="0" err="1">
                <a:solidFill>
                  <a:srgbClr val="FFFFFF"/>
                </a:solidFill>
                <a:latin typeface="MediaPro"/>
                <a:ea typeface="MediaPro"/>
                <a:cs typeface="MediaPro"/>
                <a:sym typeface="MediaPro"/>
              </a:rPr>
              <a:t>ambientale</a:t>
            </a:r>
            <a:r>
              <a:rPr lang="en-US" sz="5500" dirty="0">
                <a:solidFill>
                  <a:srgbClr val="FFFFFF"/>
                </a:solidFill>
                <a:latin typeface="MediaPro"/>
                <a:ea typeface="MediaPro"/>
                <a:cs typeface="MediaPro"/>
                <a:sym typeface="MediaPro"/>
              </a:rPr>
              <a:t> e la </a:t>
            </a:r>
            <a:r>
              <a:rPr lang="en-US" sz="5500" dirty="0" err="1">
                <a:solidFill>
                  <a:srgbClr val="FFFFFF"/>
                </a:solidFill>
                <a:latin typeface="MediaPro"/>
                <a:ea typeface="MediaPro"/>
                <a:cs typeface="MediaPro"/>
                <a:sym typeface="MediaPro"/>
              </a:rPr>
              <a:t>conservazione</a:t>
            </a:r>
            <a:r>
              <a:rPr lang="en-US" sz="5500" dirty="0">
                <a:solidFill>
                  <a:srgbClr val="FFFFFF"/>
                </a:solidFill>
                <a:latin typeface="MediaPro"/>
                <a:ea typeface="MediaPro"/>
                <a:cs typeface="MediaPro"/>
                <a:sym typeface="MediaPro"/>
              </a:rPr>
              <a:t> della </a:t>
            </a:r>
            <a:r>
              <a:rPr lang="en-US" sz="5500" dirty="0" err="1">
                <a:solidFill>
                  <a:srgbClr val="FFFFFF"/>
                </a:solidFill>
                <a:latin typeface="MediaPro"/>
                <a:ea typeface="MediaPro"/>
                <a:cs typeface="MediaPro"/>
                <a:sym typeface="MediaPro"/>
              </a:rPr>
              <a:t>biodiversità</a:t>
            </a:r>
            <a:endParaRPr lang="en-US" sz="5500" dirty="0">
              <a:solidFill>
                <a:srgbClr val="FFFFFF"/>
              </a:solidFill>
              <a:latin typeface="MediaPro"/>
              <a:ea typeface="MediaPro"/>
              <a:cs typeface="MediaPro"/>
              <a:sym typeface="MediaPro"/>
            </a:endParaRPr>
          </a:p>
        </p:txBody>
      </p:sp>
      <p:sp>
        <p:nvSpPr>
          <p:cNvPr id="9" name="TextBox 9"/>
          <p:cNvSpPr txBox="1"/>
          <p:nvPr/>
        </p:nvSpPr>
        <p:spPr>
          <a:xfrm>
            <a:off x="6790221" y="8088629"/>
            <a:ext cx="10469079" cy="1169671"/>
          </a:xfrm>
          <a:prstGeom prst="rect">
            <a:avLst/>
          </a:prstGeom>
        </p:spPr>
        <p:txBody>
          <a:bodyPr lIns="0" tIns="0" rIns="0" bIns="0" rtlCol="0" anchor="t">
            <a:spAutoFit/>
          </a:bodyPr>
          <a:lstStyle/>
          <a:p>
            <a:pPr algn="r">
              <a:lnSpc>
                <a:spcPts val="4290"/>
              </a:lnSpc>
            </a:pPr>
            <a:r>
              <a:rPr lang="en-US" sz="5500">
                <a:solidFill>
                  <a:srgbClr val="122744"/>
                </a:solidFill>
                <a:latin typeface="MediaPro"/>
                <a:ea typeface="MediaPro"/>
                <a:cs typeface="MediaPro"/>
                <a:sym typeface="MediaPro"/>
              </a:rPr>
              <a:t>PROF. GIORGIO GUARISO</a:t>
            </a:r>
          </a:p>
          <a:p>
            <a:pPr algn="r">
              <a:lnSpc>
                <a:spcPts val="4290"/>
              </a:lnSpc>
            </a:pPr>
            <a:r>
              <a:rPr lang="en-US" sz="5500">
                <a:solidFill>
                  <a:srgbClr val="122744"/>
                </a:solidFill>
                <a:latin typeface="MediaPro"/>
                <a:ea typeface="MediaPro"/>
                <a:cs typeface="MediaPro"/>
                <a:sym typeface="MediaPro"/>
              </a:rPr>
              <a:t>A.A. 2025/2026</a:t>
            </a:r>
          </a:p>
        </p:txBody>
      </p:sp>
      <p:sp>
        <p:nvSpPr>
          <p:cNvPr id="10" name="TextBox 10"/>
          <p:cNvSpPr txBox="1"/>
          <p:nvPr/>
        </p:nvSpPr>
        <p:spPr>
          <a:xfrm>
            <a:off x="987524" y="8088629"/>
            <a:ext cx="8156476" cy="1169671"/>
          </a:xfrm>
          <a:prstGeom prst="rect">
            <a:avLst/>
          </a:prstGeom>
        </p:spPr>
        <p:txBody>
          <a:bodyPr lIns="0" tIns="0" rIns="0" bIns="0" rtlCol="0" anchor="t">
            <a:spAutoFit/>
          </a:bodyPr>
          <a:lstStyle/>
          <a:p>
            <a:pPr marL="0" lvl="0" indent="0" algn="l">
              <a:lnSpc>
                <a:spcPts val="4290"/>
              </a:lnSpc>
              <a:spcBef>
                <a:spcPct val="0"/>
              </a:spcBef>
            </a:pPr>
            <a:r>
              <a:rPr lang="en-US" sz="5500" u="none" strike="noStrike">
                <a:solidFill>
                  <a:srgbClr val="122744"/>
                </a:solidFill>
                <a:latin typeface="MediaPro"/>
                <a:ea typeface="MediaPro"/>
                <a:cs typeface="MediaPro"/>
                <a:sym typeface="MediaPro"/>
              </a:rPr>
              <a:t>FRANCISCA MARIA MARZOCCHI </a:t>
            </a:r>
          </a:p>
          <a:p>
            <a:pPr marL="0" lvl="0" indent="0" algn="l">
              <a:lnSpc>
                <a:spcPts val="4290"/>
              </a:lnSpc>
              <a:spcBef>
                <a:spcPct val="0"/>
              </a:spcBef>
            </a:pPr>
            <a:r>
              <a:rPr lang="en-US" sz="5500" u="none" strike="noStrike">
                <a:solidFill>
                  <a:srgbClr val="122744"/>
                </a:solidFill>
                <a:latin typeface="MediaPro"/>
                <a:ea typeface="MediaPro"/>
                <a:cs typeface="MediaPro"/>
                <a:sym typeface="MediaPro"/>
              </a:rPr>
              <a:t>MATRICOLA 213028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aphicFrame>
        <p:nvGraphicFramePr>
          <p:cNvPr id="7" name="Object 7"/>
          <p:cNvGraphicFramePr/>
          <p:nvPr>
            <p:extLst>
              <p:ext uri="{D42A27DB-BD31-4B8C-83A1-F6EECF244321}">
                <p14:modId xmlns:p14="http://schemas.microsoft.com/office/powerpoint/2010/main" val="2604253011"/>
              </p:ext>
            </p:extLst>
          </p:nvPr>
        </p:nvGraphicFramePr>
        <p:xfrm>
          <a:off x="743566" y="4132750"/>
          <a:ext cx="3752234" cy="4400550"/>
        </p:xfrm>
        <a:graphic>
          <a:graphicData uri="http://schemas.openxmlformats.org/presentationml/2006/ole">
            <mc:AlternateContent xmlns:mc="http://schemas.openxmlformats.org/markup-compatibility/2006">
              <mc:Choice xmlns:v="urn:schemas-microsoft-com:vml" Requires="v">
                <p:oleObj name="Worksheet" r:id="rId4" imgW="4648200" imgH="5270500" progId="Excel.Sheet.12">
                  <p:embed/>
                </p:oleObj>
              </mc:Choice>
              <mc:Fallback>
                <p:oleObj name="Worksheet" r:id="rId4" imgW="4648200" imgH="5270500" progId="Excel.Sheet.12">
                  <p:embed/>
                  <p:pic>
                    <p:nvPicPr>
                      <p:cNvPr id="0" name=""/>
                      <p:cNvPicPr/>
                      <p:nvPr/>
                    </p:nvPicPr>
                    <p:blipFill>
                      <a:blip r:embed="rId5"/>
                      <a:stretch>
                        <a:fillRect/>
                      </a:stretch>
                    </p:blipFill>
                    <p:spPr>
                      <a:xfrm>
                        <a:off x="743566" y="4132750"/>
                        <a:ext cx="3752234" cy="4400550"/>
                      </a:xfrm>
                      <a:prstGeom prst="rect">
                        <a:avLst/>
                      </a:prstGeom>
                    </p:spPr>
                  </p:pic>
                </p:oleObj>
              </mc:Fallback>
            </mc:AlternateContent>
          </a:graphicData>
        </a:graphic>
      </p:graphicFrame>
      <p:grpSp>
        <p:nvGrpSpPr>
          <p:cNvPr id="8" name="Group 8"/>
          <p:cNvGrpSpPr/>
          <p:nvPr/>
        </p:nvGrpSpPr>
        <p:grpSpPr>
          <a:xfrm>
            <a:off x="743566" y="2184577"/>
            <a:ext cx="16770887" cy="1710661"/>
            <a:chOff x="0" y="0"/>
            <a:chExt cx="1312276" cy="133855"/>
          </a:xfrm>
        </p:grpSpPr>
        <p:sp>
          <p:nvSpPr>
            <p:cNvPr id="9" name="Freeform 9"/>
            <p:cNvSpPr/>
            <p:nvPr/>
          </p:nvSpPr>
          <p:spPr>
            <a:xfrm>
              <a:off x="0" y="0"/>
              <a:ext cx="1312276" cy="133855"/>
            </a:xfrm>
            <a:custGeom>
              <a:avLst/>
              <a:gdLst/>
              <a:ahLst/>
              <a:cxnLst/>
              <a:rect l="l" t="t" r="r" b="b"/>
              <a:pathLst>
                <a:path w="1312276" h="133855">
                  <a:moveTo>
                    <a:pt x="9016" y="0"/>
                  </a:moveTo>
                  <a:lnTo>
                    <a:pt x="1303260" y="0"/>
                  </a:lnTo>
                  <a:cubicBezTo>
                    <a:pt x="1308239" y="0"/>
                    <a:pt x="1312276" y="4037"/>
                    <a:pt x="1312276" y="9016"/>
                  </a:cubicBezTo>
                  <a:lnTo>
                    <a:pt x="1312276" y="124838"/>
                  </a:lnTo>
                  <a:cubicBezTo>
                    <a:pt x="1312276" y="129818"/>
                    <a:pt x="1308239" y="133855"/>
                    <a:pt x="1303260" y="133855"/>
                  </a:cubicBezTo>
                  <a:lnTo>
                    <a:pt x="9016" y="133855"/>
                  </a:lnTo>
                  <a:cubicBezTo>
                    <a:pt x="4037" y="133855"/>
                    <a:pt x="0" y="129818"/>
                    <a:pt x="0" y="124838"/>
                  </a:cubicBezTo>
                  <a:lnTo>
                    <a:pt x="0" y="9016"/>
                  </a:lnTo>
                  <a:cubicBezTo>
                    <a:pt x="0" y="4037"/>
                    <a:pt x="4037" y="0"/>
                    <a:pt x="9016" y="0"/>
                  </a:cubicBezTo>
                  <a:close/>
                </a:path>
              </a:pathLst>
            </a:custGeom>
            <a:solidFill>
              <a:srgbClr val="B5D2FA">
                <a:alpha val="50980"/>
              </a:srgbClr>
            </a:solidFill>
            <a:ln cap="rnd">
              <a:noFill/>
              <a:prstDash val="solid"/>
              <a:round/>
            </a:ln>
          </p:spPr>
          <p:txBody>
            <a:bodyPr/>
            <a:lstStyle/>
            <a:p>
              <a:endParaRPr lang="it-IT"/>
            </a:p>
          </p:txBody>
        </p:sp>
        <p:sp>
          <p:nvSpPr>
            <p:cNvPr id="10" name="TextBox 10"/>
            <p:cNvSpPr txBox="1"/>
            <p:nvPr/>
          </p:nvSpPr>
          <p:spPr>
            <a:xfrm>
              <a:off x="0" y="-38100"/>
              <a:ext cx="1312276" cy="171955"/>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TextBox 11"/>
          <p:cNvSpPr txBox="1"/>
          <p:nvPr/>
        </p:nvSpPr>
        <p:spPr>
          <a:xfrm>
            <a:off x="1028700" y="2251252"/>
            <a:ext cx="16485754" cy="1482344"/>
          </a:xfrm>
          <a:prstGeom prst="rect">
            <a:avLst/>
          </a:prstGeom>
        </p:spPr>
        <p:txBody>
          <a:bodyPr lIns="0" tIns="0" rIns="0" bIns="0" rtlCol="0" anchor="t">
            <a:spAutoFit/>
          </a:bodyPr>
          <a:lstStyle/>
          <a:p>
            <a:pPr marL="0" lvl="0" indent="0"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MARXAN è uno strumento potente e affidabile, ma poco intuitivo per utenti inesperti, poiché richiede la configurazione manuale dei dati e non dispone di una vera interfaccia grafica integrata.</a:t>
            </a:r>
          </a:p>
        </p:txBody>
      </p:sp>
      <p:sp>
        <p:nvSpPr>
          <p:cNvPr id="12" name="TextBox 12"/>
          <p:cNvSpPr txBox="1"/>
          <p:nvPr/>
        </p:nvSpPr>
        <p:spPr>
          <a:xfrm>
            <a:off x="6065341" y="1635301"/>
            <a:ext cx="6157317"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GIUDIZIO SULL’UTILIZZO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pSp>
        <p:nvGrpSpPr>
          <p:cNvPr id="7" name="Group 7"/>
          <p:cNvGrpSpPr/>
          <p:nvPr/>
        </p:nvGrpSpPr>
        <p:grpSpPr>
          <a:xfrm>
            <a:off x="488413" y="1790597"/>
            <a:ext cx="5201187" cy="7744969"/>
            <a:chOff x="0" y="0"/>
            <a:chExt cx="406979" cy="606023"/>
          </a:xfrm>
        </p:grpSpPr>
        <p:sp>
          <p:nvSpPr>
            <p:cNvPr id="8" name="Freeform 8"/>
            <p:cNvSpPr/>
            <p:nvPr/>
          </p:nvSpPr>
          <p:spPr>
            <a:xfrm>
              <a:off x="0" y="0"/>
              <a:ext cx="406979" cy="606023"/>
            </a:xfrm>
            <a:custGeom>
              <a:avLst/>
              <a:gdLst/>
              <a:ahLst/>
              <a:cxnLst/>
              <a:rect l="l" t="t" r="r" b="b"/>
              <a:pathLst>
                <a:path w="406979" h="606023">
                  <a:moveTo>
                    <a:pt x="29072" y="0"/>
                  </a:moveTo>
                  <a:lnTo>
                    <a:pt x="377907" y="0"/>
                  </a:lnTo>
                  <a:cubicBezTo>
                    <a:pt x="385617" y="0"/>
                    <a:pt x="393012" y="3063"/>
                    <a:pt x="398464" y="8515"/>
                  </a:cubicBezTo>
                  <a:cubicBezTo>
                    <a:pt x="403916" y="13967"/>
                    <a:pt x="406979" y="21362"/>
                    <a:pt x="406979" y="29072"/>
                  </a:cubicBezTo>
                  <a:lnTo>
                    <a:pt x="406979" y="576951"/>
                  </a:lnTo>
                  <a:cubicBezTo>
                    <a:pt x="406979" y="593007"/>
                    <a:pt x="393963" y="606023"/>
                    <a:pt x="377907" y="606023"/>
                  </a:cubicBezTo>
                  <a:lnTo>
                    <a:pt x="29072" y="606023"/>
                  </a:lnTo>
                  <a:cubicBezTo>
                    <a:pt x="21362" y="606023"/>
                    <a:pt x="13967" y="602960"/>
                    <a:pt x="8515" y="597508"/>
                  </a:cubicBezTo>
                  <a:cubicBezTo>
                    <a:pt x="3063" y="592056"/>
                    <a:pt x="0" y="584661"/>
                    <a:pt x="0" y="576951"/>
                  </a:cubicBezTo>
                  <a:lnTo>
                    <a:pt x="0" y="29072"/>
                  </a:lnTo>
                  <a:cubicBezTo>
                    <a:pt x="0" y="21362"/>
                    <a:pt x="3063" y="13967"/>
                    <a:pt x="8515" y="8515"/>
                  </a:cubicBezTo>
                  <a:cubicBezTo>
                    <a:pt x="13967" y="3063"/>
                    <a:pt x="21362" y="0"/>
                    <a:pt x="29072"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406979" cy="64412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758556" y="2314560"/>
            <a:ext cx="4660900" cy="1016001"/>
          </a:xfrm>
          <a:prstGeom prst="rect">
            <a:avLst/>
          </a:prstGeom>
        </p:spPr>
        <p:txBody>
          <a:bodyPr lIns="0" tIns="0" rIns="0" bIns="0" rtlCol="0" anchor="t">
            <a:spAutoFit/>
          </a:bodyPr>
          <a:lstStyle/>
          <a:p>
            <a:pPr marL="0" lvl="0" indent="0" algn="ctr">
              <a:lnSpc>
                <a:spcPts val="3700"/>
              </a:lnSpc>
            </a:pPr>
            <a:r>
              <a:rPr lang="en-US" sz="5000" b="1" u="none" strike="noStrike">
                <a:solidFill>
                  <a:srgbClr val="FFFFFF"/>
                </a:solidFill>
                <a:latin typeface="MediaPro Medium"/>
                <a:ea typeface="MediaPro Medium"/>
                <a:cs typeface="MediaPro Medium"/>
                <a:sym typeface="MediaPro Medium"/>
              </a:rPr>
              <a:t>SCOPO DEL PROGRAMMA</a:t>
            </a:r>
          </a:p>
        </p:txBody>
      </p:sp>
      <p:sp>
        <p:nvSpPr>
          <p:cNvPr id="11" name="TextBox 11"/>
          <p:cNvSpPr txBox="1"/>
          <p:nvPr/>
        </p:nvSpPr>
        <p:spPr>
          <a:xfrm>
            <a:off x="808372" y="3397237"/>
            <a:ext cx="4561269" cy="5963793"/>
          </a:xfrm>
          <a:prstGeom prst="rect">
            <a:avLst/>
          </a:prstGeom>
        </p:spPr>
        <p:txBody>
          <a:bodyPr lIns="0" tIns="0" rIns="0" bIns="0" rtlCol="0" anchor="t">
            <a:spAutoFit/>
          </a:bodyPr>
          <a:lstStyle/>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identificare le aree territoriali più importanti da proteggere</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minimizzare i costi di conservazione</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massimizzare la tutela di specie ed ecosistemi</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supportare le decisioni nella gestione del territorio</a:t>
            </a:r>
          </a:p>
        </p:txBody>
      </p:sp>
      <p:grpSp>
        <p:nvGrpSpPr>
          <p:cNvPr id="12" name="Group 12"/>
          <p:cNvGrpSpPr/>
          <p:nvPr/>
        </p:nvGrpSpPr>
        <p:grpSpPr>
          <a:xfrm>
            <a:off x="6543406" y="1790597"/>
            <a:ext cx="5201187" cy="7744969"/>
            <a:chOff x="0" y="0"/>
            <a:chExt cx="406979" cy="606023"/>
          </a:xfrm>
        </p:grpSpPr>
        <p:sp>
          <p:nvSpPr>
            <p:cNvPr id="13" name="Freeform 13"/>
            <p:cNvSpPr/>
            <p:nvPr/>
          </p:nvSpPr>
          <p:spPr>
            <a:xfrm>
              <a:off x="0" y="0"/>
              <a:ext cx="406979" cy="606023"/>
            </a:xfrm>
            <a:custGeom>
              <a:avLst/>
              <a:gdLst/>
              <a:ahLst/>
              <a:cxnLst/>
              <a:rect l="l" t="t" r="r" b="b"/>
              <a:pathLst>
                <a:path w="406979" h="606023">
                  <a:moveTo>
                    <a:pt x="29072" y="0"/>
                  </a:moveTo>
                  <a:lnTo>
                    <a:pt x="377907" y="0"/>
                  </a:lnTo>
                  <a:cubicBezTo>
                    <a:pt x="385617" y="0"/>
                    <a:pt x="393012" y="3063"/>
                    <a:pt x="398464" y="8515"/>
                  </a:cubicBezTo>
                  <a:cubicBezTo>
                    <a:pt x="403916" y="13967"/>
                    <a:pt x="406979" y="21362"/>
                    <a:pt x="406979" y="29072"/>
                  </a:cubicBezTo>
                  <a:lnTo>
                    <a:pt x="406979" y="576951"/>
                  </a:lnTo>
                  <a:cubicBezTo>
                    <a:pt x="406979" y="593007"/>
                    <a:pt x="393963" y="606023"/>
                    <a:pt x="377907" y="606023"/>
                  </a:cubicBezTo>
                  <a:lnTo>
                    <a:pt x="29072" y="606023"/>
                  </a:lnTo>
                  <a:cubicBezTo>
                    <a:pt x="21362" y="606023"/>
                    <a:pt x="13967" y="602960"/>
                    <a:pt x="8515" y="597508"/>
                  </a:cubicBezTo>
                  <a:cubicBezTo>
                    <a:pt x="3063" y="592056"/>
                    <a:pt x="0" y="584661"/>
                    <a:pt x="0" y="576951"/>
                  </a:cubicBezTo>
                  <a:lnTo>
                    <a:pt x="0" y="29072"/>
                  </a:lnTo>
                  <a:cubicBezTo>
                    <a:pt x="0" y="21362"/>
                    <a:pt x="3063" y="13967"/>
                    <a:pt x="8515" y="8515"/>
                  </a:cubicBezTo>
                  <a:cubicBezTo>
                    <a:pt x="13967" y="3063"/>
                    <a:pt x="21362" y="0"/>
                    <a:pt x="29072" y="0"/>
                  </a:cubicBezTo>
                  <a:close/>
                </a:path>
              </a:pathLst>
            </a:custGeom>
            <a:solidFill>
              <a:srgbClr val="B5D2FA">
                <a:alpha val="50980"/>
              </a:srgbClr>
            </a:solidFill>
            <a:ln cap="rnd">
              <a:noFill/>
              <a:prstDash val="solid"/>
              <a:round/>
            </a:ln>
          </p:spPr>
          <p:txBody>
            <a:bodyPr/>
            <a:lstStyle/>
            <a:p>
              <a:endParaRPr lang="it-IT"/>
            </a:p>
          </p:txBody>
        </p:sp>
        <p:sp>
          <p:nvSpPr>
            <p:cNvPr id="14" name="TextBox 14"/>
            <p:cNvSpPr txBox="1"/>
            <p:nvPr/>
          </p:nvSpPr>
          <p:spPr>
            <a:xfrm>
              <a:off x="0" y="-38100"/>
              <a:ext cx="406979" cy="64412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6866882" y="3397237"/>
            <a:ext cx="4534369" cy="5506593"/>
          </a:xfrm>
          <a:prstGeom prst="rect">
            <a:avLst/>
          </a:prstGeom>
        </p:spPr>
        <p:txBody>
          <a:bodyPr lIns="0" tIns="0" rIns="0" bIns="0" rtlCol="0" anchor="t">
            <a:spAutoFit/>
          </a:bodyPr>
          <a:lstStyle/>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progettazione di aree protette</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conservazione della biodiversità</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pianificazione marina e terrestre</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gestione sostenibile delle risorse naturali</a:t>
            </a:r>
          </a:p>
          <a:p>
            <a:pPr marL="777242" lvl="1" indent="-388621" algn="l">
              <a:lnSpc>
                <a:spcPts val="3636"/>
              </a:lnSpc>
              <a:spcBef>
                <a:spcPct val="0"/>
              </a:spcBef>
              <a:buFont typeface="Arial"/>
              <a:buChar char="•"/>
            </a:pPr>
            <a:r>
              <a:rPr lang="en-US" sz="3600" u="none" strike="noStrike">
                <a:solidFill>
                  <a:srgbClr val="000000"/>
                </a:solidFill>
                <a:latin typeface="Glacial Indifference"/>
                <a:ea typeface="Glacial Indifference"/>
                <a:cs typeface="Glacial Indifference"/>
                <a:sym typeface="Glacial Indifference"/>
              </a:rPr>
              <a:t>riduzione della frammentazione degli habitat</a:t>
            </a:r>
          </a:p>
        </p:txBody>
      </p:sp>
      <p:sp>
        <p:nvSpPr>
          <p:cNvPr id="16" name="TextBox 16"/>
          <p:cNvSpPr txBox="1"/>
          <p:nvPr/>
        </p:nvSpPr>
        <p:spPr>
          <a:xfrm>
            <a:off x="6636769" y="2314560"/>
            <a:ext cx="5014461" cy="1016001"/>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FINALITÀ PRINCIPALI</a:t>
            </a:r>
          </a:p>
        </p:txBody>
      </p:sp>
      <p:grpSp>
        <p:nvGrpSpPr>
          <p:cNvPr id="17" name="Group 17"/>
          <p:cNvGrpSpPr/>
          <p:nvPr/>
        </p:nvGrpSpPr>
        <p:grpSpPr>
          <a:xfrm>
            <a:off x="12601844" y="1790597"/>
            <a:ext cx="5201187" cy="7744969"/>
            <a:chOff x="0" y="0"/>
            <a:chExt cx="406979" cy="606023"/>
          </a:xfrm>
        </p:grpSpPr>
        <p:sp>
          <p:nvSpPr>
            <p:cNvPr id="18" name="Freeform 18"/>
            <p:cNvSpPr/>
            <p:nvPr/>
          </p:nvSpPr>
          <p:spPr>
            <a:xfrm>
              <a:off x="0" y="0"/>
              <a:ext cx="406979" cy="606023"/>
            </a:xfrm>
            <a:custGeom>
              <a:avLst/>
              <a:gdLst/>
              <a:ahLst/>
              <a:cxnLst/>
              <a:rect l="l" t="t" r="r" b="b"/>
              <a:pathLst>
                <a:path w="406979" h="606023">
                  <a:moveTo>
                    <a:pt x="29072" y="0"/>
                  </a:moveTo>
                  <a:lnTo>
                    <a:pt x="377907" y="0"/>
                  </a:lnTo>
                  <a:cubicBezTo>
                    <a:pt x="385617" y="0"/>
                    <a:pt x="393012" y="3063"/>
                    <a:pt x="398464" y="8515"/>
                  </a:cubicBezTo>
                  <a:cubicBezTo>
                    <a:pt x="403916" y="13967"/>
                    <a:pt x="406979" y="21362"/>
                    <a:pt x="406979" y="29072"/>
                  </a:cubicBezTo>
                  <a:lnTo>
                    <a:pt x="406979" y="576951"/>
                  </a:lnTo>
                  <a:cubicBezTo>
                    <a:pt x="406979" y="593007"/>
                    <a:pt x="393963" y="606023"/>
                    <a:pt x="377907" y="606023"/>
                  </a:cubicBezTo>
                  <a:lnTo>
                    <a:pt x="29072" y="606023"/>
                  </a:lnTo>
                  <a:cubicBezTo>
                    <a:pt x="21362" y="606023"/>
                    <a:pt x="13967" y="602960"/>
                    <a:pt x="8515" y="597508"/>
                  </a:cubicBezTo>
                  <a:cubicBezTo>
                    <a:pt x="3063" y="592056"/>
                    <a:pt x="0" y="584661"/>
                    <a:pt x="0" y="576951"/>
                  </a:cubicBezTo>
                  <a:lnTo>
                    <a:pt x="0" y="29072"/>
                  </a:lnTo>
                  <a:cubicBezTo>
                    <a:pt x="0" y="21362"/>
                    <a:pt x="3063" y="13967"/>
                    <a:pt x="8515" y="8515"/>
                  </a:cubicBezTo>
                  <a:cubicBezTo>
                    <a:pt x="13967" y="3063"/>
                    <a:pt x="21362" y="0"/>
                    <a:pt x="29072" y="0"/>
                  </a:cubicBezTo>
                  <a:close/>
                </a:path>
              </a:pathLst>
            </a:custGeom>
            <a:solidFill>
              <a:srgbClr val="B5D2FA">
                <a:alpha val="50980"/>
              </a:srgbClr>
            </a:solidFill>
            <a:ln cap="rnd">
              <a:noFill/>
              <a:prstDash val="solid"/>
              <a:round/>
            </a:ln>
          </p:spPr>
          <p:txBody>
            <a:bodyPr/>
            <a:lstStyle/>
            <a:p>
              <a:endParaRPr lang="it-IT"/>
            </a:p>
          </p:txBody>
        </p:sp>
        <p:sp>
          <p:nvSpPr>
            <p:cNvPr id="19" name="TextBox 19"/>
            <p:cNvSpPr txBox="1"/>
            <p:nvPr/>
          </p:nvSpPr>
          <p:spPr>
            <a:xfrm>
              <a:off x="0" y="-38100"/>
              <a:ext cx="406979" cy="644123"/>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0" name="TextBox 20"/>
          <p:cNvSpPr txBox="1"/>
          <p:nvPr/>
        </p:nvSpPr>
        <p:spPr>
          <a:xfrm>
            <a:off x="12810263" y="3397237"/>
            <a:ext cx="4899405" cy="5506593"/>
          </a:xfrm>
          <a:prstGeom prst="rect">
            <a:avLst/>
          </a:prstGeom>
        </p:spPr>
        <p:txBody>
          <a:bodyPr lIns="0" tIns="0" rIns="0" bIns="0" rtlCol="0" anchor="t">
            <a:spAutoFit/>
          </a:bodyPr>
          <a:lstStyle/>
          <a:p>
            <a:pPr algn="l">
              <a:lnSpc>
                <a:spcPts val="3636"/>
              </a:lnSpc>
              <a:spcBef>
                <a:spcPct val="0"/>
              </a:spcBef>
            </a:pPr>
            <a:r>
              <a:rPr lang="en-US" sz="3600" u="none" strike="noStrike" spc="-97">
                <a:solidFill>
                  <a:srgbClr val="000000"/>
                </a:solidFill>
                <a:latin typeface="Glacial Indifference"/>
                <a:ea typeface="Glacial Indifference"/>
                <a:cs typeface="Glacial Indifference"/>
                <a:sym typeface="Glacial Indifference"/>
              </a:rPr>
              <a:t>MARXAN utilizza algoritmi di ottimizzazione spaziale stocastica per analizzare distribuzione delle specie, costi territoriali, caratteristiche ambientali e vincoli geografici, individuando le combinazioni di aree che raggiungono gli obiettivi di conservazione con il minor costo possibile.</a:t>
            </a:r>
          </a:p>
        </p:txBody>
      </p:sp>
      <p:sp>
        <p:nvSpPr>
          <p:cNvPr id="21" name="TextBox 21"/>
          <p:cNvSpPr txBox="1"/>
          <p:nvPr/>
        </p:nvSpPr>
        <p:spPr>
          <a:xfrm>
            <a:off x="12695207" y="2314560"/>
            <a:ext cx="5014461" cy="1016001"/>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PRINCIPIO OPERATIVO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pSp>
        <p:nvGrpSpPr>
          <p:cNvPr id="7" name="Group 7"/>
          <p:cNvGrpSpPr/>
          <p:nvPr/>
        </p:nvGrpSpPr>
        <p:grpSpPr>
          <a:xfrm>
            <a:off x="743566" y="2141273"/>
            <a:ext cx="10271629" cy="7764408"/>
            <a:chOff x="0" y="0"/>
            <a:chExt cx="803727" cy="607544"/>
          </a:xfrm>
        </p:grpSpPr>
        <p:sp>
          <p:nvSpPr>
            <p:cNvPr id="8" name="Freeform 8"/>
            <p:cNvSpPr/>
            <p:nvPr/>
          </p:nvSpPr>
          <p:spPr>
            <a:xfrm>
              <a:off x="0" y="0"/>
              <a:ext cx="803727" cy="607544"/>
            </a:xfrm>
            <a:custGeom>
              <a:avLst/>
              <a:gdLst/>
              <a:ahLst/>
              <a:cxnLst/>
              <a:rect l="l" t="t" r="r" b="b"/>
              <a:pathLst>
                <a:path w="803727" h="607544">
                  <a:moveTo>
                    <a:pt x="14721" y="0"/>
                  </a:moveTo>
                  <a:lnTo>
                    <a:pt x="789006" y="0"/>
                  </a:lnTo>
                  <a:cubicBezTo>
                    <a:pt x="792910" y="0"/>
                    <a:pt x="796654" y="1551"/>
                    <a:pt x="799415" y="4312"/>
                  </a:cubicBezTo>
                  <a:cubicBezTo>
                    <a:pt x="802176" y="7072"/>
                    <a:pt x="803727" y="10817"/>
                    <a:pt x="803727" y="14721"/>
                  </a:cubicBezTo>
                  <a:lnTo>
                    <a:pt x="803727" y="592823"/>
                  </a:lnTo>
                  <a:cubicBezTo>
                    <a:pt x="803727" y="600953"/>
                    <a:pt x="797136" y="607544"/>
                    <a:pt x="789006" y="607544"/>
                  </a:cubicBezTo>
                  <a:lnTo>
                    <a:pt x="14721" y="607544"/>
                  </a:lnTo>
                  <a:cubicBezTo>
                    <a:pt x="10817" y="607544"/>
                    <a:pt x="7072" y="605993"/>
                    <a:pt x="4312" y="603232"/>
                  </a:cubicBezTo>
                  <a:cubicBezTo>
                    <a:pt x="1551" y="600471"/>
                    <a:pt x="0" y="596727"/>
                    <a:pt x="0" y="592823"/>
                  </a:cubicBezTo>
                  <a:lnTo>
                    <a:pt x="0" y="14721"/>
                  </a:lnTo>
                  <a:cubicBezTo>
                    <a:pt x="0" y="10817"/>
                    <a:pt x="1551" y="7072"/>
                    <a:pt x="4312" y="4312"/>
                  </a:cubicBezTo>
                  <a:cubicBezTo>
                    <a:pt x="7072" y="1551"/>
                    <a:pt x="10817" y="0"/>
                    <a:pt x="14721"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803727" cy="6456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0" name="Group 10"/>
          <p:cNvGrpSpPr/>
          <p:nvPr/>
        </p:nvGrpSpPr>
        <p:grpSpPr>
          <a:xfrm>
            <a:off x="11401251" y="2141273"/>
            <a:ext cx="6113202" cy="7740234"/>
            <a:chOff x="0" y="0"/>
            <a:chExt cx="478341" cy="605652"/>
          </a:xfrm>
        </p:grpSpPr>
        <p:sp>
          <p:nvSpPr>
            <p:cNvPr id="11" name="Freeform 11"/>
            <p:cNvSpPr/>
            <p:nvPr/>
          </p:nvSpPr>
          <p:spPr>
            <a:xfrm>
              <a:off x="0" y="0"/>
              <a:ext cx="478341" cy="605652"/>
            </a:xfrm>
            <a:custGeom>
              <a:avLst/>
              <a:gdLst/>
              <a:ahLst/>
              <a:cxnLst/>
              <a:rect l="l" t="t" r="r" b="b"/>
              <a:pathLst>
                <a:path w="478341" h="605652">
                  <a:moveTo>
                    <a:pt x="24735" y="0"/>
                  </a:moveTo>
                  <a:lnTo>
                    <a:pt x="453606" y="0"/>
                  </a:lnTo>
                  <a:cubicBezTo>
                    <a:pt x="467267" y="0"/>
                    <a:pt x="478341" y="11074"/>
                    <a:pt x="478341" y="24735"/>
                  </a:cubicBezTo>
                  <a:lnTo>
                    <a:pt x="478341" y="580917"/>
                  </a:lnTo>
                  <a:cubicBezTo>
                    <a:pt x="478341" y="587477"/>
                    <a:pt x="475735" y="593769"/>
                    <a:pt x="471097" y="598407"/>
                  </a:cubicBezTo>
                  <a:cubicBezTo>
                    <a:pt x="466458" y="603046"/>
                    <a:pt x="460167" y="605652"/>
                    <a:pt x="453606" y="605652"/>
                  </a:cubicBezTo>
                  <a:lnTo>
                    <a:pt x="24735" y="605652"/>
                  </a:lnTo>
                  <a:cubicBezTo>
                    <a:pt x="11074" y="605652"/>
                    <a:pt x="0" y="594578"/>
                    <a:pt x="0" y="580917"/>
                  </a:cubicBezTo>
                  <a:lnTo>
                    <a:pt x="0" y="24735"/>
                  </a:lnTo>
                  <a:cubicBezTo>
                    <a:pt x="0" y="18175"/>
                    <a:pt x="2606" y="11883"/>
                    <a:pt x="7245" y="7245"/>
                  </a:cubicBezTo>
                  <a:cubicBezTo>
                    <a:pt x="11883" y="2606"/>
                    <a:pt x="18175" y="0"/>
                    <a:pt x="24735" y="0"/>
                  </a:cubicBezTo>
                  <a:close/>
                </a:path>
              </a:pathLst>
            </a:custGeom>
            <a:solidFill>
              <a:srgbClr val="B5D2FA">
                <a:alpha val="50980"/>
              </a:srgbClr>
            </a:solidFill>
            <a:ln cap="rnd">
              <a:noFill/>
              <a:prstDash val="solid"/>
              <a:round/>
            </a:ln>
          </p:spPr>
          <p:txBody>
            <a:bodyPr/>
            <a:lstStyle/>
            <a:p>
              <a:endParaRPr lang="it-IT"/>
            </a:p>
          </p:txBody>
        </p:sp>
        <p:sp>
          <p:nvSpPr>
            <p:cNvPr id="12" name="TextBox 12"/>
            <p:cNvSpPr txBox="1"/>
            <p:nvPr/>
          </p:nvSpPr>
          <p:spPr>
            <a:xfrm>
              <a:off x="0" y="-38100"/>
              <a:ext cx="478341" cy="64375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3" name="TextBox 13"/>
          <p:cNvSpPr txBox="1"/>
          <p:nvPr/>
        </p:nvSpPr>
        <p:spPr>
          <a:xfrm>
            <a:off x="11950622" y="2508876"/>
            <a:ext cx="5014461"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DISTRIBUZIONE</a:t>
            </a:r>
          </a:p>
        </p:txBody>
      </p:sp>
      <p:sp>
        <p:nvSpPr>
          <p:cNvPr id="14" name="TextBox 14"/>
          <p:cNvSpPr txBox="1"/>
          <p:nvPr/>
        </p:nvSpPr>
        <p:spPr>
          <a:xfrm>
            <a:off x="1028700" y="3167588"/>
            <a:ext cx="9712546" cy="6340094"/>
          </a:xfrm>
          <a:prstGeom prst="rect">
            <a:avLst/>
          </a:prstGeom>
        </p:spPr>
        <p:txBody>
          <a:bodyPr lIns="0" tIns="0" rIns="0" bIns="0" rtlCol="0" anchor="t">
            <a:spAutoFit/>
          </a:bodyPr>
          <a:lstStyle/>
          <a:p>
            <a:pPr algn="l">
              <a:lnSpc>
                <a:spcPts val="3838"/>
              </a:lnSpc>
              <a:spcBef>
                <a:spcPct val="0"/>
              </a:spcBef>
            </a:pPr>
            <a:r>
              <a:rPr lang="en-US" sz="3800" u="none" strike="noStrike" dirty="0">
                <a:solidFill>
                  <a:srgbClr val="000000"/>
                </a:solidFill>
                <a:latin typeface="Glacial Indifference"/>
                <a:ea typeface="Glacial Indifference"/>
                <a:cs typeface="Glacial Indifference"/>
                <a:sym typeface="Glacial Indifference"/>
              </a:rPr>
              <a:t>MARXAN è </a:t>
            </a:r>
            <a:r>
              <a:rPr lang="en-US" sz="3800" u="none" strike="noStrike" dirty="0" err="1">
                <a:solidFill>
                  <a:srgbClr val="000000"/>
                </a:solidFill>
                <a:latin typeface="Glacial Indifference"/>
                <a:ea typeface="Glacial Indifference"/>
                <a:cs typeface="Glacial Indifference"/>
                <a:sym typeface="Glacial Indifference"/>
              </a:rPr>
              <a:t>stato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sviluppato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inizialmente</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presso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l’Università</a:t>
            </a:r>
            <a:r>
              <a:rPr lang="en-US" sz="3800" u="none" strike="noStrike" dirty="0">
                <a:solidFill>
                  <a:srgbClr val="000000"/>
                </a:solidFill>
                <a:latin typeface="Glacial Indifference"/>
                <a:ea typeface="Glacial Indifference"/>
                <a:cs typeface="Glacial Indifference"/>
                <a:sym typeface="Glacial Indifference"/>
              </a:rPr>
              <a:t> del Queensland </a:t>
            </a:r>
            <a:r>
              <a:rPr lang="en-US" sz="3800" u="none" strike="noStrike" dirty="0" err="1">
                <a:solidFill>
                  <a:srgbClr val="000000"/>
                </a:solidFill>
                <a:latin typeface="Glacial Indifference"/>
                <a:ea typeface="Glacial Indifference"/>
                <a:cs typeface="Glacial Indifference"/>
                <a:sym typeface="Glacial Indifference"/>
              </a:rPr>
              <a:t>nell’ambito</a:t>
            </a:r>
            <a:r>
              <a:rPr lang="en-US" sz="3800" u="none" strike="noStrike" dirty="0">
                <a:solidFill>
                  <a:srgbClr val="000000"/>
                </a:solidFill>
                <a:latin typeface="Glacial Indifference"/>
                <a:ea typeface="Glacial Indifference"/>
                <a:cs typeface="Glacial Indifference"/>
                <a:sym typeface="Glacial Indifference"/>
              </a:rPr>
              <a:t> della </a:t>
            </a:r>
            <a:r>
              <a:rPr lang="en-US" sz="3800" u="none" strike="noStrike" dirty="0" err="1">
                <a:solidFill>
                  <a:srgbClr val="000000"/>
                </a:solidFill>
                <a:latin typeface="Glacial Indifference"/>
                <a:ea typeface="Glacial Indifference"/>
                <a:cs typeface="Glacial Indifference"/>
                <a:sym typeface="Glacial Indifference"/>
              </a:rPr>
              <a:t>pianificazione</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sistematica</a:t>
            </a:r>
            <a:r>
              <a:rPr lang="en-US" sz="3800" u="none" strike="noStrike" dirty="0">
                <a:solidFill>
                  <a:srgbClr val="000000"/>
                </a:solidFill>
                <a:latin typeface="Glacial Indifference"/>
                <a:ea typeface="Glacial Indifference"/>
                <a:cs typeface="Glacial Indifference"/>
                <a:sym typeface="Glacial Indifference"/>
              </a:rPr>
              <a:t> della </a:t>
            </a:r>
            <a:r>
              <a:rPr lang="en-US" sz="3800" u="none" strike="noStrike" dirty="0" err="1">
                <a:solidFill>
                  <a:srgbClr val="000000"/>
                </a:solidFill>
                <a:latin typeface="Glacial Indifference"/>
                <a:ea typeface="Glacial Indifference"/>
                <a:cs typeface="Glacial Indifference"/>
                <a:sym typeface="Glacial Indifference"/>
              </a:rPr>
              <a:t>conservazione</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ambientale</a:t>
            </a:r>
            <a:r>
              <a:rPr lang="en-US" sz="3800" u="none" strike="noStrike" dirty="0">
                <a:solidFill>
                  <a:srgbClr val="000000"/>
                </a:solidFill>
                <a:latin typeface="Glacial Indifference"/>
                <a:ea typeface="Glacial Indifference"/>
                <a:cs typeface="Glacial Indifference"/>
                <a:sym typeface="Glacial Indifference"/>
              </a:rPr>
              <a:t>.</a:t>
            </a:r>
          </a:p>
          <a:p>
            <a:pPr algn="l">
              <a:lnSpc>
                <a:spcPts val="3838"/>
              </a:lnSpc>
              <a:spcBef>
                <a:spcPct val="0"/>
              </a:spcBef>
            </a:pPr>
            <a:endParaRPr lang="en-US" sz="3800" u="none" strike="noStrike" dirty="0">
              <a:solidFill>
                <a:srgbClr val="000000"/>
              </a:solidFill>
              <a:latin typeface="Glacial Indifference"/>
              <a:ea typeface="Glacial Indifference"/>
              <a:cs typeface="Glacial Indifference"/>
              <a:sym typeface="Glacial Indifference"/>
            </a:endParaRPr>
          </a:p>
          <a:p>
            <a:pPr algn="l">
              <a:lnSpc>
                <a:spcPts val="3838"/>
              </a:lnSpc>
              <a:spcBef>
                <a:spcPct val="0"/>
              </a:spcBef>
            </a:pPr>
            <a:r>
              <a:rPr lang="en-US" sz="3800" u="none" strike="noStrike" dirty="0">
                <a:solidFill>
                  <a:srgbClr val="000000"/>
                </a:solidFill>
                <a:latin typeface="Glacial Indifference"/>
                <a:ea typeface="Glacial Indifference"/>
                <a:cs typeface="Glacial Indifference"/>
                <a:sym typeface="Glacial Indifference"/>
              </a:rPr>
              <a:t>Il </a:t>
            </a:r>
            <a:r>
              <a:rPr lang="en-US" sz="3800" u="none" strike="noStrike" dirty="0" err="1">
                <a:solidFill>
                  <a:srgbClr val="000000"/>
                </a:solidFill>
                <a:latin typeface="Glacial Indifference"/>
                <a:ea typeface="Glacial Indifference"/>
                <a:cs typeface="Glacial Indifference"/>
                <a:sym typeface="Glacial Indifference"/>
              </a:rPr>
              <a:t>progetto</a:t>
            </a:r>
            <a:r>
              <a:rPr lang="en-US" sz="3800" u="none" strike="noStrike" dirty="0">
                <a:solidFill>
                  <a:srgbClr val="000000"/>
                </a:solidFill>
                <a:latin typeface="Glacial Indifference"/>
                <a:ea typeface="Glacial Indifference"/>
                <a:cs typeface="Glacial Indifference"/>
                <a:sym typeface="Glacial Indifference"/>
              </a:rPr>
              <a:t> è </a:t>
            </a:r>
            <a:r>
              <a:rPr lang="en-US" sz="3800" u="none" strike="noStrike" dirty="0" err="1">
                <a:solidFill>
                  <a:srgbClr val="000000"/>
                </a:solidFill>
                <a:latin typeface="Glacial Indifference"/>
                <a:ea typeface="Glacial Indifference"/>
                <a:cs typeface="Glacial Indifference"/>
                <a:sym typeface="Glacial Indifference"/>
              </a:rPr>
              <a:t>associato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principalmente</a:t>
            </a:r>
            <a:r>
              <a:rPr lang="en-US" sz="3800" u="none" strike="noStrike" dirty="0">
                <a:solidFill>
                  <a:srgbClr val="000000"/>
                </a:solidFill>
                <a:latin typeface="Glacial Indifference"/>
                <a:ea typeface="Glacial Indifference"/>
                <a:cs typeface="Glacial Indifference"/>
                <a:sym typeface="Glacial Indifference"/>
              </a:rPr>
              <a:t> al </a:t>
            </a:r>
            <a:r>
              <a:rPr lang="en-US" sz="3800" u="none" strike="noStrike" dirty="0" err="1">
                <a:solidFill>
                  <a:srgbClr val="000000"/>
                </a:solidFill>
                <a:latin typeface="Glacial Indifference"/>
                <a:ea typeface="Glacial Indifference"/>
                <a:cs typeface="Glacial Indifference"/>
                <a:sym typeface="Glacial Indifference"/>
              </a:rPr>
              <a:t>ricercatore</a:t>
            </a:r>
            <a:r>
              <a:rPr lang="en-US" sz="3800" u="none" strike="noStrike" dirty="0">
                <a:solidFill>
                  <a:srgbClr val="000000"/>
                </a:solidFill>
                <a:latin typeface="Glacial Indifference"/>
                <a:ea typeface="Glacial Indifference"/>
                <a:cs typeface="Glacial Indifference"/>
                <a:sym typeface="Glacial Indifference"/>
              </a:rPr>
              <a:t> Hugh </a:t>
            </a:r>
            <a:r>
              <a:rPr lang="en-US" sz="3800" u="none" strike="noStrike" dirty="0" err="1">
                <a:solidFill>
                  <a:srgbClr val="000000"/>
                </a:solidFill>
                <a:latin typeface="Glacial Indifference"/>
                <a:ea typeface="Glacial Indifference"/>
                <a:cs typeface="Glacial Indifference"/>
                <a:sym typeface="Glacial Indifference"/>
              </a:rPr>
              <a:t>Possingham</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esperto</a:t>
            </a:r>
            <a:r>
              <a:rPr lang="en-US" sz="3800" u="none" strike="noStrike" dirty="0">
                <a:solidFill>
                  <a:srgbClr val="000000"/>
                </a:solidFill>
                <a:latin typeface="Glacial Indifference"/>
                <a:ea typeface="Glacial Indifference"/>
                <a:cs typeface="Glacial Indifference"/>
                <a:sym typeface="Glacial Indifference"/>
              </a:rPr>
              <a:t> di </a:t>
            </a:r>
            <a:r>
              <a:rPr lang="en-US" sz="3800" u="none" strike="noStrike" dirty="0" err="1">
                <a:solidFill>
                  <a:srgbClr val="000000"/>
                </a:solidFill>
                <a:latin typeface="Glacial Indifference"/>
                <a:ea typeface="Glacial Indifference"/>
                <a:cs typeface="Glacial Indifference"/>
                <a:sym typeface="Glacial Indifference"/>
              </a:rPr>
              <a:t>ecologia</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conservazione</a:t>
            </a:r>
            <a:r>
              <a:rPr lang="en-US" sz="3800" u="none" strike="noStrike" dirty="0">
                <a:solidFill>
                  <a:srgbClr val="000000"/>
                </a:solidFill>
                <a:latin typeface="Glacial Indifference"/>
                <a:ea typeface="Glacial Indifference"/>
                <a:cs typeface="Glacial Indifference"/>
                <a:sym typeface="Glacial Indifference"/>
              </a:rPr>
              <a:t> della </a:t>
            </a:r>
            <a:r>
              <a:rPr lang="en-US" sz="3800" u="none" strike="noStrike" dirty="0" err="1">
                <a:solidFill>
                  <a:srgbClr val="000000"/>
                </a:solidFill>
                <a:latin typeface="Glacial Indifference"/>
                <a:ea typeface="Glacial Indifference"/>
                <a:cs typeface="Glacial Indifference"/>
                <a:sym typeface="Glacial Indifference"/>
              </a:rPr>
              <a:t>biodiversità</a:t>
            </a:r>
            <a:r>
              <a:rPr lang="en-US" sz="3800" u="none" strike="noStrike" dirty="0">
                <a:solidFill>
                  <a:srgbClr val="000000"/>
                </a:solidFill>
                <a:latin typeface="Glacial Indifference"/>
                <a:ea typeface="Glacial Indifference"/>
                <a:cs typeface="Glacial Indifference"/>
                <a:sym typeface="Glacial Indifference"/>
              </a:rPr>
              <a:t> e </a:t>
            </a:r>
            <a:r>
              <a:rPr lang="en-US" sz="3800" u="none" strike="noStrike" dirty="0" err="1">
                <a:solidFill>
                  <a:srgbClr val="000000"/>
                </a:solidFill>
                <a:latin typeface="Glacial Indifference"/>
                <a:ea typeface="Glacial Indifference"/>
                <a:cs typeface="Glacial Indifference"/>
                <a:sym typeface="Glacial Indifference"/>
              </a:rPr>
              <a:t>modellistica</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ambientale</a:t>
            </a:r>
            <a:r>
              <a:rPr lang="en-US" sz="3800" u="none" strike="noStrike" dirty="0">
                <a:solidFill>
                  <a:srgbClr val="000000"/>
                </a:solidFill>
                <a:latin typeface="Glacial Indifference"/>
                <a:ea typeface="Glacial Indifference"/>
                <a:cs typeface="Glacial Indifference"/>
                <a:sym typeface="Glacial Indifference"/>
              </a:rPr>
              <a:t>.</a:t>
            </a:r>
          </a:p>
          <a:p>
            <a:pPr algn="l">
              <a:lnSpc>
                <a:spcPts val="3838"/>
              </a:lnSpc>
              <a:spcBef>
                <a:spcPct val="0"/>
              </a:spcBef>
            </a:pPr>
            <a:endParaRPr lang="en-US" sz="3800" u="none" strike="noStrike" dirty="0">
              <a:solidFill>
                <a:srgbClr val="000000"/>
              </a:solidFill>
              <a:latin typeface="Glacial Indifference"/>
              <a:ea typeface="Glacial Indifference"/>
              <a:cs typeface="Glacial Indifference"/>
              <a:sym typeface="Glacial Indifference"/>
            </a:endParaRPr>
          </a:p>
          <a:p>
            <a:pPr algn="l">
              <a:lnSpc>
                <a:spcPts val="3838"/>
              </a:lnSpc>
              <a:spcBef>
                <a:spcPct val="0"/>
              </a:spcBef>
            </a:pPr>
            <a:r>
              <a:rPr lang="en-US" sz="3800" u="none" strike="noStrike" dirty="0">
                <a:solidFill>
                  <a:srgbClr val="000000"/>
                </a:solidFill>
                <a:latin typeface="Glacial Indifference"/>
                <a:ea typeface="Glacial Indifference"/>
                <a:cs typeface="Glacial Indifference"/>
                <a:sym typeface="Glacial Indifference"/>
              </a:rPr>
              <a:t>Il software è </a:t>
            </a:r>
            <a:r>
              <a:rPr lang="en-US" sz="3800" u="none" strike="noStrike" dirty="0" err="1">
                <a:solidFill>
                  <a:srgbClr val="000000"/>
                </a:solidFill>
                <a:latin typeface="Glacial Indifference"/>
                <a:ea typeface="Glacial Indifference"/>
                <a:cs typeface="Glacial Indifference"/>
                <a:sym typeface="Glacial Indifference"/>
              </a:rPr>
              <a:t>stato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progettato</a:t>
            </a:r>
            <a:r>
              <a:rPr lang="en-US" sz="3800" u="none" strike="noStrike" dirty="0">
                <a:solidFill>
                  <a:srgbClr val="000000"/>
                </a:solidFill>
                <a:latin typeface="Glacial Indifference"/>
                <a:ea typeface="Glacial Indifference"/>
                <a:cs typeface="Glacial Indifference"/>
                <a:sym typeface="Glacial Indifference"/>
              </a:rPr>
              <a:t> come </a:t>
            </a:r>
            <a:r>
              <a:rPr lang="en-US" sz="3800" u="none" strike="noStrike" dirty="0" err="1">
                <a:solidFill>
                  <a:srgbClr val="000000"/>
                </a:solidFill>
                <a:latin typeface="Glacial Indifference"/>
                <a:ea typeface="Glacial Indifference"/>
                <a:cs typeface="Glacial Indifference"/>
                <a:sym typeface="Glacial Indifference"/>
              </a:rPr>
              <a:t>strumento</a:t>
            </a:r>
            <a:r>
              <a:rPr lang="en-US" sz="3800" u="none" strike="noStrike" dirty="0">
                <a:solidFill>
                  <a:srgbClr val="000000"/>
                </a:solidFill>
                <a:latin typeface="Glacial Indifference"/>
                <a:ea typeface="Glacial Indifference"/>
                <a:cs typeface="Glacial Indifference"/>
                <a:sym typeface="Glacial Indifference"/>
              </a:rPr>
              <a:t> di </a:t>
            </a:r>
            <a:r>
              <a:rPr lang="en-US" sz="3800" u="none" strike="noStrike" dirty="0" err="1">
                <a:solidFill>
                  <a:srgbClr val="000000"/>
                </a:solidFill>
                <a:latin typeface="Glacial Indifference"/>
                <a:ea typeface="Glacial Indifference"/>
                <a:cs typeface="Glacial Indifference"/>
                <a:sym typeface="Glacial Indifference"/>
              </a:rPr>
              <a:t>supporto</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decisionale</a:t>
            </a:r>
            <a:r>
              <a:rPr lang="en-US" sz="3800" u="none" strike="noStrike" dirty="0">
                <a:solidFill>
                  <a:srgbClr val="000000"/>
                </a:solidFill>
                <a:latin typeface="Glacial Indifference"/>
                <a:ea typeface="Glacial Indifference"/>
                <a:cs typeface="Glacial Indifference"/>
                <a:sym typeface="Glacial Indifference"/>
              </a:rPr>
              <a:t> per la </a:t>
            </a:r>
            <a:r>
              <a:rPr lang="en-US" sz="3800" u="none" strike="noStrike" dirty="0" err="1">
                <a:solidFill>
                  <a:srgbClr val="000000"/>
                </a:solidFill>
                <a:latin typeface="Glacial Indifference"/>
                <a:ea typeface="Glacial Indifference"/>
                <a:cs typeface="Glacial Indifference"/>
                <a:sym typeface="Glacial Indifference"/>
              </a:rPr>
              <a:t>pianificazione</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territoriale</a:t>
            </a:r>
            <a:r>
              <a:rPr lang="en-US" sz="3800" u="none" strike="noStrike" dirty="0">
                <a:solidFill>
                  <a:srgbClr val="000000"/>
                </a:solidFill>
                <a:latin typeface="Glacial Indifference"/>
                <a:ea typeface="Glacial Indifference"/>
                <a:cs typeface="Glacial Indifference"/>
                <a:sym typeface="Glacial Indifference"/>
              </a:rPr>
              <a:t> e la </a:t>
            </a:r>
            <a:r>
              <a:rPr lang="en-US" sz="3800" u="none" strike="noStrike" dirty="0" err="1">
                <a:solidFill>
                  <a:srgbClr val="000000"/>
                </a:solidFill>
                <a:latin typeface="Glacial Indifference"/>
                <a:ea typeface="Glacial Indifference"/>
                <a:cs typeface="Glacial Indifference"/>
                <a:sym typeface="Glacial Indifference"/>
              </a:rPr>
              <a:t>progettazione</a:t>
            </a:r>
            <a:r>
              <a:rPr lang="en-US" sz="3800" u="none" strike="noStrike" dirty="0">
                <a:solidFill>
                  <a:srgbClr val="000000"/>
                </a:solidFill>
                <a:latin typeface="Glacial Indifference"/>
                <a:ea typeface="Glacial Indifference"/>
                <a:cs typeface="Glacial Indifference"/>
                <a:sym typeface="Glacial Indifference"/>
              </a:rPr>
              <a:t> di </a:t>
            </a:r>
            <a:r>
              <a:rPr lang="en-US" sz="3800" u="none" strike="noStrike" dirty="0" err="1">
                <a:solidFill>
                  <a:srgbClr val="000000"/>
                </a:solidFill>
                <a:latin typeface="Glacial Indifference"/>
                <a:ea typeface="Glacial Indifference"/>
                <a:cs typeface="Glacial Indifference"/>
                <a:sym typeface="Glacial Indifference"/>
              </a:rPr>
              <a:t>aree</a:t>
            </a:r>
            <a:r>
              <a:rPr lang="en-US" sz="3800" u="none" strike="noStrike" dirty="0">
                <a:solidFill>
                  <a:srgbClr val="000000"/>
                </a:solidFill>
                <a:latin typeface="Glacial Indifference"/>
                <a:ea typeface="Glacial Indifference"/>
                <a:cs typeface="Glacial Indifference"/>
                <a:sym typeface="Glacial Indifference"/>
              </a:rPr>
              <a:t> </a:t>
            </a:r>
            <a:r>
              <a:rPr lang="en-US" sz="3800" u="none" strike="noStrike" dirty="0" err="1">
                <a:solidFill>
                  <a:srgbClr val="000000"/>
                </a:solidFill>
                <a:latin typeface="Glacial Indifference"/>
                <a:ea typeface="Glacial Indifference"/>
                <a:cs typeface="Glacial Indifference"/>
                <a:sym typeface="Glacial Indifference"/>
              </a:rPr>
              <a:t>protette</a:t>
            </a:r>
            <a:r>
              <a:rPr lang="en-US" sz="3800" u="none" strike="noStrike" dirty="0">
                <a:solidFill>
                  <a:srgbClr val="000000"/>
                </a:solidFill>
                <a:latin typeface="Glacial Indifference"/>
                <a:ea typeface="Glacial Indifference"/>
                <a:cs typeface="Glacial Indifference"/>
                <a:sym typeface="Glacial Indifference"/>
              </a:rPr>
              <a:t>.</a:t>
            </a:r>
          </a:p>
        </p:txBody>
      </p:sp>
      <p:sp>
        <p:nvSpPr>
          <p:cNvPr id="15" name="TextBox 15"/>
          <p:cNvSpPr txBox="1"/>
          <p:nvPr/>
        </p:nvSpPr>
        <p:spPr>
          <a:xfrm>
            <a:off x="3372150" y="2508876"/>
            <a:ext cx="5014461"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ENTE E AUTORE </a:t>
            </a:r>
          </a:p>
        </p:txBody>
      </p:sp>
      <p:sp>
        <p:nvSpPr>
          <p:cNvPr id="16" name="TextBox 16"/>
          <p:cNvSpPr txBox="1"/>
          <p:nvPr/>
        </p:nvSpPr>
        <p:spPr>
          <a:xfrm>
            <a:off x="11822602" y="3358887"/>
            <a:ext cx="5270500" cy="5854319"/>
          </a:xfrm>
          <a:prstGeom prst="rect">
            <a:avLst/>
          </a:prstGeom>
        </p:spPr>
        <p:txBody>
          <a:bodyPr lIns="0" tIns="0" rIns="0" bIns="0" rtlCol="0" anchor="t">
            <a:spAutoFit/>
          </a:bodyPr>
          <a:lstStyle/>
          <a:p>
            <a:pPr marL="0" lvl="0" indent="0"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MARXAN viene distribuito attraverso il sito ufficiale:</a:t>
            </a:r>
          </a:p>
          <a:p>
            <a:pPr marL="0" lvl="0" indent="0" algn="l">
              <a:lnSpc>
                <a:spcPts val="3838"/>
              </a:lnSpc>
              <a:spcBef>
                <a:spcPct val="0"/>
              </a:spcBef>
            </a:pPr>
            <a:r>
              <a:rPr lang="en-US" sz="3800" u="sng" strike="noStrike">
                <a:solidFill>
                  <a:srgbClr val="000000"/>
                </a:solidFill>
                <a:latin typeface="Glacial Indifference"/>
                <a:ea typeface="Glacial Indifference"/>
                <a:cs typeface="Glacial Indifference"/>
                <a:sym typeface="Glacial Indifference"/>
                <a:hlinkClick r:id="rId4" tooltip="https://marxansolutions.org"/>
              </a:rPr>
              <a:t>Marxan Official Websit</a:t>
            </a:r>
            <a:r>
              <a:rPr lang="en-US" sz="3800" u="sng" strike="noStrike">
                <a:solidFill>
                  <a:srgbClr val="000000"/>
                </a:solidFill>
                <a:latin typeface="Glacial Indifference"/>
                <a:ea typeface="Glacial Indifference"/>
                <a:cs typeface="Glacial Indifference"/>
                <a:sym typeface="Glacial Indifference"/>
              </a:rPr>
              <a:t>e</a:t>
            </a:r>
          </a:p>
          <a:p>
            <a:pPr marL="0" lvl="0" indent="0" algn="l">
              <a:lnSpc>
                <a:spcPts val="3838"/>
              </a:lnSpc>
              <a:spcBef>
                <a:spcPct val="0"/>
              </a:spcBef>
            </a:pPr>
            <a:endParaRPr lang="en-US" sz="3800" u="sng" strike="noStrike">
              <a:solidFill>
                <a:srgbClr val="000000"/>
              </a:solidFill>
              <a:latin typeface="Glacial Indifference"/>
              <a:ea typeface="Glacial Indifference"/>
              <a:cs typeface="Glacial Indifference"/>
              <a:sym typeface="Glacial Indifference"/>
            </a:endParaRPr>
          </a:p>
          <a:p>
            <a:pPr marL="0" lvl="0" indent="0" algn="l">
              <a:lnSpc>
                <a:spcPts val="3838"/>
              </a:lnSpc>
              <a:spcBef>
                <a:spcPct val="0"/>
              </a:spcBef>
            </a:pPr>
            <a:r>
              <a:rPr lang="en-US" sz="3800" strike="noStrike">
                <a:solidFill>
                  <a:srgbClr val="000000"/>
                </a:solidFill>
                <a:latin typeface="Glacial Indifference"/>
                <a:ea typeface="Glacial Indifference"/>
                <a:cs typeface="Glacial Indifference"/>
                <a:sym typeface="Glacial Indifference"/>
              </a:rPr>
              <a:t>MARXAN è distribuito come software open source e gratuito per utilizzo scientifico, accademico e ambientale; il progetto è stato ufficialmente reso open source nel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pSp>
        <p:nvGrpSpPr>
          <p:cNvPr id="7" name="Group 7"/>
          <p:cNvGrpSpPr/>
          <p:nvPr/>
        </p:nvGrpSpPr>
        <p:grpSpPr>
          <a:xfrm>
            <a:off x="743566" y="2371799"/>
            <a:ext cx="8031994" cy="3209590"/>
            <a:chOff x="0" y="0"/>
            <a:chExt cx="628482" cy="251142"/>
          </a:xfrm>
        </p:grpSpPr>
        <p:sp>
          <p:nvSpPr>
            <p:cNvPr id="8" name="Freeform 8"/>
            <p:cNvSpPr/>
            <p:nvPr/>
          </p:nvSpPr>
          <p:spPr>
            <a:xfrm>
              <a:off x="0" y="0"/>
              <a:ext cx="628482" cy="251142"/>
            </a:xfrm>
            <a:custGeom>
              <a:avLst/>
              <a:gdLst/>
              <a:ahLst/>
              <a:cxnLst/>
              <a:rect l="l" t="t" r="r" b="b"/>
              <a:pathLst>
                <a:path w="628482" h="251142">
                  <a:moveTo>
                    <a:pt x="18826" y="0"/>
                  </a:moveTo>
                  <a:lnTo>
                    <a:pt x="609656" y="0"/>
                  </a:lnTo>
                  <a:cubicBezTo>
                    <a:pt x="614649" y="0"/>
                    <a:pt x="619437" y="1983"/>
                    <a:pt x="622968" y="5514"/>
                  </a:cubicBezTo>
                  <a:cubicBezTo>
                    <a:pt x="626498" y="9045"/>
                    <a:pt x="628482" y="13833"/>
                    <a:pt x="628482" y="18826"/>
                  </a:cubicBezTo>
                  <a:lnTo>
                    <a:pt x="628482" y="232316"/>
                  </a:lnTo>
                  <a:cubicBezTo>
                    <a:pt x="628482" y="242713"/>
                    <a:pt x="620053" y="251142"/>
                    <a:pt x="609656" y="251142"/>
                  </a:cubicBezTo>
                  <a:lnTo>
                    <a:pt x="18826" y="251142"/>
                  </a:lnTo>
                  <a:cubicBezTo>
                    <a:pt x="8429" y="251142"/>
                    <a:pt x="0" y="242713"/>
                    <a:pt x="0" y="232316"/>
                  </a:cubicBezTo>
                  <a:lnTo>
                    <a:pt x="0" y="18826"/>
                  </a:lnTo>
                  <a:cubicBezTo>
                    <a:pt x="0" y="8429"/>
                    <a:pt x="8429" y="0"/>
                    <a:pt x="18826"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628482" cy="2892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1257916" y="2540097"/>
            <a:ext cx="8115300" cy="2939669"/>
          </a:xfrm>
          <a:prstGeom prst="rect">
            <a:avLst/>
          </a:prstGeom>
        </p:spPr>
        <p:txBody>
          <a:bodyPr lIns="0" tIns="0" rIns="0" bIns="0" rtlCol="0" anchor="t">
            <a:spAutoFit/>
          </a:bodyPr>
          <a:lstStyle/>
          <a:p>
            <a:pPr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MARXAN è un software multipiattaforma utilizzabile principalmente su sistemi: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Windows</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Linux</a:t>
            </a:r>
          </a:p>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MacOS</a:t>
            </a:r>
          </a:p>
        </p:txBody>
      </p:sp>
      <p:sp>
        <p:nvSpPr>
          <p:cNvPr id="11" name="TextBox 11"/>
          <p:cNvSpPr txBox="1"/>
          <p:nvPr/>
        </p:nvSpPr>
        <p:spPr>
          <a:xfrm>
            <a:off x="4538166" y="1822522"/>
            <a:ext cx="9211667" cy="549276"/>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SPECIFICHE SOFTWARE E HARDWARE</a:t>
            </a:r>
          </a:p>
        </p:txBody>
      </p:sp>
      <p:grpSp>
        <p:nvGrpSpPr>
          <p:cNvPr id="12" name="Group 12"/>
          <p:cNvGrpSpPr/>
          <p:nvPr/>
        </p:nvGrpSpPr>
        <p:grpSpPr>
          <a:xfrm>
            <a:off x="743566" y="6692640"/>
            <a:ext cx="16770887" cy="3209590"/>
            <a:chOff x="0" y="0"/>
            <a:chExt cx="1312276" cy="251142"/>
          </a:xfrm>
        </p:grpSpPr>
        <p:sp>
          <p:nvSpPr>
            <p:cNvPr id="13" name="Freeform 13"/>
            <p:cNvSpPr/>
            <p:nvPr/>
          </p:nvSpPr>
          <p:spPr>
            <a:xfrm>
              <a:off x="0" y="0"/>
              <a:ext cx="1312276" cy="251142"/>
            </a:xfrm>
            <a:custGeom>
              <a:avLst/>
              <a:gdLst/>
              <a:ahLst/>
              <a:cxnLst/>
              <a:rect l="l" t="t" r="r" b="b"/>
              <a:pathLst>
                <a:path w="1312276" h="251142">
                  <a:moveTo>
                    <a:pt x="9016" y="0"/>
                  </a:moveTo>
                  <a:lnTo>
                    <a:pt x="1303260" y="0"/>
                  </a:lnTo>
                  <a:cubicBezTo>
                    <a:pt x="1308239" y="0"/>
                    <a:pt x="1312276" y="4037"/>
                    <a:pt x="1312276" y="9016"/>
                  </a:cubicBezTo>
                  <a:lnTo>
                    <a:pt x="1312276" y="242125"/>
                  </a:lnTo>
                  <a:cubicBezTo>
                    <a:pt x="1312276" y="247105"/>
                    <a:pt x="1308239" y="251142"/>
                    <a:pt x="1303260" y="251142"/>
                  </a:cubicBezTo>
                  <a:lnTo>
                    <a:pt x="9016" y="251142"/>
                  </a:lnTo>
                  <a:cubicBezTo>
                    <a:pt x="4037" y="251142"/>
                    <a:pt x="0" y="247105"/>
                    <a:pt x="0" y="242125"/>
                  </a:cubicBezTo>
                  <a:lnTo>
                    <a:pt x="0" y="9016"/>
                  </a:lnTo>
                  <a:cubicBezTo>
                    <a:pt x="0" y="4037"/>
                    <a:pt x="4037" y="0"/>
                    <a:pt x="9016" y="0"/>
                  </a:cubicBezTo>
                  <a:close/>
                </a:path>
              </a:pathLst>
            </a:custGeom>
            <a:solidFill>
              <a:srgbClr val="B5D2FA">
                <a:alpha val="50980"/>
              </a:srgbClr>
            </a:solidFill>
            <a:ln cap="rnd">
              <a:noFill/>
              <a:prstDash val="solid"/>
              <a:round/>
            </a:ln>
          </p:spPr>
          <p:txBody>
            <a:bodyPr/>
            <a:lstStyle/>
            <a:p>
              <a:endParaRPr lang="it-IT"/>
            </a:p>
          </p:txBody>
        </p:sp>
        <p:sp>
          <p:nvSpPr>
            <p:cNvPr id="14" name="TextBox 14"/>
            <p:cNvSpPr txBox="1"/>
            <p:nvPr/>
          </p:nvSpPr>
          <p:spPr>
            <a:xfrm>
              <a:off x="0" y="-38100"/>
              <a:ext cx="1312276" cy="2892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1219951" y="6864090"/>
            <a:ext cx="15848097" cy="2939669"/>
          </a:xfrm>
          <a:prstGeom prst="rect">
            <a:avLst/>
          </a:prstGeom>
        </p:spPr>
        <p:txBody>
          <a:bodyPr lIns="0" tIns="0" rIns="0" bIns="0" rtlCol="0" anchor="t">
            <a:spAutoFit/>
          </a:bodyPr>
          <a:lstStyle/>
          <a:p>
            <a:pPr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Il programma non possiede una vera interfaccia grafica integrata e viene eseguito tramite file di configurazione e comandi automatici; per la preparazione dei dati e la visualizzazione dei risultati viene spesso integrato con software GIS e strumenti di analisi come QGIS, ArcGIS, Python e R. Nella versione base gli output vengono generati principalmente in formato testuale e tabellare compatibile con Excel (.csv e .dat).</a:t>
            </a:r>
          </a:p>
        </p:txBody>
      </p:sp>
      <p:grpSp>
        <p:nvGrpSpPr>
          <p:cNvPr id="16" name="Group 16"/>
          <p:cNvGrpSpPr/>
          <p:nvPr/>
        </p:nvGrpSpPr>
        <p:grpSpPr>
          <a:xfrm>
            <a:off x="9482459" y="2371799"/>
            <a:ext cx="8031994" cy="3209590"/>
            <a:chOff x="0" y="0"/>
            <a:chExt cx="628482" cy="251142"/>
          </a:xfrm>
        </p:grpSpPr>
        <p:sp>
          <p:nvSpPr>
            <p:cNvPr id="17" name="Freeform 17"/>
            <p:cNvSpPr/>
            <p:nvPr/>
          </p:nvSpPr>
          <p:spPr>
            <a:xfrm>
              <a:off x="0" y="0"/>
              <a:ext cx="628482" cy="251142"/>
            </a:xfrm>
            <a:custGeom>
              <a:avLst/>
              <a:gdLst/>
              <a:ahLst/>
              <a:cxnLst/>
              <a:rect l="l" t="t" r="r" b="b"/>
              <a:pathLst>
                <a:path w="628482" h="251142">
                  <a:moveTo>
                    <a:pt x="18826" y="0"/>
                  </a:moveTo>
                  <a:lnTo>
                    <a:pt x="609656" y="0"/>
                  </a:lnTo>
                  <a:cubicBezTo>
                    <a:pt x="614649" y="0"/>
                    <a:pt x="619437" y="1983"/>
                    <a:pt x="622968" y="5514"/>
                  </a:cubicBezTo>
                  <a:cubicBezTo>
                    <a:pt x="626498" y="9045"/>
                    <a:pt x="628482" y="13833"/>
                    <a:pt x="628482" y="18826"/>
                  </a:cubicBezTo>
                  <a:lnTo>
                    <a:pt x="628482" y="232316"/>
                  </a:lnTo>
                  <a:cubicBezTo>
                    <a:pt x="628482" y="242713"/>
                    <a:pt x="620053" y="251142"/>
                    <a:pt x="609656" y="251142"/>
                  </a:cubicBezTo>
                  <a:lnTo>
                    <a:pt x="18826" y="251142"/>
                  </a:lnTo>
                  <a:cubicBezTo>
                    <a:pt x="8429" y="251142"/>
                    <a:pt x="0" y="242713"/>
                    <a:pt x="0" y="232316"/>
                  </a:cubicBezTo>
                  <a:lnTo>
                    <a:pt x="0" y="18826"/>
                  </a:lnTo>
                  <a:cubicBezTo>
                    <a:pt x="0" y="8429"/>
                    <a:pt x="8429" y="0"/>
                    <a:pt x="18826" y="0"/>
                  </a:cubicBezTo>
                  <a:close/>
                </a:path>
              </a:pathLst>
            </a:custGeom>
            <a:solidFill>
              <a:srgbClr val="B5D2FA">
                <a:alpha val="50980"/>
              </a:srgbClr>
            </a:solidFill>
            <a:ln cap="rnd">
              <a:noFill/>
              <a:prstDash val="solid"/>
              <a:round/>
            </a:ln>
          </p:spPr>
          <p:txBody>
            <a:bodyPr/>
            <a:lstStyle/>
            <a:p>
              <a:endParaRPr lang="it-IT"/>
            </a:p>
          </p:txBody>
        </p:sp>
        <p:sp>
          <p:nvSpPr>
            <p:cNvPr id="18" name="TextBox 18"/>
            <p:cNvSpPr txBox="1"/>
            <p:nvPr/>
          </p:nvSpPr>
          <p:spPr>
            <a:xfrm>
              <a:off x="0" y="-38100"/>
              <a:ext cx="628482" cy="28924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9" name="TextBox 19"/>
          <p:cNvSpPr txBox="1"/>
          <p:nvPr/>
        </p:nvSpPr>
        <p:spPr>
          <a:xfrm>
            <a:off x="9861629" y="2540097"/>
            <a:ext cx="7045441" cy="2939669"/>
          </a:xfrm>
          <a:prstGeom prst="rect">
            <a:avLst/>
          </a:prstGeom>
        </p:spPr>
        <p:txBody>
          <a:bodyPr lIns="0" tIns="0" rIns="0" bIns="0" rtlCol="0" anchor="t">
            <a:spAutoFit/>
          </a:bodyPr>
          <a:lstStyle/>
          <a:p>
            <a:pPr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Specifiche hardware consigliate:</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processore Intel o AMD</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architettura 32 o 64 bit</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almeno 4 GB di RAM</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circa 1 GB di spazio disponibile su disco</a:t>
            </a:r>
          </a:p>
        </p:txBody>
      </p:sp>
      <p:sp>
        <p:nvSpPr>
          <p:cNvPr id="20" name="TextBox 20"/>
          <p:cNvSpPr txBox="1"/>
          <p:nvPr/>
        </p:nvSpPr>
        <p:spPr>
          <a:xfrm>
            <a:off x="4263231" y="6143364"/>
            <a:ext cx="9761538"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INTERFACCIA E </a:t>
            </a:r>
            <a:r>
              <a:rPr lang="en-US" sz="5000" b="1" u="none" strike="noStrike">
                <a:solidFill>
                  <a:srgbClr val="FFFFFF"/>
                </a:solidFill>
                <a:latin typeface="MediaPro Medium"/>
                <a:ea typeface="MediaPro Medium"/>
                <a:cs typeface="MediaPro Medium"/>
                <a:sym typeface="MediaPro Medium"/>
              </a:rPr>
              <a:t>SOFTWARE AGGIUNTIVI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pSp>
        <p:nvGrpSpPr>
          <p:cNvPr id="7" name="Group 7"/>
          <p:cNvGrpSpPr/>
          <p:nvPr/>
        </p:nvGrpSpPr>
        <p:grpSpPr>
          <a:xfrm>
            <a:off x="1113148" y="1848411"/>
            <a:ext cx="8984010" cy="7771078"/>
            <a:chOff x="0" y="0"/>
            <a:chExt cx="702974" cy="608066"/>
          </a:xfrm>
        </p:grpSpPr>
        <p:sp>
          <p:nvSpPr>
            <p:cNvPr id="8" name="Freeform 8"/>
            <p:cNvSpPr/>
            <p:nvPr/>
          </p:nvSpPr>
          <p:spPr>
            <a:xfrm>
              <a:off x="0" y="0"/>
              <a:ext cx="702974" cy="608066"/>
            </a:xfrm>
            <a:custGeom>
              <a:avLst/>
              <a:gdLst/>
              <a:ahLst/>
              <a:cxnLst/>
              <a:rect l="l" t="t" r="r" b="b"/>
              <a:pathLst>
                <a:path w="702974" h="608066">
                  <a:moveTo>
                    <a:pt x="16831" y="0"/>
                  </a:moveTo>
                  <a:lnTo>
                    <a:pt x="686143" y="0"/>
                  </a:lnTo>
                  <a:cubicBezTo>
                    <a:pt x="690607" y="0"/>
                    <a:pt x="694888" y="1773"/>
                    <a:pt x="698045" y="4930"/>
                  </a:cubicBezTo>
                  <a:cubicBezTo>
                    <a:pt x="701201" y="8086"/>
                    <a:pt x="702974" y="12367"/>
                    <a:pt x="702974" y="16831"/>
                  </a:cubicBezTo>
                  <a:lnTo>
                    <a:pt x="702974" y="591235"/>
                  </a:lnTo>
                  <a:cubicBezTo>
                    <a:pt x="702974" y="595698"/>
                    <a:pt x="701201" y="599979"/>
                    <a:pt x="698045" y="603136"/>
                  </a:cubicBezTo>
                  <a:cubicBezTo>
                    <a:pt x="694888" y="606292"/>
                    <a:pt x="690607" y="608066"/>
                    <a:pt x="686143" y="608066"/>
                  </a:cubicBezTo>
                  <a:lnTo>
                    <a:pt x="16831" y="608066"/>
                  </a:lnTo>
                  <a:cubicBezTo>
                    <a:pt x="12367" y="608066"/>
                    <a:pt x="8086" y="606292"/>
                    <a:pt x="4930" y="603136"/>
                  </a:cubicBezTo>
                  <a:cubicBezTo>
                    <a:pt x="1773" y="599979"/>
                    <a:pt x="0" y="595698"/>
                    <a:pt x="0" y="591235"/>
                  </a:cubicBezTo>
                  <a:lnTo>
                    <a:pt x="0" y="16831"/>
                  </a:lnTo>
                  <a:cubicBezTo>
                    <a:pt x="0" y="12367"/>
                    <a:pt x="1773" y="8086"/>
                    <a:pt x="4930" y="4930"/>
                  </a:cubicBezTo>
                  <a:cubicBezTo>
                    <a:pt x="8086" y="1773"/>
                    <a:pt x="12367" y="0"/>
                    <a:pt x="16831"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702974" cy="64616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1113148" y="2917453"/>
            <a:ext cx="8671367" cy="6340094"/>
          </a:xfrm>
          <a:prstGeom prst="rect">
            <a:avLst/>
          </a:prstGeom>
        </p:spPr>
        <p:txBody>
          <a:bodyPr lIns="0" tIns="0" rIns="0" bIns="0" rtlCol="0" anchor="t">
            <a:spAutoFit/>
          </a:bodyPr>
          <a:lstStyle/>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Planning Units (pu.dat): unità territoriali analizzate dal modello e relativi costi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Conservation Features (spec.dat): specie, habitat o obiettivi di conservazione</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Species Distribution (puvspr.dat): relazione tra specie ed aree territoriali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Boundary Data (bound.dat): confini e connessioni tra le aree</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Simulation Parameters (input.dat): parametri principali della simulazione</a:t>
            </a:r>
          </a:p>
        </p:txBody>
      </p:sp>
      <p:sp>
        <p:nvSpPr>
          <p:cNvPr id="11" name="TextBox 11"/>
          <p:cNvSpPr txBox="1"/>
          <p:nvPr/>
        </p:nvSpPr>
        <p:spPr>
          <a:xfrm>
            <a:off x="1564332" y="2301502"/>
            <a:ext cx="6664325" cy="549276"/>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PRINCIPALI DATI RICHIESTI</a:t>
            </a:r>
          </a:p>
        </p:txBody>
      </p:sp>
      <p:grpSp>
        <p:nvGrpSpPr>
          <p:cNvPr id="12" name="Group 12"/>
          <p:cNvGrpSpPr/>
          <p:nvPr/>
        </p:nvGrpSpPr>
        <p:grpSpPr>
          <a:xfrm>
            <a:off x="10683656" y="1848411"/>
            <a:ext cx="6491196" cy="3885539"/>
            <a:chOff x="0" y="0"/>
            <a:chExt cx="1057307" cy="632889"/>
          </a:xfrm>
        </p:grpSpPr>
        <p:sp>
          <p:nvSpPr>
            <p:cNvPr id="13" name="Freeform 13"/>
            <p:cNvSpPr/>
            <p:nvPr/>
          </p:nvSpPr>
          <p:spPr>
            <a:xfrm>
              <a:off x="0" y="0"/>
              <a:ext cx="1057307" cy="632889"/>
            </a:xfrm>
            <a:custGeom>
              <a:avLst/>
              <a:gdLst/>
              <a:ahLst/>
              <a:cxnLst/>
              <a:rect l="l" t="t" r="r" b="b"/>
              <a:pathLst>
                <a:path w="1057307" h="632889">
                  <a:moveTo>
                    <a:pt x="23295" y="0"/>
                  </a:moveTo>
                  <a:lnTo>
                    <a:pt x="1034012" y="0"/>
                  </a:lnTo>
                  <a:cubicBezTo>
                    <a:pt x="1046877" y="0"/>
                    <a:pt x="1057307" y="10429"/>
                    <a:pt x="1057307" y="23295"/>
                  </a:cubicBezTo>
                  <a:lnTo>
                    <a:pt x="1057307" y="609594"/>
                  </a:lnTo>
                  <a:cubicBezTo>
                    <a:pt x="1057307" y="615772"/>
                    <a:pt x="1054853" y="621698"/>
                    <a:pt x="1050484" y="626066"/>
                  </a:cubicBezTo>
                  <a:cubicBezTo>
                    <a:pt x="1046115" y="630435"/>
                    <a:pt x="1040190" y="632889"/>
                    <a:pt x="1034012" y="632889"/>
                  </a:cubicBezTo>
                  <a:lnTo>
                    <a:pt x="23295" y="632889"/>
                  </a:lnTo>
                  <a:cubicBezTo>
                    <a:pt x="10429" y="632889"/>
                    <a:pt x="0" y="622460"/>
                    <a:pt x="0" y="609594"/>
                  </a:cubicBezTo>
                  <a:lnTo>
                    <a:pt x="0" y="23295"/>
                  </a:lnTo>
                  <a:cubicBezTo>
                    <a:pt x="0" y="17116"/>
                    <a:pt x="2454" y="11191"/>
                    <a:pt x="6823" y="6823"/>
                  </a:cubicBezTo>
                  <a:cubicBezTo>
                    <a:pt x="11191" y="2454"/>
                    <a:pt x="17116" y="0"/>
                    <a:pt x="23295" y="0"/>
                  </a:cubicBezTo>
                  <a:close/>
                </a:path>
              </a:pathLst>
            </a:custGeom>
            <a:solidFill>
              <a:srgbClr val="B5D2FA">
                <a:alpha val="50980"/>
              </a:srgbClr>
            </a:solidFill>
            <a:ln cap="rnd">
              <a:noFill/>
              <a:prstDash val="solid"/>
              <a:round/>
            </a:ln>
          </p:spPr>
          <p:txBody>
            <a:bodyPr/>
            <a:lstStyle/>
            <a:p>
              <a:endParaRPr lang="it-IT"/>
            </a:p>
          </p:txBody>
        </p:sp>
        <p:sp>
          <p:nvSpPr>
            <p:cNvPr id="14" name="TextBox 14"/>
            <p:cNvSpPr txBox="1"/>
            <p:nvPr/>
          </p:nvSpPr>
          <p:spPr>
            <a:xfrm>
              <a:off x="0" y="-38100"/>
              <a:ext cx="1057307" cy="67098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10683656" y="2917453"/>
            <a:ext cx="6075462" cy="2453894"/>
          </a:xfrm>
          <a:prstGeom prst="rect">
            <a:avLst/>
          </a:prstGeom>
        </p:spPr>
        <p:txBody>
          <a:bodyPr lIns="0" tIns="0" rIns="0" bIns="0" rtlCol="0" anchor="t">
            <a:spAutoFit/>
          </a:bodyPr>
          <a:lstStyle/>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distribuzione delle specie</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habitat ed ecosistemi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costi territoriali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vincoli geografici</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dati GIS e cartografici</a:t>
            </a:r>
          </a:p>
        </p:txBody>
      </p:sp>
      <p:grpSp>
        <p:nvGrpSpPr>
          <p:cNvPr id="16" name="Group 16"/>
          <p:cNvGrpSpPr/>
          <p:nvPr/>
        </p:nvGrpSpPr>
        <p:grpSpPr>
          <a:xfrm>
            <a:off x="10683656" y="6054163"/>
            <a:ext cx="6491196" cy="3565326"/>
            <a:chOff x="0" y="0"/>
            <a:chExt cx="1057307" cy="580732"/>
          </a:xfrm>
        </p:grpSpPr>
        <p:sp>
          <p:nvSpPr>
            <p:cNvPr id="17" name="Freeform 17"/>
            <p:cNvSpPr/>
            <p:nvPr/>
          </p:nvSpPr>
          <p:spPr>
            <a:xfrm>
              <a:off x="0" y="0"/>
              <a:ext cx="1057307" cy="580732"/>
            </a:xfrm>
            <a:custGeom>
              <a:avLst/>
              <a:gdLst/>
              <a:ahLst/>
              <a:cxnLst/>
              <a:rect l="l" t="t" r="r" b="b"/>
              <a:pathLst>
                <a:path w="1057307" h="580732">
                  <a:moveTo>
                    <a:pt x="23295" y="0"/>
                  </a:moveTo>
                  <a:lnTo>
                    <a:pt x="1034012" y="0"/>
                  </a:lnTo>
                  <a:cubicBezTo>
                    <a:pt x="1046877" y="0"/>
                    <a:pt x="1057307" y="10429"/>
                    <a:pt x="1057307" y="23295"/>
                  </a:cubicBezTo>
                  <a:lnTo>
                    <a:pt x="1057307" y="557437"/>
                  </a:lnTo>
                  <a:cubicBezTo>
                    <a:pt x="1057307" y="563615"/>
                    <a:pt x="1054853" y="569540"/>
                    <a:pt x="1050484" y="573909"/>
                  </a:cubicBezTo>
                  <a:cubicBezTo>
                    <a:pt x="1046115" y="578277"/>
                    <a:pt x="1040190" y="580732"/>
                    <a:pt x="1034012" y="580732"/>
                  </a:cubicBezTo>
                  <a:lnTo>
                    <a:pt x="23295" y="580732"/>
                  </a:lnTo>
                  <a:cubicBezTo>
                    <a:pt x="10429" y="580732"/>
                    <a:pt x="0" y="570302"/>
                    <a:pt x="0" y="557437"/>
                  </a:cubicBezTo>
                  <a:lnTo>
                    <a:pt x="0" y="23295"/>
                  </a:lnTo>
                  <a:cubicBezTo>
                    <a:pt x="0" y="17116"/>
                    <a:pt x="2454" y="11191"/>
                    <a:pt x="6823" y="6823"/>
                  </a:cubicBezTo>
                  <a:cubicBezTo>
                    <a:pt x="11191" y="2454"/>
                    <a:pt x="17116" y="0"/>
                    <a:pt x="23295" y="0"/>
                  </a:cubicBezTo>
                  <a:close/>
                </a:path>
              </a:pathLst>
            </a:custGeom>
            <a:solidFill>
              <a:srgbClr val="B5D2FA">
                <a:alpha val="50980"/>
              </a:srgbClr>
            </a:solidFill>
            <a:ln cap="rnd">
              <a:noFill/>
              <a:prstDash val="solid"/>
              <a:round/>
            </a:ln>
          </p:spPr>
          <p:txBody>
            <a:bodyPr/>
            <a:lstStyle/>
            <a:p>
              <a:endParaRPr lang="it-IT"/>
            </a:p>
          </p:txBody>
        </p:sp>
        <p:sp>
          <p:nvSpPr>
            <p:cNvPr id="18" name="TextBox 18"/>
            <p:cNvSpPr txBox="1"/>
            <p:nvPr/>
          </p:nvSpPr>
          <p:spPr>
            <a:xfrm>
              <a:off x="0" y="-38100"/>
              <a:ext cx="1057307" cy="61883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9" name="TextBox 19"/>
          <p:cNvSpPr txBox="1"/>
          <p:nvPr/>
        </p:nvSpPr>
        <p:spPr>
          <a:xfrm>
            <a:off x="11134556" y="6616138"/>
            <a:ext cx="5173663" cy="549276"/>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FORMATI UTILIZZATI</a:t>
            </a:r>
          </a:p>
        </p:txBody>
      </p:sp>
      <p:sp>
        <p:nvSpPr>
          <p:cNvPr id="20" name="TextBox 20"/>
          <p:cNvSpPr txBox="1"/>
          <p:nvPr/>
        </p:nvSpPr>
        <p:spPr>
          <a:xfrm>
            <a:off x="11128475" y="2385887"/>
            <a:ext cx="4629845" cy="549276"/>
          </a:xfrm>
          <a:prstGeom prst="rect">
            <a:avLst/>
          </a:prstGeom>
        </p:spPr>
        <p:txBody>
          <a:bodyPr lIns="0" tIns="0" rIns="0" bIns="0" rtlCol="0" anchor="t">
            <a:spAutoFit/>
          </a:bodyPr>
          <a:lstStyle/>
          <a:p>
            <a:pPr marL="0" lvl="0" indent="0" algn="ctr">
              <a:lnSpc>
                <a:spcPts val="3700"/>
              </a:lnSpc>
              <a:spcBef>
                <a:spcPct val="0"/>
              </a:spcBef>
            </a:pPr>
            <a:r>
              <a:rPr lang="en-US" sz="5000" b="1" u="none" strike="noStrike">
                <a:solidFill>
                  <a:srgbClr val="FFFFFF"/>
                </a:solidFill>
                <a:latin typeface="MediaPro Medium"/>
                <a:ea typeface="MediaPro Medium"/>
                <a:cs typeface="MediaPro Medium"/>
                <a:sym typeface="MediaPro Medium"/>
              </a:rPr>
              <a:t>TIPOLOGIE DI DATI </a:t>
            </a:r>
          </a:p>
        </p:txBody>
      </p:sp>
      <p:sp>
        <p:nvSpPr>
          <p:cNvPr id="21" name="TextBox 21"/>
          <p:cNvSpPr txBox="1"/>
          <p:nvPr/>
        </p:nvSpPr>
        <p:spPr>
          <a:xfrm>
            <a:off x="10683656" y="7232089"/>
            <a:ext cx="5288260" cy="1968119"/>
          </a:xfrm>
          <a:prstGeom prst="rect">
            <a:avLst/>
          </a:prstGeom>
        </p:spPr>
        <p:txBody>
          <a:bodyPr lIns="0" tIns="0" rIns="0" bIns="0" rtlCol="0" anchor="t">
            <a:spAutoFit/>
          </a:bodyPr>
          <a:lstStyle/>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file .dat</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file .csv</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shapefile GIS</a:t>
            </a:r>
          </a:p>
          <a:p>
            <a:pPr marL="820421" lvl="1" indent="-410210" algn="l">
              <a:lnSpc>
                <a:spcPts val="3838"/>
              </a:lnSpc>
              <a:spcBef>
                <a:spcPct val="0"/>
              </a:spcBef>
              <a:buFont typeface="Arial"/>
              <a:buChar char="•"/>
            </a:pPr>
            <a:r>
              <a:rPr lang="en-US" sz="3800" u="none" strike="noStrike">
                <a:solidFill>
                  <a:srgbClr val="000000"/>
                </a:solidFill>
                <a:latin typeface="Glacial Indifference"/>
                <a:ea typeface="Glacial Indifference"/>
                <a:cs typeface="Glacial Indifference"/>
                <a:sym typeface="Glacial Indifference"/>
              </a:rPr>
              <a:t>dati raster e vettoriali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pSp>
        <p:nvGrpSpPr>
          <p:cNvPr id="7" name="Group 7"/>
          <p:cNvGrpSpPr/>
          <p:nvPr/>
        </p:nvGrpSpPr>
        <p:grpSpPr>
          <a:xfrm>
            <a:off x="1113148" y="1848411"/>
            <a:ext cx="7624034" cy="1188792"/>
            <a:chOff x="0" y="0"/>
            <a:chExt cx="596560" cy="93020"/>
          </a:xfrm>
        </p:grpSpPr>
        <p:sp>
          <p:nvSpPr>
            <p:cNvPr id="8" name="Freeform 8"/>
            <p:cNvSpPr/>
            <p:nvPr/>
          </p:nvSpPr>
          <p:spPr>
            <a:xfrm>
              <a:off x="0" y="0"/>
              <a:ext cx="596560" cy="93020"/>
            </a:xfrm>
            <a:custGeom>
              <a:avLst/>
              <a:gdLst/>
              <a:ahLst/>
              <a:cxnLst/>
              <a:rect l="l" t="t" r="r" b="b"/>
              <a:pathLst>
                <a:path w="596560" h="93020">
                  <a:moveTo>
                    <a:pt x="19833" y="0"/>
                  </a:moveTo>
                  <a:lnTo>
                    <a:pt x="576727" y="0"/>
                  </a:lnTo>
                  <a:cubicBezTo>
                    <a:pt x="587680" y="0"/>
                    <a:pt x="596560" y="8880"/>
                    <a:pt x="596560" y="19833"/>
                  </a:cubicBezTo>
                  <a:lnTo>
                    <a:pt x="596560" y="73186"/>
                  </a:lnTo>
                  <a:cubicBezTo>
                    <a:pt x="596560" y="84140"/>
                    <a:pt x="587680" y="93020"/>
                    <a:pt x="576727" y="93020"/>
                  </a:cubicBezTo>
                  <a:lnTo>
                    <a:pt x="19833" y="93020"/>
                  </a:lnTo>
                  <a:cubicBezTo>
                    <a:pt x="8880" y="93020"/>
                    <a:pt x="0" y="84140"/>
                    <a:pt x="0" y="73186"/>
                  </a:cubicBezTo>
                  <a:lnTo>
                    <a:pt x="0" y="19833"/>
                  </a:lnTo>
                  <a:cubicBezTo>
                    <a:pt x="0" y="8880"/>
                    <a:pt x="8880" y="0"/>
                    <a:pt x="19833"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596560" cy="13112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Freeform 10"/>
          <p:cNvSpPr/>
          <p:nvPr/>
        </p:nvSpPr>
        <p:spPr>
          <a:xfrm>
            <a:off x="1028700" y="3327028"/>
            <a:ext cx="16230600" cy="5964746"/>
          </a:xfrm>
          <a:custGeom>
            <a:avLst/>
            <a:gdLst/>
            <a:ahLst/>
            <a:cxnLst/>
            <a:rect l="l" t="t" r="r" b="b"/>
            <a:pathLst>
              <a:path w="16230600" h="5964746">
                <a:moveTo>
                  <a:pt x="0" y="0"/>
                </a:moveTo>
                <a:lnTo>
                  <a:pt x="16230600" y="0"/>
                </a:lnTo>
                <a:lnTo>
                  <a:pt x="16230600" y="5964746"/>
                </a:lnTo>
                <a:lnTo>
                  <a:pt x="0" y="5964746"/>
                </a:lnTo>
                <a:lnTo>
                  <a:pt x="0" y="0"/>
                </a:lnTo>
                <a:close/>
              </a:path>
            </a:pathLst>
          </a:custGeom>
          <a:blipFill>
            <a:blip r:embed="rId4"/>
            <a:stretch>
              <a:fillRect/>
            </a:stretch>
          </a:blipFill>
        </p:spPr>
        <p:txBody>
          <a:bodyPr/>
          <a:lstStyle/>
          <a:p>
            <a:endParaRPr lang="it-IT"/>
          </a:p>
        </p:txBody>
      </p:sp>
      <p:sp>
        <p:nvSpPr>
          <p:cNvPr id="11" name="TextBox 11"/>
          <p:cNvSpPr txBox="1"/>
          <p:nvPr/>
        </p:nvSpPr>
        <p:spPr>
          <a:xfrm>
            <a:off x="2031652" y="2301502"/>
            <a:ext cx="5729685"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ESEMPIO DI DATI INPUT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5"/>
            <a:stretch>
              <a:fillRect/>
            </a:stretch>
          </a:blipFill>
        </p:spPr>
        <p:txBody>
          <a:bodyPr/>
          <a:lstStyle/>
          <a:p>
            <a:endParaRPr lang="it-IT"/>
          </a:p>
        </p:txBody>
      </p:sp>
      <p:grpSp>
        <p:nvGrpSpPr>
          <p:cNvPr id="7" name="Group 7"/>
          <p:cNvGrpSpPr/>
          <p:nvPr/>
        </p:nvGrpSpPr>
        <p:grpSpPr>
          <a:xfrm>
            <a:off x="1113148" y="1848411"/>
            <a:ext cx="6590452" cy="1188792"/>
            <a:chOff x="0" y="0"/>
            <a:chExt cx="515685" cy="93020"/>
          </a:xfrm>
        </p:grpSpPr>
        <p:sp>
          <p:nvSpPr>
            <p:cNvPr id="8" name="Freeform 8"/>
            <p:cNvSpPr/>
            <p:nvPr/>
          </p:nvSpPr>
          <p:spPr>
            <a:xfrm>
              <a:off x="0" y="0"/>
              <a:ext cx="515685" cy="93020"/>
            </a:xfrm>
            <a:custGeom>
              <a:avLst/>
              <a:gdLst/>
              <a:ahLst/>
              <a:cxnLst/>
              <a:rect l="l" t="t" r="r" b="b"/>
              <a:pathLst>
                <a:path w="515685" h="93020">
                  <a:moveTo>
                    <a:pt x="22944" y="0"/>
                  </a:moveTo>
                  <a:lnTo>
                    <a:pt x="492741" y="0"/>
                  </a:lnTo>
                  <a:cubicBezTo>
                    <a:pt x="498826" y="0"/>
                    <a:pt x="504662" y="2417"/>
                    <a:pt x="508965" y="6720"/>
                  </a:cubicBezTo>
                  <a:cubicBezTo>
                    <a:pt x="513268" y="11023"/>
                    <a:pt x="515685" y="16859"/>
                    <a:pt x="515685" y="22944"/>
                  </a:cubicBezTo>
                  <a:lnTo>
                    <a:pt x="515685" y="70076"/>
                  </a:lnTo>
                  <a:cubicBezTo>
                    <a:pt x="515685" y="82747"/>
                    <a:pt x="505413" y="93020"/>
                    <a:pt x="492741" y="93020"/>
                  </a:cubicBezTo>
                  <a:lnTo>
                    <a:pt x="22944" y="93020"/>
                  </a:lnTo>
                  <a:cubicBezTo>
                    <a:pt x="16859" y="93020"/>
                    <a:pt x="11023" y="90602"/>
                    <a:pt x="6720" y="86300"/>
                  </a:cubicBezTo>
                  <a:cubicBezTo>
                    <a:pt x="2417" y="81997"/>
                    <a:pt x="0" y="76161"/>
                    <a:pt x="0" y="70076"/>
                  </a:cubicBezTo>
                  <a:lnTo>
                    <a:pt x="0" y="22944"/>
                  </a:lnTo>
                  <a:cubicBezTo>
                    <a:pt x="0" y="16859"/>
                    <a:pt x="2417" y="11023"/>
                    <a:pt x="6720" y="6720"/>
                  </a:cubicBezTo>
                  <a:cubicBezTo>
                    <a:pt x="11023" y="2417"/>
                    <a:pt x="16859" y="0"/>
                    <a:pt x="22944" y="0"/>
                  </a:cubicBezTo>
                  <a:close/>
                </a:path>
              </a:pathLst>
            </a:custGeom>
            <a:solidFill>
              <a:srgbClr val="B5D2FA">
                <a:alpha val="50980"/>
              </a:srgbClr>
            </a:solidFill>
            <a:ln cap="rnd">
              <a:noFill/>
              <a:prstDash val="solid"/>
              <a:round/>
            </a:ln>
          </p:spPr>
          <p:txBody>
            <a:bodyPr/>
            <a:lstStyle/>
            <a:p>
              <a:endParaRPr lang="it-IT"/>
            </a:p>
          </p:txBody>
        </p:sp>
        <p:sp>
          <p:nvSpPr>
            <p:cNvPr id="9" name="TextBox 9"/>
            <p:cNvSpPr txBox="1"/>
            <p:nvPr/>
          </p:nvSpPr>
          <p:spPr>
            <a:xfrm>
              <a:off x="0" y="-38100"/>
              <a:ext cx="515685" cy="13112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10" name="Picture 10">
            <a:hlinkClick r:id="" action="ppaction://media"/>
          </p:cNvPr>
          <p:cNvPicPr>
            <a:picLocks noChangeAspect="1"/>
          </p:cNvPicPr>
          <p:nvPr>
            <a:videoFile r:link="rId1"/>
            <p:extLst>
              <p:ext uri="{DAA4B4D4-6D71-4841-9C94-3DE7FCFB9230}">
                <p14:media xmlns:p14="http://schemas.microsoft.com/office/powerpoint/2010/main" r:embed="rId2">
                  <p14:trim st="10440" end="2872.666"/>
                </p14:media>
              </p:ext>
            </p:extLst>
          </p:nvPr>
        </p:nvPicPr>
        <p:blipFill>
          <a:blip r:embed="rId6"/>
          <a:srcRect b="27228"/>
          <a:stretch>
            <a:fillRect/>
          </a:stretch>
        </p:blipFill>
        <p:spPr>
          <a:xfrm>
            <a:off x="2006746" y="3275328"/>
            <a:ext cx="14274508" cy="6341203"/>
          </a:xfrm>
          <a:prstGeom prst="rect">
            <a:avLst/>
          </a:prstGeom>
        </p:spPr>
      </p:pic>
      <p:sp>
        <p:nvSpPr>
          <p:cNvPr id="11" name="TextBox 11"/>
          <p:cNvSpPr txBox="1"/>
          <p:nvPr/>
        </p:nvSpPr>
        <p:spPr>
          <a:xfrm>
            <a:off x="1339644" y="2272944"/>
            <a:ext cx="6088757" cy="549276"/>
          </a:xfrm>
          <a:prstGeom prst="rect">
            <a:avLst/>
          </a:prstGeom>
        </p:spPr>
        <p:txBody>
          <a:bodyPr lIns="0" tIns="0" rIns="0" bIns="0" rtlCol="0" anchor="t">
            <a:spAutoFit/>
          </a:bodyPr>
          <a:lstStyle/>
          <a:p>
            <a:pPr marL="0" lvl="0" indent="0" algn="ctr">
              <a:lnSpc>
                <a:spcPts val="3700"/>
              </a:lnSpc>
              <a:spcBef>
                <a:spcPct val="0"/>
              </a:spcBef>
            </a:pPr>
            <a:r>
              <a:rPr lang="en-US" sz="5000" b="1">
                <a:solidFill>
                  <a:srgbClr val="FFFFFF"/>
                </a:solidFill>
                <a:latin typeface="MediaPro Medium"/>
                <a:ea typeface="MediaPro Medium"/>
                <a:cs typeface="MediaPro Medium"/>
                <a:sym typeface="MediaPro Medium"/>
              </a:rPr>
              <a:t>ESEMPIO DI ESECUZIONE</a:t>
            </a:r>
          </a:p>
        </p:txBody>
      </p:sp>
    </p:spTree>
  </p:cSld>
  <p:clrMapOvr>
    <a:masterClrMapping/>
  </p:clrMapOvr>
  <p:timing>
    <p:tnLst>
      <p:par>
        <p:cTn id="1" dur="indefinite" restart="never" nodeType="tmRoot">
          <p:childTnLst>
            <p:video>
              <p:cMediaNode vol="100000">
                <p:cTn id="2" fill="hold" display="0">
                  <p:stCondLst>
                    <p:cond delay="indefinite"/>
                  </p:st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graphicFrame>
        <p:nvGraphicFramePr>
          <p:cNvPr id="7" name="Object 7"/>
          <p:cNvGraphicFramePr/>
          <p:nvPr/>
        </p:nvGraphicFramePr>
        <p:xfrm>
          <a:off x="9837907" y="1975561"/>
          <a:ext cx="3771900" cy="4400550"/>
        </p:xfrm>
        <a:graphic>
          <a:graphicData uri="http://schemas.openxmlformats.org/presentationml/2006/ole">
            <mc:AlternateContent xmlns:mc="http://schemas.openxmlformats.org/markup-compatibility/2006">
              <mc:Choice xmlns:v="urn:schemas-microsoft-com:vml" Requires="v">
                <p:oleObj name="Worksheet" r:id="rId4" imgW="4648200" imgH="5270500" progId="Excel.Sheet.12">
                  <p:embed/>
                </p:oleObj>
              </mc:Choice>
              <mc:Fallback>
                <p:oleObj name="Worksheet" r:id="rId4" imgW="4648200" imgH="5270500" progId="Excel.Sheet.12">
                  <p:embed/>
                  <p:pic>
                    <p:nvPicPr>
                      <p:cNvPr id="0" name=""/>
                      <p:cNvPicPr/>
                      <p:nvPr/>
                    </p:nvPicPr>
                    <p:blipFill>
                      <a:blip r:embed="rId5"/>
                      <a:stretch>
                        <a:fillRect/>
                      </a:stretch>
                    </p:blipFill>
                    <p:spPr>
                      <a:xfrm>
                        <a:off x="9837907" y="1975561"/>
                        <a:ext cx="3771900" cy="4400550"/>
                      </a:xfrm>
                      <a:prstGeom prst="rect">
                        <a:avLst/>
                      </a:prstGeom>
                    </p:spPr>
                  </p:pic>
                </p:oleObj>
              </mc:Fallback>
            </mc:AlternateContent>
          </a:graphicData>
        </a:graphic>
      </p:graphicFrame>
      <p:grpSp>
        <p:nvGrpSpPr>
          <p:cNvPr id="8" name="Group 8"/>
          <p:cNvGrpSpPr/>
          <p:nvPr/>
        </p:nvGrpSpPr>
        <p:grpSpPr>
          <a:xfrm>
            <a:off x="1158128" y="1975561"/>
            <a:ext cx="8046840" cy="7282739"/>
            <a:chOff x="0" y="0"/>
            <a:chExt cx="629643" cy="569854"/>
          </a:xfrm>
        </p:grpSpPr>
        <p:sp>
          <p:nvSpPr>
            <p:cNvPr id="9" name="Freeform 9"/>
            <p:cNvSpPr/>
            <p:nvPr/>
          </p:nvSpPr>
          <p:spPr>
            <a:xfrm>
              <a:off x="0" y="0"/>
              <a:ext cx="629643" cy="569854"/>
            </a:xfrm>
            <a:custGeom>
              <a:avLst/>
              <a:gdLst/>
              <a:ahLst/>
              <a:cxnLst/>
              <a:rect l="l" t="t" r="r" b="b"/>
              <a:pathLst>
                <a:path w="629643" h="569854">
                  <a:moveTo>
                    <a:pt x="18791" y="0"/>
                  </a:moveTo>
                  <a:lnTo>
                    <a:pt x="610852" y="0"/>
                  </a:lnTo>
                  <a:cubicBezTo>
                    <a:pt x="615836" y="0"/>
                    <a:pt x="620615" y="1980"/>
                    <a:pt x="624139" y="5504"/>
                  </a:cubicBezTo>
                  <a:cubicBezTo>
                    <a:pt x="627663" y="9028"/>
                    <a:pt x="629643" y="13807"/>
                    <a:pt x="629643" y="18791"/>
                  </a:cubicBezTo>
                  <a:lnTo>
                    <a:pt x="629643" y="551063"/>
                  </a:lnTo>
                  <a:cubicBezTo>
                    <a:pt x="629643" y="556047"/>
                    <a:pt x="627663" y="560827"/>
                    <a:pt x="624139" y="564351"/>
                  </a:cubicBezTo>
                  <a:cubicBezTo>
                    <a:pt x="620615" y="567875"/>
                    <a:pt x="615836" y="569854"/>
                    <a:pt x="610852" y="569854"/>
                  </a:cubicBezTo>
                  <a:lnTo>
                    <a:pt x="18791" y="569854"/>
                  </a:lnTo>
                  <a:cubicBezTo>
                    <a:pt x="8413" y="569854"/>
                    <a:pt x="0" y="561441"/>
                    <a:pt x="0" y="551063"/>
                  </a:cubicBezTo>
                  <a:lnTo>
                    <a:pt x="0" y="18791"/>
                  </a:lnTo>
                  <a:cubicBezTo>
                    <a:pt x="0" y="13807"/>
                    <a:pt x="1980" y="9028"/>
                    <a:pt x="5504" y="5504"/>
                  </a:cubicBezTo>
                  <a:cubicBezTo>
                    <a:pt x="9028" y="1980"/>
                    <a:pt x="13807" y="0"/>
                    <a:pt x="18791" y="0"/>
                  </a:cubicBezTo>
                  <a:close/>
                </a:path>
              </a:pathLst>
            </a:custGeom>
            <a:solidFill>
              <a:srgbClr val="B5D2FA">
                <a:alpha val="50980"/>
              </a:srgbClr>
            </a:solidFill>
            <a:ln cap="rnd">
              <a:noFill/>
              <a:prstDash val="solid"/>
              <a:round/>
            </a:ln>
          </p:spPr>
          <p:txBody>
            <a:bodyPr/>
            <a:lstStyle/>
            <a:p>
              <a:endParaRPr lang="it-IT"/>
            </a:p>
          </p:txBody>
        </p:sp>
        <p:sp>
          <p:nvSpPr>
            <p:cNvPr id="10" name="TextBox 10"/>
            <p:cNvSpPr txBox="1"/>
            <p:nvPr/>
          </p:nvSpPr>
          <p:spPr>
            <a:xfrm>
              <a:off x="0" y="-38100"/>
              <a:ext cx="629643" cy="60795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TextBox 11"/>
          <p:cNvSpPr txBox="1"/>
          <p:nvPr/>
        </p:nvSpPr>
        <p:spPr>
          <a:xfrm>
            <a:off x="1443262" y="3163651"/>
            <a:ext cx="8115300" cy="1482344"/>
          </a:xfrm>
          <a:prstGeom prst="rect">
            <a:avLst/>
          </a:prstGeom>
        </p:spPr>
        <p:txBody>
          <a:bodyPr lIns="0" tIns="0" rIns="0" bIns="0" rtlCol="0" anchor="t">
            <a:spAutoFit/>
          </a:bodyPr>
          <a:lstStyle/>
          <a:p>
            <a:pPr marL="0" lvl="0" indent="0" algn="l">
              <a:lnSpc>
                <a:spcPts val="3838"/>
              </a:lnSpc>
              <a:spcBef>
                <a:spcPct val="0"/>
              </a:spcBef>
            </a:pPr>
            <a:r>
              <a:rPr lang="en-US" sz="3800" u="none" strike="noStrike">
                <a:solidFill>
                  <a:srgbClr val="000000"/>
                </a:solidFill>
                <a:latin typeface="Glacial Indifference"/>
                <a:ea typeface="Glacial Indifference"/>
                <a:cs typeface="Glacial Indifference"/>
                <a:sym typeface="Glacial Indifference"/>
              </a:rPr>
              <a:t>MARXAN genera file di output in formato .dat e .csv, compatibili con Excel e altri software di analisi.</a:t>
            </a:r>
          </a:p>
        </p:txBody>
      </p:sp>
      <p:sp>
        <p:nvSpPr>
          <p:cNvPr id="12" name="TextBox 12"/>
          <p:cNvSpPr txBox="1"/>
          <p:nvPr/>
        </p:nvSpPr>
        <p:spPr>
          <a:xfrm>
            <a:off x="1443262" y="2547699"/>
            <a:ext cx="4385965" cy="549276"/>
          </a:xfrm>
          <a:prstGeom prst="rect">
            <a:avLst/>
          </a:prstGeom>
        </p:spPr>
        <p:txBody>
          <a:bodyPr lIns="0" tIns="0" rIns="0" bIns="0" rtlCol="0" anchor="t">
            <a:spAutoFit/>
          </a:bodyPr>
          <a:lstStyle/>
          <a:p>
            <a:pPr marL="0" lvl="0" indent="0" algn="l">
              <a:lnSpc>
                <a:spcPts val="3700"/>
              </a:lnSpc>
              <a:spcBef>
                <a:spcPct val="0"/>
              </a:spcBef>
            </a:pPr>
            <a:r>
              <a:rPr lang="en-US" sz="5000" b="1">
                <a:solidFill>
                  <a:srgbClr val="FFFFFF"/>
                </a:solidFill>
                <a:latin typeface="MediaPro Medium"/>
                <a:ea typeface="MediaPro Medium"/>
                <a:cs typeface="MediaPro Medium"/>
                <a:sym typeface="MediaPro Medium"/>
              </a:rPr>
              <a:t>COS’È L’OUTPUT?</a:t>
            </a:r>
          </a:p>
        </p:txBody>
      </p:sp>
      <p:sp>
        <p:nvSpPr>
          <p:cNvPr id="13" name="TextBox 13"/>
          <p:cNvSpPr txBox="1"/>
          <p:nvPr/>
        </p:nvSpPr>
        <p:spPr>
          <a:xfrm>
            <a:off x="1158128" y="5969001"/>
            <a:ext cx="6405562" cy="2453894"/>
          </a:xfrm>
          <a:prstGeom prst="rect">
            <a:avLst/>
          </a:prstGeom>
        </p:spPr>
        <p:txBody>
          <a:bodyPr lIns="0" tIns="0" rIns="0" bIns="0" rtlCol="0" anchor="t">
            <a:spAutoFit/>
          </a:bodyPr>
          <a:lstStyle/>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aree territoriali selezionate</a:t>
            </a:r>
          </a:p>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costi e penalità</a:t>
            </a:r>
          </a:p>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risultati delle simulazioni</a:t>
            </a:r>
          </a:p>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statistiche di esecuzione</a:t>
            </a:r>
          </a:p>
          <a:p>
            <a:pPr marL="820421" lvl="1" indent="-410210" algn="l">
              <a:lnSpc>
                <a:spcPts val="3838"/>
              </a:lnSpc>
              <a:buFont typeface="Arial"/>
              <a:buChar char="•"/>
            </a:pPr>
            <a:r>
              <a:rPr lang="en-US" sz="3800" u="none" strike="noStrike">
                <a:solidFill>
                  <a:srgbClr val="000000"/>
                </a:solidFill>
                <a:latin typeface="Glacial Indifference"/>
                <a:ea typeface="Glacial Indifference"/>
                <a:cs typeface="Glacial Indifference"/>
                <a:sym typeface="Glacial Indifference"/>
              </a:rPr>
              <a:t>soluzione ottimale finale</a:t>
            </a:r>
          </a:p>
        </p:txBody>
      </p:sp>
      <p:sp>
        <p:nvSpPr>
          <p:cNvPr id="14" name="TextBox 14"/>
          <p:cNvSpPr txBox="1"/>
          <p:nvPr/>
        </p:nvSpPr>
        <p:spPr>
          <a:xfrm>
            <a:off x="1443262" y="5353050"/>
            <a:ext cx="8005980" cy="549276"/>
          </a:xfrm>
          <a:prstGeom prst="rect">
            <a:avLst/>
          </a:prstGeom>
        </p:spPr>
        <p:txBody>
          <a:bodyPr lIns="0" tIns="0" rIns="0" bIns="0" rtlCol="0" anchor="t">
            <a:spAutoFit/>
          </a:bodyPr>
          <a:lstStyle/>
          <a:p>
            <a:pPr marL="0" lvl="0" indent="0" algn="l">
              <a:lnSpc>
                <a:spcPts val="3700"/>
              </a:lnSpc>
              <a:spcBef>
                <a:spcPct val="0"/>
              </a:spcBef>
            </a:pPr>
            <a:r>
              <a:rPr lang="en-US" sz="5000" b="1">
                <a:solidFill>
                  <a:srgbClr val="FFFFFF"/>
                </a:solidFill>
                <a:latin typeface="MediaPro Medium"/>
                <a:ea typeface="MediaPro Medium"/>
                <a:cs typeface="MediaPro Medium"/>
                <a:sym typeface="MediaPro Medium"/>
              </a:rPr>
              <a:t>CHE INFORMAZIONI OFFRE?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9DD1"/>
        </a:solidFill>
        <a:effectLst/>
      </p:bgPr>
    </p:bg>
    <p:spTree>
      <p:nvGrpSpPr>
        <p:cNvPr id="1" name=""/>
        <p:cNvGrpSpPr/>
        <p:nvPr/>
      </p:nvGrpSpPr>
      <p:grpSpPr>
        <a:xfrm>
          <a:off x="0" y="0"/>
          <a:ext cx="0" cy="0"/>
          <a:chOff x="0" y="0"/>
          <a:chExt cx="0" cy="0"/>
        </a:xfrm>
      </p:grpSpPr>
      <p:sp>
        <p:nvSpPr>
          <p:cNvPr id="2" name="Freeform 2"/>
          <p:cNvSpPr/>
          <p:nvPr/>
        </p:nvSpPr>
        <p:spPr>
          <a:xfrm>
            <a:off x="-1483904" y="-1379329"/>
            <a:ext cx="21255808" cy="12168950"/>
          </a:xfrm>
          <a:custGeom>
            <a:avLst/>
            <a:gdLst/>
            <a:ahLst/>
            <a:cxnLst/>
            <a:rect l="l" t="t" r="r" b="b"/>
            <a:pathLst>
              <a:path w="21255808" h="12168950">
                <a:moveTo>
                  <a:pt x="0" y="0"/>
                </a:moveTo>
                <a:lnTo>
                  <a:pt x="21255808" y="0"/>
                </a:lnTo>
                <a:lnTo>
                  <a:pt x="21255808" y="12168951"/>
                </a:lnTo>
                <a:lnTo>
                  <a:pt x="0" y="1216895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it-IT"/>
          </a:p>
        </p:txBody>
      </p:sp>
      <p:grpSp>
        <p:nvGrpSpPr>
          <p:cNvPr id="3" name="Group 3"/>
          <p:cNvGrpSpPr/>
          <p:nvPr/>
        </p:nvGrpSpPr>
        <p:grpSpPr>
          <a:xfrm rot="-114709">
            <a:off x="-426301" y="-985357"/>
            <a:ext cx="23655103" cy="2204357"/>
            <a:chOff x="0" y="0"/>
            <a:chExt cx="4769959" cy="444500"/>
          </a:xfrm>
        </p:grpSpPr>
        <p:sp>
          <p:nvSpPr>
            <p:cNvPr id="4" name="Freeform 4"/>
            <p:cNvSpPr/>
            <p:nvPr/>
          </p:nvSpPr>
          <p:spPr>
            <a:xfrm>
              <a:off x="0" y="0"/>
              <a:ext cx="4769959" cy="444500"/>
            </a:xfrm>
            <a:custGeom>
              <a:avLst/>
              <a:gdLst/>
              <a:ahLst/>
              <a:cxnLst/>
              <a:rect l="l" t="t" r="r" b="b"/>
              <a:pathLst>
                <a:path w="4769959" h="444500">
                  <a:moveTo>
                    <a:pt x="4763695" y="0"/>
                  </a:moveTo>
                  <a:lnTo>
                    <a:pt x="6264" y="0"/>
                  </a:lnTo>
                  <a:cubicBezTo>
                    <a:pt x="2805" y="0"/>
                    <a:pt x="0" y="2805"/>
                    <a:pt x="0" y="6264"/>
                  </a:cubicBezTo>
                  <a:lnTo>
                    <a:pt x="0" y="398743"/>
                  </a:lnTo>
                  <a:cubicBezTo>
                    <a:pt x="253721" y="433272"/>
                    <a:pt x="1065628" y="481613"/>
                    <a:pt x="2283486" y="398743"/>
                  </a:cubicBezTo>
                  <a:cubicBezTo>
                    <a:pt x="3501354" y="315872"/>
                    <a:pt x="4448581" y="364213"/>
                    <a:pt x="4769959" y="398743"/>
                  </a:cubicBezTo>
                  <a:lnTo>
                    <a:pt x="4769959" y="6264"/>
                  </a:lnTo>
                  <a:cubicBezTo>
                    <a:pt x="4769959" y="2805"/>
                    <a:pt x="4767155" y="0"/>
                    <a:pt x="4763695" y="0"/>
                  </a:cubicBezTo>
                  <a:close/>
                </a:path>
              </a:pathLst>
            </a:custGeom>
            <a:solidFill>
              <a:srgbClr val="B5D2FA"/>
            </a:solidFill>
          </p:spPr>
          <p:txBody>
            <a:bodyPr/>
            <a:lstStyle/>
            <a:p>
              <a:endParaRPr lang="it-IT"/>
            </a:p>
          </p:txBody>
        </p:sp>
        <p:sp>
          <p:nvSpPr>
            <p:cNvPr id="5" name="TextBox 5"/>
            <p:cNvSpPr txBox="1"/>
            <p:nvPr/>
          </p:nvSpPr>
          <p:spPr>
            <a:xfrm>
              <a:off x="0" y="-38100"/>
              <a:ext cx="4769959" cy="3873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302689"/>
            <a:ext cx="2921936" cy="959109"/>
          </a:xfrm>
          <a:custGeom>
            <a:avLst/>
            <a:gdLst/>
            <a:ahLst/>
            <a:cxnLst/>
            <a:rect l="l" t="t" r="r" b="b"/>
            <a:pathLst>
              <a:path w="2921936" h="959109">
                <a:moveTo>
                  <a:pt x="0" y="0"/>
                </a:moveTo>
                <a:lnTo>
                  <a:pt x="2921936" y="0"/>
                </a:lnTo>
                <a:lnTo>
                  <a:pt x="2921936" y="959108"/>
                </a:lnTo>
                <a:lnTo>
                  <a:pt x="0" y="959108"/>
                </a:lnTo>
                <a:lnTo>
                  <a:pt x="0" y="0"/>
                </a:lnTo>
                <a:close/>
              </a:path>
            </a:pathLst>
          </a:custGeom>
          <a:blipFill>
            <a:blip r:embed="rId3"/>
            <a:stretch>
              <a:fillRect/>
            </a:stretch>
          </a:blipFill>
        </p:spPr>
        <p:txBody>
          <a:bodyPr/>
          <a:lstStyle/>
          <a:p>
            <a:endParaRPr lang="it-IT"/>
          </a:p>
        </p:txBody>
      </p:sp>
      <p:sp>
        <p:nvSpPr>
          <p:cNvPr id="7" name="TextBox 7"/>
          <p:cNvSpPr txBox="1"/>
          <p:nvPr/>
        </p:nvSpPr>
        <p:spPr>
          <a:xfrm>
            <a:off x="1028700" y="2321799"/>
            <a:ext cx="8005980" cy="1016001"/>
          </a:xfrm>
          <a:prstGeom prst="rect">
            <a:avLst/>
          </a:prstGeom>
        </p:spPr>
        <p:txBody>
          <a:bodyPr lIns="0" tIns="0" rIns="0" bIns="0" rtlCol="0" anchor="t">
            <a:spAutoFit/>
          </a:bodyPr>
          <a:lstStyle/>
          <a:p>
            <a:pPr marL="0" lvl="0" indent="0" algn="l">
              <a:lnSpc>
                <a:spcPts val="3700"/>
              </a:lnSpc>
              <a:spcBef>
                <a:spcPct val="0"/>
              </a:spcBef>
            </a:pPr>
            <a:r>
              <a:rPr lang="en-US" sz="5000" b="1">
                <a:solidFill>
                  <a:srgbClr val="FFFFFF"/>
                </a:solidFill>
                <a:latin typeface="MediaPro Medium"/>
                <a:ea typeface="MediaPro Medium"/>
                <a:cs typeface="MediaPro Medium"/>
                <a:sym typeface="MediaPro Medium"/>
              </a:rPr>
              <a:t>IMPLEMENTARE L’OUTPUT IN ALTRI SOFTWARE</a:t>
            </a:r>
          </a:p>
        </p:txBody>
      </p:sp>
      <p:grpSp>
        <p:nvGrpSpPr>
          <p:cNvPr id="8" name="Group 8"/>
          <p:cNvGrpSpPr/>
          <p:nvPr/>
        </p:nvGrpSpPr>
        <p:grpSpPr>
          <a:xfrm>
            <a:off x="743566" y="1874770"/>
            <a:ext cx="9669336" cy="7771078"/>
            <a:chOff x="0" y="0"/>
            <a:chExt cx="756599" cy="608066"/>
          </a:xfrm>
        </p:grpSpPr>
        <p:sp>
          <p:nvSpPr>
            <p:cNvPr id="9" name="Freeform 9"/>
            <p:cNvSpPr/>
            <p:nvPr/>
          </p:nvSpPr>
          <p:spPr>
            <a:xfrm>
              <a:off x="0" y="0"/>
              <a:ext cx="756599" cy="608066"/>
            </a:xfrm>
            <a:custGeom>
              <a:avLst/>
              <a:gdLst/>
              <a:ahLst/>
              <a:cxnLst/>
              <a:rect l="l" t="t" r="r" b="b"/>
              <a:pathLst>
                <a:path w="756599" h="608066">
                  <a:moveTo>
                    <a:pt x="15638" y="0"/>
                  </a:moveTo>
                  <a:lnTo>
                    <a:pt x="740961" y="0"/>
                  </a:lnTo>
                  <a:cubicBezTo>
                    <a:pt x="749598" y="0"/>
                    <a:pt x="756599" y="7001"/>
                    <a:pt x="756599" y="15638"/>
                  </a:cubicBezTo>
                  <a:lnTo>
                    <a:pt x="756599" y="592428"/>
                  </a:lnTo>
                  <a:cubicBezTo>
                    <a:pt x="756599" y="601064"/>
                    <a:pt x="749598" y="608066"/>
                    <a:pt x="740961" y="608066"/>
                  </a:cubicBezTo>
                  <a:lnTo>
                    <a:pt x="15638" y="608066"/>
                  </a:lnTo>
                  <a:cubicBezTo>
                    <a:pt x="7001" y="608066"/>
                    <a:pt x="0" y="601064"/>
                    <a:pt x="0" y="592428"/>
                  </a:cubicBezTo>
                  <a:lnTo>
                    <a:pt x="0" y="15638"/>
                  </a:lnTo>
                  <a:cubicBezTo>
                    <a:pt x="0" y="7001"/>
                    <a:pt x="7001" y="0"/>
                    <a:pt x="15638" y="0"/>
                  </a:cubicBezTo>
                  <a:close/>
                </a:path>
              </a:pathLst>
            </a:custGeom>
            <a:solidFill>
              <a:srgbClr val="B5D2FA">
                <a:alpha val="50980"/>
              </a:srgbClr>
            </a:solidFill>
            <a:ln cap="rnd">
              <a:noFill/>
              <a:prstDash val="solid"/>
              <a:round/>
            </a:ln>
          </p:spPr>
          <p:txBody>
            <a:bodyPr/>
            <a:lstStyle/>
            <a:p>
              <a:endParaRPr lang="it-IT"/>
            </a:p>
          </p:txBody>
        </p:sp>
        <p:sp>
          <p:nvSpPr>
            <p:cNvPr id="10" name="TextBox 10"/>
            <p:cNvSpPr txBox="1"/>
            <p:nvPr/>
          </p:nvSpPr>
          <p:spPr>
            <a:xfrm>
              <a:off x="0" y="-38100"/>
              <a:ext cx="756599" cy="64616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1" name="Freeform 11"/>
          <p:cNvSpPr/>
          <p:nvPr/>
        </p:nvSpPr>
        <p:spPr>
          <a:xfrm>
            <a:off x="10902342" y="1874770"/>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4"/>
            <a:stretch>
              <a:fillRect/>
            </a:stretch>
          </a:blipFill>
        </p:spPr>
        <p:txBody>
          <a:bodyPr/>
          <a:lstStyle/>
          <a:p>
            <a:endParaRPr lang="it-IT"/>
          </a:p>
        </p:txBody>
      </p:sp>
      <p:sp>
        <p:nvSpPr>
          <p:cNvPr id="12" name="TextBox 12"/>
          <p:cNvSpPr txBox="1"/>
          <p:nvPr/>
        </p:nvSpPr>
        <p:spPr>
          <a:xfrm>
            <a:off x="1028700" y="3404475"/>
            <a:ext cx="9186409" cy="5963793"/>
          </a:xfrm>
          <a:prstGeom prst="rect">
            <a:avLst/>
          </a:prstGeom>
        </p:spPr>
        <p:txBody>
          <a:bodyPr lIns="0" tIns="0" rIns="0" bIns="0" rtlCol="0" anchor="t">
            <a:spAutoFit/>
          </a:bodyPr>
          <a:lstStyle/>
          <a:p>
            <a:pPr marL="0" lvl="0" indent="0" algn="l">
              <a:lnSpc>
                <a:spcPts val="3636"/>
              </a:lnSpc>
              <a:spcBef>
                <a:spcPct val="0"/>
              </a:spcBef>
            </a:pPr>
            <a:r>
              <a:rPr lang="en-US" sz="3600" u="none" strike="noStrike">
                <a:solidFill>
                  <a:srgbClr val="000000"/>
                </a:solidFill>
                <a:latin typeface="Glacial Indifference"/>
                <a:ea typeface="Glacial Indifference"/>
                <a:cs typeface="Glacial Indifference"/>
                <a:sym typeface="Glacial Indifference"/>
              </a:rPr>
              <a:t>Per valutare i risultati prodotti da MARXAN, gli output generati dal software (file .csv e .dat) possono essere importati in un ambiente GIS come QGIS. In questo modo è possibile trasformare i dati numerici in mappe tematiche che evidenziano le Planning Units selezionate dal modello, consentendo una visualizzazione immediata delle aree prioritarie per la conservazione. L'integrazione con QGIS permette inoltre di effettuare analisi spaziali aggiuntive e di produrre elaborati cartografici utili per la pianificazione ambientale e il supporto alle decisioni.</a:t>
            </a:r>
          </a:p>
        </p:txBody>
      </p:sp>
      <p:sp>
        <p:nvSpPr>
          <p:cNvPr id="13" name="TextBox 13"/>
          <p:cNvSpPr txBox="1"/>
          <p:nvPr/>
        </p:nvSpPr>
        <p:spPr>
          <a:xfrm>
            <a:off x="10902342" y="8549583"/>
            <a:ext cx="6356958" cy="884175"/>
          </a:xfrm>
          <a:prstGeom prst="rect">
            <a:avLst/>
          </a:prstGeom>
        </p:spPr>
        <p:txBody>
          <a:bodyPr lIns="0" tIns="0" rIns="0" bIns="0" rtlCol="0" anchor="t">
            <a:spAutoFit/>
          </a:bodyPr>
          <a:lstStyle/>
          <a:p>
            <a:pPr marL="0" lvl="0" indent="0" algn="l">
              <a:lnSpc>
                <a:spcPts val="2323"/>
              </a:lnSpc>
              <a:spcBef>
                <a:spcPct val="0"/>
              </a:spcBef>
            </a:pPr>
            <a:r>
              <a:rPr lang="en-US" sz="2300" u="none" strike="noStrike">
                <a:solidFill>
                  <a:srgbClr val="000000"/>
                </a:solidFill>
                <a:latin typeface="Glacial Indifference"/>
                <a:ea typeface="Glacial Indifference"/>
                <a:cs typeface="Glacial Indifference"/>
                <a:sym typeface="Glacial Indifference"/>
              </a:rPr>
              <a:t>Esempio di mappa tematica ottenuta dagli output di MARXAN, con evidenziazione delle Planning Units selezionate nella soluzione ottimale.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640</Words>
  <Application>Microsoft Office PowerPoint</Application>
  <PresentationFormat>Personalizzato</PresentationFormat>
  <Paragraphs>73</Paragraphs>
  <Slides>10</Slides>
  <Notes>0</Notes>
  <HiddenSlides>0</HiddenSlides>
  <MMClips>1</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10</vt:i4>
      </vt:variant>
    </vt:vector>
  </HeadingPairs>
  <TitlesOfParts>
    <vt:vector size="17" baseType="lpstr">
      <vt:lpstr>Calibri</vt:lpstr>
      <vt:lpstr>Arial</vt:lpstr>
      <vt:lpstr>MediaPro</vt:lpstr>
      <vt:lpstr>Glacial Indifference</vt:lpstr>
      <vt:lpstr>MediaPro Medium</vt:lpstr>
      <vt:lpstr>Office Theme</vt:lpstr>
      <vt:lpstr>Worksheet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MARXAN</dc:title>
  <dc:creator>Giorgio Guariso</dc:creator>
  <cp:lastModifiedBy>Giorgio Guariso</cp:lastModifiedBy>
  <cp:revision>2</cp:revision>
  <dcterms:created xsi:type="dcterms:W3CDTF">2006-08-16T00:00:00Z</dcterms:created>
  <dcterms:modified xsi:type="dcterms:W3CDTF">2026-06-04T16:33:44Z</dcterms:modified>
  <dc:identifier>DAHKZiFVTQw</dc:identifier>
</cp:coreProperties>
</file>