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1" r:id="rId9"/>
    <p:sldId id="26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po Martinez" initials="J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115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E2D32-1EA2-4965-9B29-3BC635529774}" type="datetimeFigureOut">
              <a:rPr lang="it-IT" smtClean="0"/>
              <a:t>25/07/2016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6BEBC-9299-48A4-8039-2F09691919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27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6BEBC-9299-48A4-8039-2F096919196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9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AEBC-6EBC-4D94-969B-B8FDD0BF5DC9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43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DEFB-10EC-4ACC-9BA6-6AAC0B6FE055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58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D61-4B82-46B4-B9ED-B2B48B596884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39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6EA1-0ED4-4824-9D83-5F8887F489CD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7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2003-77B3-495A-A670-1CCAC2247222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86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5105-D019-4F4F-802E-D16E2FBD7CC3}" type="datetime1">
              <a:rPr lang="it-IT" smtClean="0"/>
              <a:t>25/07/2016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64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6E4C-7199-466F-B64D-252E06B4996A}" type="datetime1">
              <a:rPr lang="it-IT" smtClean="0"/>
              <a:t>25/07/2016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40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555-1A06-4EAC-B77A-4EC0FE576A87}" type="datetime1">
              <a:rPr lang="it-IT" smtClean="0"/>
              <a:t>25/07/2016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86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102A-3EA0-4DE3-A941-B1FE18CB370E}" type="datetime1">
              <a:rPr lang="it-IT" smtClean="0"/>
              <a:t>25/07/2016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60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101-E656-425A-9D7D-494A1F2CD541}" type="datetime1">
              <a:rPr lang="it-IT" smtClean="0"/>
              <a:t>25/07/2016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14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2BBA-CD86-4CFD-8F6A-4E5DD1B10EEB}" type="datetime1">
              <a:rPr lang="it-IT" smtClean="0"/>
              <a:t>25/07/2016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26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EE211-1276-4D03-86F5-09A12229B92D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E6FCF-EB7E-4C57-8057-4FF7EA5C7E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17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prambiente.gov.it/contentfiles/00003400/3472-mlg-35-2006.pdf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prambiente.gov.it/it/moduli-e-software/il-software-mes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523999" y="1747434"/>
            <a:ext cx="9144000" cy="3738965"/>
          </a:xfrm>
        </p:spPr>
        <p:txBody>
          <a:bodyPr>
            <a:normAutofit/>
          </a:bodyPr>
          <a:lstStyle/>
          <a:p>
            <a:pPr fontAlgn="base"/>
            <a:r>
              <a:rPr lang="it-IT" b="1" dirty="0" smtClean="0"/>
              <a:t>IL SOFTWARE MESH®</a:t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400" dirty="0">
                <a:solidFill>
                  <a:srgbClr val="00601D"/>
                </a:solidFill>
                <a:latin typeface="Times New Roman" panose="02020603050405020304" pitchFamily="18" charset="0"/>
              </a:rPr>
              <a:t>Istituto Superiore per </a:t>
            </a:r>
            <a:r>
              <a:rPr lang="it-IT" sz="2400" dirty="0" smtClean="0">
                <a:solidFill>
                  <a:srgbClr val="00601D"/>
                </a:solidFill>
                <a:latin typeface="Times New Roman" panose="02020603050405020304" pitchFamily="18" charset="0"/>
              </a:rPr>
              <a:t>la Protezione </a:t>
            </a:r>
            <a:r>
              <a:rPr lang="it-IT" sz="2400" dirty="0">
                <a:solidFill>
                  <a:srgbClr val="00601D"/>
                </a:solidFill>
                <a:latin typeface="Times New Roman" panose="02020603050405020304" pitchFamily="18" charset="0"/>
              </a:rPr>
              <a:t>e la Ricerca Ambientale</a:t>
            </a:r>
            <a:br>
              <a:rPr lang="it-IT" sz="2400" dirty="0">
                <a:solidFill>
                  <a:srgbClr val="00601D"/>
                </a:solidFill>
                <a:latin typeface="Times New Roman" panose="02020603050405020304" pitchFamily="18" charset="0"/>
              </a:rPr>
            </a:br>
            <a:r>
              <a:rPr lang="it-IT" sz="2400" dirty="0">
                <a:solidFill>
                  <a:srgbClr val="00601D"/>
                </a:solidFill>
                <a:latin typeface="Times New Roman" panose="02020603050405020304" pitchFamily="18" charset="0"/>
              </a:rPr>
              <a:t>http://www.isprambiente.gov.it/</a:t>
            </a: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737" y="725778"/>
            <a:ext cx="1152525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64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821074"/>
            <a:ext cx="10515600" cy="4351338"/>
          </a:xfrm>
        </p:spPr>
        <p:txBody>
          <a:bodyPr/>
          <a:lstStyle/>
          <a:p>
            <a:r>
              <a:rPr lang="it-IT" dirty="0" smtClean="0"/>
              <a:t>Il software </a:t>
            </a:r>
            <a:r>
              <a:rPr lang="it-IT" dirty="0" err="1" smtClean="0"/>
              <a:t>Mesh</a:t>
            </a:r>
            <a:r>
              <a:rPr lang="it-IT" dirty="0" smtClean="0"/>
              <a:t> consente di stimare, attraverso il metodo </a:t>
            </a:r>
            <a:r>
              <a:rPr lang="it-IT" dirty="0" err="1" smtClean="0"/>
              <a:t>Shortcut</a:t>
            </a:r>
            <a:r>
              <a:rPr lang="it-IT" dirty="0" smtClean="0"/>
              <a:t> (</a:t>
            </a:r>
            <a:r>
              <a:rPr lang="it-IT" dirty="0" smtClean="0">
                <a:hlinkClick r:id="rId3"/>
              </a:rPr>
              <a:t>vedi</a:t>
            </a:r>
            <a:r>
              <a:rPr lang="it-IT" dirty="0" smtClean="0"/>
              <a:t>), le distanze di danno e le conseguenze di eventi incidentali </a:t>
            </a:r>
            <a:r>
              <a:rPr lang="it-IT" dirty="0"/>
              <a:t>rilevanti, connessi a</a:t>
            </a:r>
            <a:r>
              <a:rPr lang="it-IT" dirty="0" smtClean="0"/>
              <a:t> stoccaggio e trasporto </a:t>
            </a:r>
            <a:r>
              <a:rPr lang="it-IT" dirty="0"/>
              <a:t>di sostanze </a:t>
            </a:r>
            <a:r>
              <a:rPr lang="it-IT" dirty="0" smtClean="0"/>
              <a:t>pericolose.</a:t>
            </a:r>
          </a:p>
          <a:p>
            <a:r>
              <a:rPr lang="it-IT" dirty="0" smtClean="0"/>
              <a:t>È messo a disposizione dall’ex APAT, Agenzia </a:t>
            </a:r>
            <a:r>
              <a:rPr lang="it-IT" dirty="0"/>
              <a:t>per la protezione dell'ambiente e per i servizi tecnici</a:t>
            </a:r>
            <a:r>
              <a:rPr lang="it-IT" dirty="0" smtClean="0"/>
              <a:t>, ora ISPRA. È facilmente scaricabile dal sito stesso </a:t>
            </a:r>
            <a:r>
              <a:rPr lang="it-IT" dirty="0"/>
              <a:t>di ISPRA (</a:t>
            </a:r>
            <a:r>
              <a:rPr lang="it-IT" dirty="0">
                <a:hlinkClick r:id="rId4"/>
              </a:rPr>
              <a:t>http://</a:t>
            </a:r>
            <a:r>
              <a:rPr lang="it-IT" dirty="0" smtClean="0">
                <a:hlinkClick r:id="rId4"/>
              </a:rPr>
              <a:t>www.isprambiente.gov.it/</a:t>
            </a:r>
            <a:r>
              <a:rPr lang="it-IT" dirty="0" err="1" smtClean="0">
                <a:hlinkClick r:id="rId4"/>
              </a:rPr>
              <a:t>it</a:t>
            </a:r>
            <a:r>
              <a:rPr lang="it-IT" dirty="0" smtClean="0">
                <a:hlinkClick r:id="rId4"/>
              </a:rPr>
              <a:t>/moduli-e-software/il-software-</a:t>
            </a:r>
            <a:r>
              <a:rPr lang="it-IT" dirty="0" err="1" smtClean="0">
                <a:hlinkClick r:id="rId4"/>
              </a:rPr>
              <a:t>mesh</a:t>
            </a:r>
            <a:r>
              <a:rPr lang="it-IT" dirty="0" smtClean="0"/>
              <a:t>), dove sono fornite tutte le indicazioni relative all’installazione.</a:t>
            </a:r>
          </a:p>
          <a:p>
            <a:r>
              <a:rPr lang="it-IT" dirty="0" smtClean="0"/>
              <a:t>Il software non presenta particolari requisiti minimi ed è utilizzabile con Windows 2000 o XP</a:t>
            </a:r>
            <a:r>
              <a:rPr lang="it-IT" baseline="30000" dirty="0" smtClean="0"/>
              <a:t>1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52600" y="-2171700"/>
            <a:ext cx="7002780" cy="193899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Scopo e finalità del programma</a:t>
            </a:r>
          </a:p>
          <a:p>
            <a:r>
              <a:rPr lang="it-IT" sz="4000" b="1" dirty="0" smtClean="0">
                <a:solidFill>
                  <a:srgbClr val="FF0000"/>
                </a:solidFill>
              </a:rPr>
              <a:t>ente/autore e sito </a:t>
            </a:r>
          </a:p>
          <a:p>
            <a:r>
              <a:rPr lang="it-IT" sz="4000" b="1" dirty="0" smtClean="0">
                <a:solidFill>
                  <a:srgbClr val="FF0000"/>
                </a:solidFill>
              </a:rPr>
              <a:t>specifiche hardware e software 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Software MESH® APAT-ISPRA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38200" y="5395049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30000" dirty="0" smtClean="0"/>
              <a:t>1</a:t>
            </a:r>
            <a:r>
              <a:rPr lang="it-IT" dirty="0" smtClean="0"/>
              <a:t> Il software è eseguibile anche su Windows 8-10, come testato; sul sito stesso è specificato che eventuali errori </a:t>
            </a:r>
            <a:r>
              <a:rPr lang="it-IT" dirty="0"/>
              <a:t>durante </a:t>
            </a:r>
            <a:r>
              <a:rPr lang="it-IT" dirty="0" smtClean="0"/>
              <a:t>l’installazione possono essere ignorati permettendo </a:t>
            </a:r>
            <a:r>
              <a:rPr lang="it-IT" dirty="0"/>
              <a:t>di terminare con successo l’installazione.</a:t>
            </a:r>
          </a:p>
        </p:txBody>
      </p:sp>
    </p:spTree>
    <p:extLst>
      <p:ext uri="{BB962C8B-B14F-4D97-AF65-F5344CB8AC3E}">
        <p14:creationId xmlns:p14="http://schemas.microsoft.com/office/powerpoint/2010/main" val="247727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14256"/>
            <a:ext cx="10515600" cy="2759254"/>
          </a:xfrm>
        </p:spPr>
        <p:txBody>
          <a:bodyPr/>
          <a:lstStyle/>
          <a:p>
            <a:r>
              <a:rPr lang="it-IT" dirty="0" smtClean="0"/>
              <a:t>Il software permette di visualizzare la stima della distanza del danno una volta inseriti i seguenti </a:t>
            </a:r>
            <a:r>
              <a:rPr lang="it-IT" b="1" dirty="0" smtClean="0"/>
              <a:t>dati</a:t>
            </a:r>
            <a:r>
              <a:rPr lang="it-IT" dirty="0" smtClean="0"/>
              <a:t>:</a:t>
            </a:r>
          </a:p>
          <a:p>
            <a:pPr lvl="1"/>
            <a:r>
              <a:rPr lang="it-IT" dirty="0"/>
              <a:t>s</a:t>
            </a:r>
            <a:r>
              <a:rPr lang="it-IT" dirty="0" smtClean="0"/>
              <a:t>ostanza coinvolta;</a:t>
            </a:r>
          </a:p>
          <a:p>
            <a:pPr lvl="1"/>
            <a:r>
              <a:rPr lang="it-IT" dirty="0" smtClean="0"/>
              <a:t>tipologia sostanza;</a:t>
            </a:r>
          </a:p>
          <a:p>
            <a:pPr lvl="1"/>
            <a:r>
              <a:rPr lang="it-IT" dirty="0" smtClean="0"/>
              <a:t>tipologia di detenzione (trasporto o stoccaggio);</a:t>
            </a:r>
          </a:p>
          <a:p>
            <a:pPr lvl="1"/>
            <a:r>
              <a:rPr lang="it-IT" dirty="0" smtClean="0"/>
              <a:t>eventuali dati di stoccaggio.</a:t>
            </a:r>
          </a:p>
          <a:p>
            <a:pPr marL="457200" lvl="1" indent="0">
              <a:buNone/>
            </a:pPr>
            <a:endParaRPr lang="it-IT" dirty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838200" y="3668891"/>
            <a:ext cx="10515600" cy="1392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Dopo aver eseguito il programma, viene fornita una </a:t>
            </a:r>
            <a:r>
              <a:rPr lang="it-IT" b="1" dirty="0" smtClean="0"/>
              <a:t>tabella</a:t>
            </a:r>
            <a:r>
              <a:rPr lang="it-IT" dirty="0" smtClean="0"/>
              <a:t> con un possibile </a:t>
            </a:r>
            <a:r>
              <a:rPr lang="it-IT" b="1" dirty="0" smtClean="0"/>
              <a:t>scenario incidentale</a:t>
            </a:r>
            <a:r>
              <a:rPr lang="it-IT" dirty="0" smtClean="0"/>
              <a:t>; è anche possibile visualizzare </a:t>
            </a:r>
            <a:r>
              <a:rPr lang="it-IT" dirty="0"/>
              <a:t>una </a:t>
            </a:r>
            <a:r>
              <a:rPr lang="it-IT" b="1" dirty="0" smtClean="0"/>
              <a:t>mappa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b="1" dirty="0"/>
              <a:t>cerchi di </a:t>
            </a:r>
            <a:r>
              <a:rPr lang="it-IT" b="1" dirty="0" smtClean="0"/>
              <a:t>danno</a:t>
            </a:r>
            <a:r>
              <a:rPr lang="it-IT" dirty="0" smtClean="0"/>
              <a:t>; si può infine </a:t>
            </a:r>
            <a:r>
              <a:rPr lang="it-IT" dirty="0"/>
              <a:t>effettuare il salvataggio su </a:t>
            </a:r>
            <a:r>
              <a:rPr lang="it-IT" dirty="0" smtClean="0"/>
              <a:t>file. </a:t>
            </a:r>
          </a:p>
          <a:p>
            <a:endParaRPr lang="it-IT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0955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" t="1724" r="1567" b="1818"/>
          <a:stretch/>
        </p:blipFill>
        <p:spPr>
          <a:xfrm>
            <a:off x="5529330" y="313610"/>
            <a:ext cx="5666704" cy="60476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640725" y="675171"/>
            <a:ext cx="448819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it-IT" dirty="0" smtClean="0"/>
              <a:t>INPUT</a:t>
            </a:r>
          </a:p>
          <a:p>
            <a:pPr algn="ctr">
              <a:spcBef>
                <a:spcPts val="1200"/>
              </a:spcBef>
            </a:pPr>
            <a:endParaRPr lang="it-IT" dirty="0" smtClean="0"/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dirty="0" smtClean="0"/>
              <a:t>Si inserisce la sostanza desiderata, scegliendo nel menu a tendina tra quelle riportate oppure inserendo direttamente il codice identificativo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dirty="0" smtClean="0"/>
              <a:t>Si definisce una classe di interesse a cui può appartenere la sostanza</a:t>
            </a:r>
            <a:endParaRPr lang="it-IT" dirty="0"/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dirty="0" smtClean="0"/>
              <a:t>Si sceglie un’ipotesi incidentale (ipotesi più probabile o ipotesi media)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dirty="0" smtClean="0"/>
              <a:t>Si definisce la tipologia di detenzione (stoccaggio, autobotte, condotte etc.)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dirty="0" smtClean="0"/>
              <a:t> Si seleziona l’eventuale quantità stoccata oppure il diametro della condotta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dirty="0" smtClean="0"/>
              <a:t>Si lancia il programma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197865" y="5530468"/>
            <a:ext cx="41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878134" y="4016131"/>
            <a:ext cx="42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5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0400764" y="3831465"/>
            <a:ext cx="49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4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721958" y="3831465"/>
            <a:ext cx="431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3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0487696" y="3152773"/>
            <a:ext cx="888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2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922302" y="2668073"/>
            <a:ext cx="888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1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49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3029"/>
            <a:ext cx="10515600" cy="58292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Esempio</a:t>
            </a:r>
          </a:p>
          <a:p>
            <a:pPr marL="0" indent="0" algn="ctr">
              <a:buNone/>
            </a:pPr>
            <a:endParaRPr lang="it-IT" dirty="0"/>
          </a:p>
          <a:p>
            <a:pPr lvl="1"/>
            <a:r>
              <a:rPr lang="it-IT" dirty="0" smtClean="0"/>
              <a:t>Sostanza </a:t>
            </a:r>
            <a:r>
              <a:rPr lang="it-IT" dirty="0"/>
              <a:t>prescelta: </a:t>
            </a:r>
            <a:r>
              <a:rPr lang="it-IT" dirty="0" smtClean="0"/>
              <a:t>Benzina (CAS</a:t>
            </a:r>
            <a:r>
              <a:rPr lang="it-IT" dirty="0"/>
              <a:t>: </a:t>
            </a:r>
            <a:r>
              <a:rPr lang="it-IT" dirty="0" smtClean="0"/>
              <a:t>86290-81-5)</a:t>
            </a:r>
            <a:endParaRPr lang="it-IT" dirty="0"/>
          </a:p>
          <a:p>
            <a:pPr lvl="1"/>
            <a:r>
              <a:rPr lang="it-IT" dirty="0"/>
              <a:t>Classe: </a:t>
            </a:r>
            <a:r>
              <a:rPr lang="it-IT" dirty="0" smtClean="0"/>
              <a:t>1.2 (Liquidi infiammabili)</a:t>
            </a:r>
            <a:endParaRPr lang="it-IT" dirty="0"/>
          </a:p>
          <a:p>
            <a:pPr lvl="1"/>
            <a:r>
              <a:rPr lang="it-IT" dirty="0"/>
              <a:t>Tipologia di detenzione: Stoccaggi fissi senza bacino di contenimento</a:t>
            </a:r>
          </a:p>
          <a:p>
            <a:pPr lvl="1"/>
            <a:r>
              <a:rPr lang="it-IT" dirty="0"/>
              <a:t>Ipotesi più probabile</a:t>
            </a:r>
          </a:p>
          <a:p>
            <a:pPr lvl="1"/>
            <a:r>
              <a:rPr lang="it-IT" dirty="0" err="1"/>
              <a:t>Range</a:t>
            </a:r>
            <a:r>
              <a:rPr lang="it-IT" dirty="0"/>
              <a:t> di </a:t>
            </a:r>
            <a:r>
              <a:rPr lang="it-IT" dirty="0" smtClean="0"/>
              <a:t>quantità (t):  </a:t>
            </a:r>
            <a:r>
              <a:rPr lang="it-IT" dirty="0"/>
              <a:t>71 -  </a:t>
            </a:r>
            <a:r>
              <a:rPr lang="it-IT" dirty="0" smtClean="0"/>
              <a:t>350</a:t>
            </a:r>
          </a:p>
          <a:p>
            <a:pPr lvl="1"/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" t="1666" r="2564" b="5850"/>
          <a:stretch/>
        </p:blipFill>
        <p:spPr>
          <a:xfrm>
            <a:off x="6096000" y="2706274"/>
            <a:ext cx="5590316" cy="365007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9825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34706"/>
            <a:ext cx="10515600" cy="4351338"/>
          </a:xfrm>
        </p:spPr>
        <p:txBody>
          <a:bodyPr/>
          <a:lstStyle/>
          <a:p>
            <a:r>
              <a:rPr lang="it-IT" dirty="0" smtClean="0"/>
              <a:t>Output 1: tabella riassuntiva e scenari incidentali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" t="2273" r="4870" b="7473"/>
          <a:stretch/>
        </p:blipFill>
        <p:spPr>
          <a:xfrm>
            <a:off x="3030828" y="1506828"/>
            <a:ext cx="6130343" cy="30522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7025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34706"/>
            <a:ext cx="10515600" cy="4351338"/>
          </a:xfrm>
        </p:spPr>
        <p:txBody>
          <a:bodyPr/>
          <a:lstStyle/>
          <a:p>
            <a:r>
              <a:rPr lang="it-IT" dirty="0" smtClean="0"/>
              <a:t>Output 2: visualizzazione dei raggi di danno su mappa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3347" t="17174" r="25683" b="5501"/>
          <a:stretch/>
        </p:blipFill>
        <p:spPr>
          <a:xfrm>
            <a:off x="1611949" y="1045447"/>
            <a:ext cx="8968101" cy="549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1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00622"/>
            <a:ext cx="10515600" cy="4351338"/>
          </a:xfrm>
        </p:spPr>
        <p:txBody>
          <a:bodyPr/>
          <a:lstStyle/>
          <a:p>
            <a:r>
              <a:rPr lang="it-IT" dirty="0" smtClean="0"/>
              <a:t>Il software è particolarmente semplice e intuitivo, pur portando ad un risultato di importanza apprezzabile; in particolare, permette sia la visualizzazione numerica delle distanze di danno, sia la visualizzazione su mappa, la quale rende molto più fruibile e di maggior impatto la quantificazione dell’eventuale danno.</a:t>
            </a:r>
          </a:p>
          <a:p>
            <a:r>
              <a:rPr lang="it-IT" dirty="0" smtClean="0"/>
              <a:t>È inoltre possibile aprire facilmente un proprio file mappa su cui visualizzare i cerchi di danno, mediante </a:t>
            </a:r>
            <a:r>
              <a:rPr lang="it-IT" dirty="0" err="1" smtClean="0"/>
              <a:t>riscalatura</a:t>
            </a:r>
            <a:r>
              <a:rPr lang="it-IT" dirty="0" smtClean="0"/>
              <a:t> manuale della mappa.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526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00622"/>
            <a:ext cx="10515600" cy="4351338"/>
          </a:xfrm>
        </p:spPr>
        <p:txBody>
          <a:bodyPr/>
          <a:lstStyle/>
          <a:p>
            <a:r>
              <a:rPr lang="it-IT" dirty="0" smtClean="0"/>
              <a:t>Un aspetto negativo del software è l’impossibilità di considerare le alture presenti e gli edifici; si utilizza quindi per avere una prima stima approssimativa dell’eventuale danno causato dalla sostanza richiesta. Inoltre, la cartografia presente nel pacchetto è limitata a pochissime zone di alcune città; per città differenti è quindi necessario inserire delle proprie mappe su cui elaborare i dati.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Software MESH® APAT-ISPRA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26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531</Words>
  <Application>Microsoft Office PowerPoint</Application>
  <PresentationFormat>Personalizzato</PresentationFormat>
  <Paragraphs>51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Office Theme</vt:lpstr>
      <vt:lpstr>IL SOFTWARE MESH®  Istituto Superiore per la Protezione e la Ricerca Ambientale http://www.isprambiente.gov.it/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SOFTWARE MESH</dc:title>
  <dc:creator>Jacopo Martinez</dc:creator>
  <cp:lastModifiedBy>Giorgio Guariso</cp:lastModifiedBy>
  <cp:revision>10</cp:revision>
  <dcterms:created xsi:type="dcterms:W3CDTF">2016-07-20T15:49:45Z</dcterms:created>
  <dcterms:modified xsi:type="dcterms:W3CDTF">2016-07-25T09:30:14Z</dcterms:modified>
</cp:coreProperties>
</file>