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1" r:id="rId2"/>
    <p:sldId id="257" r:id="rId3"/>
    <p:sldId id="264" r:id="rId4"/>
    <p:sldId id="269" r:id="rId5"/>
    <p:sldId id="266" r:id="rId6"/>
    <p:sldId id="271" r:id="rId7"/>
    <p:sldId id="265" r:id="rId8"/>
    <p:sldId id="272" r:id="rId9"/>
    <p:sldId id="273" r:id="rId10"/>
    <p:sldId id="263" r:id="rId11"/>
    <p:sldId id="274" r:id="rId1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5407" autoAdjust="0"/>
  </p:normalViewPr>
  <p:slideViewPr>
    <p:cSldViewPr snapToGrid="0" snapToObjects="1">
      <p:cViewPr>
        <p:scale>
          <a:sx n="76" d="100"/>
          <a:sy n="76" d="100"/>
        </p:scale>
        <p:origin x="-8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277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DA841-DDE5-4F79-AFE3-6227E1D4C4B6}" type="datetimeFigureOut">
              <a:rPr lang="it-IT" smtClean="0"/>
              <a:t>21/05/2018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F9D45-076F-4A39-92D8-5328046A8F3A}" type="slidenum">
              <a:rPr lang="it-IT" smtClean="0"/>
              <a:t>‹N›</a:t>
            </a:fld>
            <a:endParaRPr lang="it-IT"/>
          </a:p>
        </p:txBody>
      </p:sp>
    </p:spTree>
    <p:extLst>
      <p:ext uri="{BB962C8B-B14F-4D97-AF65-F5344CB8AC3E}">
        <p14:creationId xmlns:p14="http://schemas.microsoft.com/office/powerpoint/2010/main" val="225984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CAF9D45-076F-4A39-92D8-5328046A8F3A}" type="slidenum">
              <a:rPr lang="it-IT" smtClean="0"/>
              <a:t>1</a:t>
            </a:fld>
            <a:endParaRPr lang="it-IT"/>
          </a:p>
        </p:txBody>
      </p:sp>
    </p:spTree>
    <p:extLst>
      <p:ext uri="{BB962C8B-B14F-4D97-AF65-F5344CB8AC3E}">
        <p14:creationId xmlns:p14="http://schemas.microsoft.com/office/powerpoint/2010/main" val="240904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AF9D45-076F-4A39-92D8-5328046A8F3A}" type="slidenum">
              <a:rPr lang="it-IT" smtClean="0"/>
              <a:t>6</a:t>
            </a:fld>
            <a:endParaRPr lang="it-IT"/>
          </a:p>
        </p:txBody>
      </p:sp>
    </p:spTree>
    <p:extLst>
      <p:ext uri="{BB962C8B-B14F-4D97-AF65-F5344CB8AC3E}">
        <p14:creationId xmlns:p14="http://schemas.microsoft.com/office/powerpoint/2010/main" val="173105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AF9D45-076F-4A39-92D8-5328046A8F3A}" type="slidenum">
              <a:rPr lang="it-IT" smtClean="0"/>
              <a:t>7</a:t>
            </a:fld>
            <a:endParaRPr lang="it-IT"/>
          </a:p>
        </p:txBody>
      </p:sp>
    </p:spTree>
    <p:extLst>
      <p:ext uri="{BB962C8B-B14F-4D97-AF65-F5344CB8AC3E}">
        <p14:creationId xmlns:p14="http://schemas.microsoft.com/office/powerpoint/2010/main" val="3987871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68" name="Rettangolo 167"/>
          <p:cNvSpPr/>
          <p:nvPr userDrawn="1"/>
        </p:nvSpPr>
        <p:spPr>
          <a:xfrm>
            <a:off x="0" y="3832224"/>
            <a:ext cx="9144000" cy="30257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9" name="Gruppo 168"/>
          <p:cNvGrpSpPr/>
          <p:nvPr userDrawn="1"/>
        </p:nvGrpSpPr>
        <p:grpSpPr>
          <a:xfrm>
            <a:off x="48007" y="3816351"/>
            <a:ext cx="9036647" cy="180000"/>
            <a:chOff x="1218340" y="275867"/>
            <a:chExt cx="17715122" cy="567843"/>
          </a:xfrm>
        </p:grpSpPr>
        <p:cxnSp>
          <p:nvCxnSpPr>
            <p:cNvPr id="170"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3" name="Connettore 1 25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4" name="Connettore 1 25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5" name="Connettore 1 25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6" name="Connettore 1 25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7" name="Connettore 1 25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8" name="Connettore 1 25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9" name="Connettore 1 25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0" name="Connettore 1 25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1" name="Connettore 1 26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2" name="Connettore 1 26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3" name="Connettore 1 26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4" name="Connettore 1 26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5" name="Connettore 1 26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6" name="Connettore 1 26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7" name="Connettore 1 26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8" name="Connettore 1 26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9" name="Connettore 1 26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0" name="Connettore 1 26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1" name="Connettore 1 27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2" name="Connettore 1 27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3" name="Connettore 1 27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4" name="Connettore 1 27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5" name="Connettore 1 27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6" name="Connettore 1 27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7" name="Connettore 1 27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8" name="Connettore 1 27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9" name="Connettore 1 27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0" name="Connettore 1 27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1" name="Connettore 1 28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2" name="Connettore 1 28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3" name="Connettore 1 28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4" name="Connettore 1 28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5" name="Connettore 1 28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ctrTitle"/>
          </p:nvPr>
        </p:nvSpPr>
        <p:spPr>
          <a:xfrm>
            <a:off x="641534" y="4149725"/>
            <a:ext cx="7772400" cy="968375"/>
          </a:xfrm>
        </p:spPr>
        <p:txBody>
          <a:bodyPr>
            <a:normAutofit/>
          </a:bodyPr>
          <a:lstStyle>
            <a:lvl1pPr>
              <a:defRPr sz="3600"/>
            </a:lvl1pPr>
          </a:lstStyle>
          <a:p>
            <a:r>
              <a:rPr lang="it-IT" dirty="0"/>
              <a:t>Fare clic per modificare lo stile del titolo</a:t>
            </a:r>
          </a:p>
        </p:txBody>
      </p:sp>
      <p:sp>
        <p:nvSpPr>
          <p:cNvPr id="3" name="Sottotitolo 2"/>
          <p:cNvSpPr>
            <a:spLocks noGrp="1"/>
          </p:cNvSpPr>
          <p:nvPr>
            <p:ph type="subTitle" idx="1"/>
          </p:nvPr>
        </p:nvSpPr>
        <p:spPr>
          <a:xfrm>
            <a:off x="641534" y="5260975"/>
            <a:ext cx="7772400" cy="13335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Tree>
    <p:extLst>
      <p:ext uri="{BB962C8B-B14F-4D97-AF65-F5344CB8AC3E}">
        <p14:creationId xmlns:p14="http://schemas.microsoft.com/office/powerpoint/2010/main" val="51481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1915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833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0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53" name="Rettangolo 252"/>
          <p:cNvSpPr/>
          <p:nvPr userDrawn="1"/>
        </p:nvSpPr>
        <p:spPr>
          <a:xfrm>
            <a:off x="0" y="1"/>
            <a:ext cx="9144000" cy="1269904"/>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457200" y="1600200"/>
            <a:ext cx="8323726" cy="4525963"/>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6126162"/>
            <a:ext cx="9144000" cy="731837"/>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32" name="Gruppo 131"/>
          <p:cNvGrpSpPr/>
          <p:nvPr userDrawn="1"/>
        </p:nvGrpSpPr>
        <p:grpSpPr>
          <a:xfrm>
            <a:off x="48007" y="1089904"/>
            <a:ext cx="9036647" cy="180000"/>
            <a:chOff x="1218340" y="275867"/>
            <a:chExt cx="17715122" cy="567843"/>
          </a:xfrm>
        </p:grpSpPr>
        <p:cxnSp>
          <p:nvCxnSpPr>
            <p:cNvPr id="133" name="Connettore 1 132"/>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Connettore 1 133"/>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Connettore 1 134"/>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Connettore 1 135"/>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Connettore 1 136"/>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Connettore 1 137"/>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Connettore 1 138"/>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Connettore 1 139"/>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Connettore 1 140"/>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Connettore 1 141"/>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Connettore 1 142"/>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Connettore 1 143"/>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Connettore 1 144"/>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Connettore 1 145"/>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Connettore 1 146"/>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Connettore 1 147"/>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Connettore 1 148"/>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Connettore 1 149"/>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Connettore 1 150"/>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Connettore 1 151"/>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Connettore 1 152"/>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 name="Connettore 1 153"/>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Connettore 1 154"/>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Connettore 1 155"/>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Connettore 1 156"/>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Connettore 1 157"/>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Connettore 1 158"/>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0" name="Connettore 1 159"/>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Connettore 1 160"/>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Connettore 1 161"/>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3" name="Connettore 1 162"/>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4" name="Connettore 1 163"/>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5" name="Connettore 1 164"/>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6" name="Connettore 1 165"/>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7" name="Connettore 1 166"/>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Connettore 1 167"/>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Connettore 1 168"/>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0" name="Connettore 1 169"/>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254" name="Picture 2" descr="Y:\IMMAGINE _COORDINATA_2014\PPT\modello1\loghi_PNG\03_Polimi_logotipo_bandiera-1riga.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4898" y="6346378"/>
            <a:ext cx="2780124" cy="28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619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30600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8" name="Segnaposto piè di pagina 7"/>
          <p:cNvSpPr>
            <a:spLocks noGrp="1"/>
          </p:cNvSpPr>
          <p:nvPr>
            <p:ph type="ftr" sz="quarter" idx="11"/>
          </p:nvPr>
        </p:nvSpPr>
        <p:spPr>
          <a:xfrm>
            <a:off x="3124200" y="6356350"/>
            <a:ext cx="28956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84095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4" name="Segnaposto piè di pagina 3"/>
          <p:cNvSpPr>
            <a:spLocks noGrp="1"/>
          </p:cNvSpPr>
          <p:nvPr>
            <p:ph type="ftr" sz="quarter" idx="11"/>
          </p:nvPr>
        </p:nvSpPr>
        <p:spPr>
          <a:xfrm>
            <a:off x="3124200" y="6356350"/>
            <a:ext cx="28956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47844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19259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38675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57200" y="6356350"/>
            <a:ext cx="2133600" cy="365125"/>
          </a:xfrm>
          <a:prstGeom prst="rect">
            <a:avLst/>
          </a:prstGeom>
        </p:spPr>
        <p:txBody>
          <a:bodyPr/>
          <a:lstStyle/>
          <a:p>
            <a:fld id="{B96E2279-029F-964F-A5B1-8676BDA67CCA}" type="datetimeFigureOut">
              <a:rPr lang="it-IT" smtClean="0"/>
              <a:t>21/05/2018</a:t>
            </a:fld>
            <a:endParaRPr lang="it-IT"/>
          </a:p>
        </p:txBody>
      </p:sp>
      <p:sp>
        <p:nvSpPr>
          <p:cNvPr id="6" name="Segnaposto piè di pagina 5"/>
          <p:cNvSpPr>
            <a:spLocks noGrp="1"/>
          </p:cNvSpPr>
          <p:nvPr>
            <p:ph type="ftr" sz="quarter" idx="11"/>
          </p:nvPr>
        </p:nvSpPr>
        <p:spPr>
          <a:xfrm>
            <a:off x="3124200" y="6356350"/>
            <a:ext cx="28956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6553200" y="6356350"/>
            <a:ext cx="2133600" cy="365125"/>
          </a:xfrm>
          <a:prstGeom prst="rect">
            <a:avLst/>
          </a:prstGeom>
        </p:spPr>
        <p:txBody>
          <a:bodyPr/>
          <a:lstStyle/>
          <a:p>
            <a:fld id="{7834947A-1B05-2B43-AD85-E646CE852B9E}" type="slidenum">
              <a:rPr lang="it-IT" smtClean="0"/>
              <a:t>‹N›</a:t>
            </a:fld>
            <a:endParaRPr lang="it-IT"/>
          </a:p>
        </p:txBody>
      </p:sp>
    </p:spTree>
    <p:extLst>
      <p:ext uri="{BB962C8B-B14F-4D97-AF65-F5344CB8AC3E}">
        <p14:creationId xmlns:p14="http://schemas.microsoft.com/office/powerpoint/2010/main" val="25480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288521" y="139166"/>
            <a:ext cx="8581043" cy="840400"/>
          </a:xfrm>
          <a:prstGeom prst="rect">
            <a:avLst/>
          </a:prstGeom>
        </p:spPr>
        <p:txBody>
          <a:bodyPr vert="horz" lIns="91440" tIns="45720" rIns="91440" bIns="45720" rtlCol="0" anchor="t" anchorCtr="0">
            <a:normAutofit/>
          </a:bodyPr>
          <a:lstStyle/>
          <a:p>
            <a:r>
              <a:rPr lang="it-IT" dirty="0"/>
              <a:t>Fare clic per modificare stile</a:t>
            </a:r>
          </a:p>
        </p:txBody>
      </p:sp>
      <p:sp>
        <p:nvSpPr>
          <p:cNvPr id="3" name="Segnaposto testo 2"/>
          <p:cNvSpPr>
            <a:spLocks noGrp="1"/>
          </p:cNvSpPr>
          <p:nvPr>
            <p:ph type="body" idx="1"/>
          </p:nvPr>
        </p:nvSpPr>
        <p:spPr>
          <a:xfrm>
            <a:off x="457200" y="1600200"/>
            <a:ext cx="8143452"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1196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marL="0" indent="0" algn="l" defTabSz="457200" rtl="0" eaLnBrk="1" latinLnBrk="0" hangingPunct="1">
        <a:spcBef>
          <a:spcPct val="0"/>
        </a:spcBef>
        <a:buNone/>
        <a:defRPr sz="2200" b="1" kern="1200">
          <a:solidFill>
            <a:schemeClr val="bg1"/>
          </a:solidFill>
          <a:latin typeface="Arial"/>
          <a:ea typeface="+mj-ea"/>
          <a:cs typeface="Arial"/>
        </a:defRPr>
      </a:lvl1pPr>
    </p:titleStyle>
    <p:body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hwa.dot.gov/pavement/healthtrack/"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598" b="14682"/>
          <a:stretch/>
        </p:blipFill>
        <p:spPr bwMode="auto">
          <a:xfrm>
            <a:off x="0" y="0"/>
            <a:ext cx="91440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olo 4"/>
          <p:cNvSpPr>
            <a:spLocks noGrp="1"/>
          </p:cNvSpPr>
          <p:nvPr>
            <p:ph type="ctrTitle" idx="4294967295"/>
          </p:nvPr>
        </p:nvSpPr>
        <p:spPr>
          <a:xfrm>
            <a:off x="0" y="4149725"/>
            <a:ext cx="7772400" cy="968375"/>
          </a:xfrm>
        </p:spPr>
        <p:txBody>
          <a:bodyPr>
            <a:noAutofit/>
          </a:bodyPr>
          <a:lstStyle/>
          <a:p>
            <a:pPr algn="ctr"/>
            <a:r>
              <a:rPr lang="it-IT" sz="2800" dirty="0"/>
              <a:t>Titolo presentazione</a:t>
            </a:r>
            <a:br>
              <a:rPr lang="it-IT" sz="2800" dirty="0"/>
            </a:br>
            <a:r>
              <a:rPr lang="it-IT" sz="2800" dirty="0"/>
              <a:t>sottotitolo</a:t>
            </a:r>
          </a:p>
        </p:txBody>
      </p:sp>
      <p:sp>
        <p:nvSpPr>
          <p:cNvPr id="11" name="Sottotitolo 10"/>
          <p:cNvSpPr>
            <a:spLocks noGrp="1"/>
          </p:cNvSpPr>
          <p:nvPr>
            <p:ph type="subTitle" idx="4294967295"/>
          </p:nvPr>
        </p:nvSpPr>
        <p:spPr>
          <a:xfrm>
            <a:off x="0" y="5118100"/>
            <a:ext cx="7772400" cy="1333500"/>
          </a:xfrm>
        </p:spPr>
        <p:txBody>
          <a:bodyPr>
            <a:normAutofit/>
          </a:bodyPr>
          <a:lstStyle/>
          <a:p>
            <a:pPr algn="ctr"/>
            <a:r>
              <a:rPr lang="it-IT" b="1" dirty="0">
                <a:solidFill>
                  <a:schemeClr val="bg1"/>
                </a:solidFill>
              </a:rPr>
              <a:t>Milano, XX mese 20XX</a:t>
            </a:r>
          </a:p>
          <a:p>
            <a:endParaRPr lang="it-IT" dirty="0"/>
          </a:p>
        </p:txBody>
      </p:sp>
      <p:pic>
        <p:nvPicPr>
          <p:cNvPr id="1028" name="Picture 4" descr="Y:\IMMAGINE _COORDINATA_2014\LOGO_UFFICIALE\01_Polimi_centrato\eps\01_Polimi_centrato_COL_negativ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996654"/>
            <a:ext cx="2133600" cy="1573118"/>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0" y="3832224"/>
            <a:ext cx="9144000" cy="3025776"/>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0" name="Gruppo 9"/>
          <p:cNvGrpSpPr/>
          <p:nvPr/>
        </p:nvGrpSpPr>
        <p:grpSpPr>
          <a:xfrm>
            <a:off x="48007" y="3816351"/>
            <a:ext cx="9036647" cy="180000"/>
            <a:chOff x="1218340" y="275867"/>
            <a:chExt cx="17715122" cy="567843"/>
          </a:xfrm>
        </p:grpSpPr>
        <p:cxnSp>
          <p:nvCxnSpPr>
            <p:cNvPr id="12" name="Connettore 1 11"/>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ttore 1 13"/>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17"/>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Connettore 1 18"/>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Connettore 1 26"/>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Connettore 1 28"/>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Connettore 1 29"/>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Connettore 1 30"/>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Connettore 1 31"/>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Connettore 1 32"/>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Connettore 1 33"/>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Connettore 1 34"/>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Connettore 1 35"/>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Connettore 1 36"/>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Connettore 1 37"/>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Connettore 1 38"/>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39"/>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Connettore 1 40"/>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Connettore 1 41"/>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Connettore 1 42"/>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Connettore 1 43"/>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Connettore 1 45"/>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Connettore 1 46"/>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47"/>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Connettore 1 48"/>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Connettore 1 49"/>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Connettore 1 50"/>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Connettore 1 51"/>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Connettore 1 52"/>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Connettore 1 53"/>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Connettore 1 54"/>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Connettore 1 55"/>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Connettore 1 56"/>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Connettore 1 57"/>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Connettore 1 58"/>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Connettore 1 59"/>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Connettore 1 60"/>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Connettore 1 61"/>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Connettore 1 62"/>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Connettore 1 63"/>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Connettore 1 64"/>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Connettore 1 65"/>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Connettore 1 66"/>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Connettore 1 67"/>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Connettore 1 68"/>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Connettore 1 69"/>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Connettore 1 70"/>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Connettore 1 71"/>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Connettore 1 72"/>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Connettore 1 73"/>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Connettore 1 74"/>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Connettore 1 75"/>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Connettore 1 76"/>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Connettore 1 77"/>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Connettore 1 78"/>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Connettore 1 79"/>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Connettore 1 80"/>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Connettore 1 81"/>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Connettore 1 82"/>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Connettore 1 83"/>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Connettore 1 84"/>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Connettore 1 85"/>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Connettore 1 86"/>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Connettore 1 87"/>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Connettore 1 88"/>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Connettore 1 89"/>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Connettore 1 90"/>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Connettore 1 91"/>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Connettore 1 92"/>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Connettore 1 93"/>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Connettore 1 94"/>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Connettore 1 95"/>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Connettore 1 96"/>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8" name="Connettore 1 97"/>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9" name="Connettore 1 98"/>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0" name="Connettore 1 99"/>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Connettore 1 100"/>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2" name="Connettore 1 101"/>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Connettore 1 102"/>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Connettore 1 103"/>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Connettore 1 104"/>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6" name="Connettore 1 105"/>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Connettore 1 106"/>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Connettore 1 107"/>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9" name="Connettore 1 108"/>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Connettore 1 109"/>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Connettore 1 110"/>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Connettore 1 111"/>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Connettore 1 112"/>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Connettore 1 113"/>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Connettore 1 114"/>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6" name="Connettore 1 115"/>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Connettore 1 116"/>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Connettore 1 117"/>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Connettore 1 118"/>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Connettore 1 119"/>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Connettore 1 120"/>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Connettore 1 121"/>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Connettore 1 122"/>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Connettore 1 123"/>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 name="Connettore 1 124"/>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 name="Connettore 1 125"/>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 name="Connettore 1 126"/>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 name="Connettore 1 127"/>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 name="Connettore 1 128"/>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 name="Connettore 1 129"/>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 name="Connettore 1 130"/>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3" name="Sottotitolo 2"/>
          <p:cNvSpPr txBox="1">
            <a:spLocks/>
          </p:cNvSpPr>
          <p:nvPr/>
        </p:nvSpPr>
        <p:spPr>
          <a:xfrm>
            <a:off x="634382" y="5384466"/>
            <a:ext cx="7772400" cy="825500"/>
          </a:xfrm>
          <a:prstGeom prst="rect">
            <a:avLst/>
          </a:prstGeom>
        </p:spPr>
        <p:txBody>
          <a:bodyPr/>
          <a:lstStyle>
            <a:lvl1pPr marL="0" indent="0" algn="l" defTabSz="457200" rtl="0" eaLnBrk="1" latinLnBrk="0" hangingPunct="1">
              <a:spcBef>
                <a:spcPct val="20000"/>
              </a:spcBef>
              <a:buFont typeface="Wingdings" charset="2"/>
              <a:buNone/>
              <a:defRPr sz="2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it-IT" sz="2000" dirty="0">
                <a:solidFill>
                  <a:schemeClr val="bg1"/>
                </a:solidFill>
              </a:rPr>
              <a:t>Corso di «Modellistica e simulazione»</a:t>
            </a:r>
          </a:p>
          <a:p>
            <a:pPr>
              <a:spcBef>
                <a:spcPts val="600"/>
              </a:spcBef>
            </a:pPr>
            <a:r>
              <a:rPr lang="it-IT" sz="2000" dirty="0">
                <a:solidFill>
                  <a:schemeClr val="bg1"/>
                </a:solidFill>
              </a:rPr>
              <a:t>LM in Ingegneria Civile-Infrastrutture di Trasporto</a:t>
            </a:r>
            <a:br>
              <a:rPr lang="it-IT" sz="2000" dirty="0">
                <a:solidFill>
                  <a:schemeClr val="bg1"/>
                </a:solidFill>
              </a:rPr>
            </a:br>
            <a:r>
              <a:rPr lang="it-IT" sz="2000" dirty="0">
                <a:solidFill>
                  <a:schemeClr val="bg1"/>
                </a:solidFill>
              </a:rPr>
              <a:t>Prof. Giorgio </a:t>
            </a:r>
            <a:r>
              <a:rPr lang="it-IT" sz="2000" dirty="0" err="1">
                <a:solidFill>
                  <a:schemeClr val="bg1"/>
                </a:solidFill>
              </a:rPr>
              <a:t>Guariso</a:t>
            </a:r>
            <a:endParaRPr lang="it-IT" sz="2000" dirty="0">
              <a:solidFill>
                <a:schemeClr val="bg1"/>
              </a:solidFill>
            </a:endParaRPr>
          </a:p>
        </p:txBody>
      </p:sp>
      <p:sp>
        <p:nvSpPr>
          <p:cNvPr id="134" name="Titolo 1"/>
          <p:cNvSpPr txBox="1">
            <a:spLocks/>
          </p:cNvSpPr>
          <p:nvPr/>
        </p:nvSpPr>
        <p:spPr>
          <a:xfrm>
            <a:off x="651059" y="4178300"/>
            <a:ext cx="7772400" cy="1377951"/>
          </a:xfrm>
          <a:prstGeom prst="rect">
            <a:avLst/>
          </a:prstGeom>
        </p:spPr>
        <p:txBody>
          <a:bodyPr>
            <a:normAutofit fontScale="92500"/>
          </a:bodyPr>
          <a:lstStyle>
            <a:lvl1pPr marL="0" indent="0" algn="l" defTabSz="457200" rtl="0" eaLnBrk="1" latinLnBrk="0" hangingPunct="1">
              <a:spcBef>
                <a:spcPct val="0"/>
              </a:spcBef>
              <a:buNone/>
              <a:defRPr sz="3600" b="1" kern="1200">
                <a:solidFill>
                  <a:schemeClr val="bg1"/>
                </a:solidFill>
                <a:latin typeface="Arial"/>
                <a:ea typeface="+mj-ea"/>
                <a:cs typeface="Arial"/>
              </a:defRPr>
            </a:lvl1pPr>
          </a:lstStyle>
          <a:p>
            <a:pPr>
              <a:spcAft>
                <a:spcPts val="600"/>
              </a:spcAft>
            </a:pPr>
            <a:r>
              <a:rPr lang="it-IT" dirty="0"/>
              <a:t>Il software «</a:t>
            </a:r>
            <a:r>
              <a:rPr lang="it-IT" dirty="0" err="1"/>
              <a:t>Pavement</a:t>
            </a:r>
            <a:r>
              <a:rPr lang="it-IT" dirty="0"/>
              <a:t> </a:t>
            </a:r>
            <a:r>
              <a:rPr lang="it-IT" dirty="0" err="1"/>
              <a:t>Health</a:t>
            </a:r>
            <a:r>
              <a:rPr lang="it-IT" dirty="0"/>
              <a:t> Track»</a:t>
            </a:r>
          </a:p>
          <a:p>
            <a:pPr algn="r"/>
            <a:r>
              <a:rPr lang="it-IT" sz="2200" dirty="0"/>
              <a:t>Federico Schiavottiello 898343</a:t>
            </a:r>
            <a:br>
              <a:rPr lang="it-IT" sz="2200" dirty="0"/>
            </a:br>
            <a:endParaRPr lang="it-IT" sz="2400" dirty="0"/>
          </a:p>
        </p:txBody>
      </p:sp>
      <p:sp>
        <p:nvSpPr>
          <p:cNvPr id="2" name="Rettangolo 1">
            <a:extLst>
              <a:ext uri="{FF2B5EF4-FFF2-40B4-BE49-F238E27FC236}">
                <a16:creationId xmlns:a16="http://schemas.microsoft.com/office/drawing/2014/main" xmlns="" id="{A2DA0963-F0E5-4026-9455-FC92926085DE}"/>
              </a:ext>
            </a:extLst>
          </p:cNvPr>
          <p:cNvSpPr/>
          <p:nvPr/>
        </p:nvSpPr>
        <p:spPr>
          <a:xfrm>
            <a:off x="7450891" y="6406285"/>
            <a:ext cx="1600118" cy="369332"/>
          </a:xfrm>
          <a:prstGeom prst="rect">
            <a:avLst/>
          </a:prstGeom>
        </p:spPr>
        <p:txBody>
          <a:bodyPr wrap="none">
            <a:spAutoFit/>
          </a:bodyPr>
          <a:lstStyle/>
          <a:p>
            <a:r>
              <a:rPr lang="it-IT" dirty="0">
                <a:solidFill>
                  <a:schemeClr val="bg1"/>
                </a:solidFill>
              </a:rPr>
              <a:t>a.a. 2017/2018</a:t>
            </a:r>
          </a:p>
        </p:txBody>
      </p:sp>
    </p:spTree>
    <p:extLst>
      <p:ext uri="{BB962C8B-B14F-4D97-AF65-F5344CB8AC3E}">
        <p14:creationId xmlns:p14="http://schemas.microsoft.com/office/powerpoint/2010/main" val="1751112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Conclusioni</a:t>
            </a:r>
          </a:p>
        </p:txBody>
      </p:sp>
      <p:sp>
        <p:nvSpPr>
          <p:cNvPr id="5" name="CasellaDiTesto 4">
            <a:extLst>
              <a:ext uri="{FF2B5EF4-FFF2-40B4-BE49-F238E27FC236}">
                <a16:creationId xmlns:a16="http://schemas.microsoft.com/office/drawing/2014/main" xmlns="" id="{1CE03BCF-14F0-4EB2-83A6-A4C819F3843C}"/>
              </a:ext>
            </a:extLst>
          </p:cNvPr>
          <p:cNvSpPr txBox="1"/>
          <p:nvPr/>
        </p:nvSpPr>
        <p:spPr>
          <a:xfrm>
            <a:off x="80161" y="1307150"/>
            <a:ext cx="4491841" cy="4801314"/>
          </a:xfrm>
          <a:prstGeom prst="rect">
            <a:avLst/>
          </a:prstGeom>
          <a:noFill/>
          <a:ln w="190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it-IT" dirty="0">
                <a:solidFill>
                  <a:srgbClr val="00B050"/>
                </a:solidFill>
              </a:rPr>
              <a:t>Aspetti positivi:</a:t>
            </a:r>
          </a:p>
          <a:p>
            <a:pPr marL="285750" indent="-285750">
              <a:buFont typeface="Arial" panose="020B0604020202020204" pitchFamily="34" charset="0"/>
              <a:buChar char="•"/>
            </a:pPr>
            <a:r>
              <a:rPr lang="it-IT" dirty="0">
                <a:solidFill>
                  <a:schemeClr val="tx1"/>
                </a:solidFill>
              </a:rPr>
              <a:t>Possibilità di avere una visione complessiva dello stato delle pavimentazioni della rete stradale</a:t>
            </a:r>
          </a:p>
          <a:p>
            <a:pPr marL="285750" indent="-285750">
              <a:buFont typeface="Arial" panose="020B0604020202020204" pitchFamily="34" charset="0"/>
              <a:buChar char="•"/>
            </a:pPr>
            <a:r>
              <a:rPr lang="it-IT" dirty="0">
                <a:solidFill>
                  <a:schemeClr val="tx1"/>
                </a:solidFill>
              </a:rPr>
              <a:t>Integrazione con GIS</a:t>
            </a:r>
          </a:p>
          <a:p>
            <a:pPr marL="285750" indent="-285750">
              <a:buFont typeface="Arial" panose="020B0604020202020204" pitchFamily="34" charset="0"/>
              <a:buChar char="•"/>
            </a:pPr>
            <a:r>
              <a:rPr lang="it-IT" dirty="0">
                <a:solidFill>
                  <a:schemeClr val="tx1"/>
                </a:solidFill>
              </a:rPr>
              <a:t>Supporto in fase di progetto per la previsione dei costi di manutenzione (fattore spesso ignorato da committenti e progettisti), variando parametri di progetto, mix di traffico,…</a:t>
            </a:r>
          </a:p>
          <a:p>
            <a:pPr marL="285750" indent="-285750">
              <a:buFont typeface="Arial" panose="020B0604020202020204" pitchFamily="34" charset="0"/>
              <a:buChar char="•"/>
            </a:pPr>
            <a:r>
              <a:rPr lang="it-IT" dirty="0">
                <a:solidFill>
                  <a:schemeClr val="tx1"/>
                </a:solidFill>
              </a:rPr>
              <a:t>Possibilità di utilizzare in maniera razionale le risorse disponibili per la manutenzione, con conseguenti risparmi nel medio-lungo termine e aumento della sicurezza dell’infrastruttura</a:t>
            </a:r>
          </a:p>
          <a:p>
            <a:pPr marL="285750" indent="-285750">
              <a:buFont typeface="Arial" panose="020B0604020202020204" pitchFamily="34" charset="0"/>
              <a:buChar char="•"/>
            </a:pPr>
            <a:r>
              <a:rPr lang="it-IT" dirty="0">
                <a:solidFill>
                  <a:schemeClr val="tx1"/>
                </a:solidFill>
              </a:rPr>
              <a:t>Semplicità di utilizzo, grazie al manuale dettagliato fornito con il software</a:t>
            </a:r>
          </a:p>
        </p:txBody>
      </p:sp>
      <p:sp>
        <p:nvSpPr>
          <p:cNvPr id="6" name="CasellaDiTesto 5">
            <a:extLst>
              <a:ext uri="{FF2B5EF4-FFF2-40B4-BE49-F238E27FC236}">
                <a16:creationId xmlns:a16="http://schemas.microsoft.com/office/drawing/2014/main" xmlns="" id="{ED3714DB-96EB-45EB-8AAA-C93B7A8D3F3C}"/>
              </a:ext>
            </a:extLst>
          </p:cNvPr>
          <p:cNvSpPr txBox="1"/>
          <p:nvPr/>
        </p:nvSpPr>
        <p:spPr>
          <a:xfrm>
            <a:off x="4605453" y="1474187"/>
            <a:ext cx="4493941" cy="424731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it-IT" dirty="0">
                <a:solidFill>
                  <a:srgbClr val="FF0000"/>
                </a:solidFill>
              </a:rPr>
              <a:t>Difetti:</a:t>
            </a:r>
          </a:p>
          <a:p>
            <a:pPr marL="285750" indent="-285750">
              <a:buFont typeface="Arial" panose="020B0604020202020204" pitchFamily="34" charset="0"/>
              <a:buChar char="•"/>
            </a:pPr>
            <a:r>
              <a:rPr lang="it-IT" dirty="0">
                <a:solidFill>
                  <a:schemeClr val="tx1"/>
                </a:solidFill>
              </a:rPr>
              <a:t>Basato sul contesto statunitense per quanto riguarda unità di misura e normative prese in considerazione</a:t>
            </a:r>
          </a:p>
          <a:p>
            <a:pPr marL="285750" indent="-285750">
              <a:buFont typeface="Arial" panose="020B0604020202020204" pitchFamily="34" charset="0"/>
              <a:buChar char="•"/>
            </a:pPr>
            <a:r>
              <a:rPr lang="it-IT" dirty="0">
                <a:solidFill>
                  <a:schemeClr val="tx1"/>
                </a:solidFill>
              </a:rPr>
              <a:t>I modelli sono calibrati sulle condizioni climatiche degli Stati degli U.S.A., darebbero quindi risultati inattendibili se applicati per infrastrutture situate in altre parti del mondo</a:t>
            </a:r>
          </a:p>
          <a:p>
            <a:pPr marL="285750" indent="-285750">
              <a:buFont typeface="Arial" panose="020B0604020202020204" pitchFamily="34" charset="0"/>
              <a:buChar char="•"/>
            </a:pPr>
            <a:r>
              <a:rPr lang="it-IT" dirty="0">
                <a:solidFill>
                  <a:schemeClr val="tx1"/>
                </a:solidFill>
              </a:rPr>
              <a:t>Non riceve aggiornamenti dal 2013</a:t>
            </a:r>
          </a:p>
          <a:p>
            <a:pPr marL="285750" indent="-285750">
              <a:buFont typeface="Arial" panose="020B0604020202020204" pitchFamily="34" charset="0"/>
              <a:buChar char="•"/>
            </a:pPr>
            <a:r>
              <a:rPr lang="it-IT" dirty="0">
                <a:solidFill>
                  <a:schemeClr val="tx1"/>
                </a:solidFill>
              </a:rPr>
              <a:t>Non è possibile dare priorità manutentiva a strade di maggior importanza nel modello manutentivo. Pertanto è consigliabile introdurre nel modello solo strade dello stesso livello gerarchico.</a:t>
            </a:r>
          </a:p>
        </p:txBody>
      </p:sp>
    </p:spTree>
    <p:extLst>
      <p:ext uri="{BB962C8B-B14F-4D97-AF65-F5344CB8AC3E}">
        <p14:creationId xmlns:p14="http://schemas.microsoft.com/office/powerpoint/2010/main" val="2465107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xmlns="" id="{B0B90BD1-2515-4E24-BE1E-1DAA586C1B41}"/>
              </a:ext>
            </a:extLst>
          </p:cNvPr>
          <p:cNvSpPr txBox="1">
            <a:spLocks noGrp="1"/>
          </p:cNvSpPr>
          <p:nvPr>
            <p:ph idx="1"/>
          </p:nvPr>
        </p:nvSpPr>
        <p:spPr>
          <a:xfrm>
            <a:off x="457200" y="3217126"/>
            <a:ext cx="8323726" cy="769441"/>
          </a:xfrm>
          <a:prstGeom prst="rect">
            <a:avLst/>
          </a:prstGeom>
          <a:noFill/>
        </p:spPr>
        <p:txBody>
          <a:bodyPr wrap="square" rtlCol="0">
            <a:spAutoFit/>
          </a:bodyPr>
          <a:lstStyle/>
          <a:p>
            <a:pPr lvl="0" algn="ctr"/>
            <a:r>
              <a:rPr lang="it-IT" sz="4400" b="1" i="1" dirty="0">
                <a:latin typeface="+mj-lt"/>
                <a:ea typeface="Apple Chancery" charset="0"/>
                <a:cs typeface="Apple Chancery" charset="0"/>
              </a:rPr>
              <a:t>Grazie dell’attenzione</a:t>
            </a:r>
          </a:p>
        </p:txBody>
      </p:sp>
    </p:spTree>
    <p:extLst>
      <p:ext uri="{BB962C8B-B14F-4D97-AF65-F5344CB8AC3E}">
        <p14:creationId xmlns:p14="http://schemas.microsoft.com/office/powerpoint/2010/main" val="4152087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2">
            <a:extLst>
              <a:ext uri="{FF2B5EF4-FFF2-40B4-BE49-F238E27FC236}">
                <a16:creationId xmlns:a16="http://schemas.microsoft.com/office/drawing/2014/main" xmlns="" id="{8FA40A61-59FB-4074-9421-242695D3FCC7}"/>
              </a:ext>
            </a:extLst>
          </p:cNvPr>
          <p:cNvSpPr txBox="1">
            <a:spLocks/>
          </p:cNvSpPr>
          <p:nvPr/>
        </p:nvSpPr>
        <p:spPr>
          <a:xfrm>
            <a:off x="288520" y="4774277"/>
            <a:ext cx="8468617" cy="1263108"/>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2000" dirty="0">
                <a:latin typeface="+mj-lt"/>
              </a:rPr>
              <a:t>N.B: appare un messaggio di errore se sul pc </a:t>
            </a:r>
          </a:p>
          <a:p>
            <a:r>
              <a:rPr lang="it-IT" sz="2000" dirty="0">
                <a:latin typeface="+mj-lt"/>
              </a:rPr>
              <a:t>non sono impostate date </a:t>
            </a:r>
          </a:p>
          <a:p>
            <a:r>
              <a:rPr lang="it-IT" sz="2000" dirty="0">
                <a:latin typeface="+mj-lt"/>
              </a:rPr>
              <a:t>in formato USA (MM/GG/AAAA)</a:t>
            </a:r>
          </a:p>
          <a:p>
            <a:pPr marL="342900" indent="-342900">
              <a:buFont typeface="Wingdings" panose="05000000000000000000" pitchFamily="2" charset="2"/>
              <a:buChar char="Ø"/>
            </a:pPr>
            <a:endParaRPr lang="it-IT" sz="2000" dirty="0">
              <a:latin typeface="+mj-lt"/>
            </a:endParaRPr>
          </a:p>
        </p:txBody>
      </p:sp>
      <p:sp>
        <p:nvSpPr>
          <p:cNvPr id="2" name="Titolo 1"/>
          <p:cNvSpPr>
            <a:spLocks noGrp="1"/>
          </p:cNvSpPr>
          <p:nvPr>
            <p:ph type="title"/>
          </p:nvPr>
        </p:nvSpPr>
        <p:spPr/>
        <p:txBody>
          <a:bodyPr/>
          <a:lstStyle/>
          <a:p>
            <a:r>
              <a:rPr lang="it-IT" dirty="0"/>
              <a:t>Introduzione e dati tecnici</a:t>
            </a:r>
          </a:p>
        </p:txBody>
      </p:sp>
      <p:sp>
        <p:nvSpPr>
          <p:cNvPr id="5" name="Segnaposto contenuto 2"/>
          <p:cNvSpPr txBox="1">
            <a:spLocks/>
          </p:cNvSpPr>
          <p:nvPr/>
        </p:nvSpPr>
        <p:spPr>
          <a:xfrm>
            <a:off x="65047" y="1350334"/>
            <a:ext cx="3716731" cy="3294639"/>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20000"/>
              </a:lnSpc>
              <a:defRPr/>
            </a:pPr>
            <a:r>
              <a:rPr lang="it-IT" sz="1600" b="1" dirty="0">
                <a:solidFill>
                  <a:srgbClr val="003F6E"/>
                </a:solidFill>
                <a:latin typeface="+mj-lt"/>
              </a:rPr>
              <a:t>PHT è un software creato per gli enti gestori della rete stradale e autostradale statunitense. </a:t>
            </a:r>
          </a:p>
          <a:p>
            <a:pPr algn="just">
              <a:lnSpc>
                <a:spcPct val="120000"/>
              </a:lnSpc>
              <a:defRPr/>
            </a:pPr>
            <a:r>
              <a:rPr lang="it-IT" sz="1600" b="1" dirty="0">
                <a:solidFill>
                  <a:srgbClr val="003F6E"/>
                </a:solidFill>
                <a:latin typeface="+mj-lt"/>
              </a:rPr>
              <a:t>PHT consente di caratterizzare lo stato manutentivo delle pavimentazioni stradali in termini di RSL (vita di servizio rimanente) e fornisce un supporto nella scelta degli interventi di manutenzione da effettuare.</a:t>
            </a:r>
          </a:p>
          <a:p>
            <a:pPr algn="just">
              <a:lnSpc>
                <a:spcPct val="120000"/>
              </a:lnSpc>
              <a:defRPr/>
            </a:pPr>
            <a:r>
              <a:rPr lang="it-IT" sz="1600" b="1" dirty="0">
                <a:solidFill>
                  <a:srgbClr val="003F6E"/>
                </a:solidFill>
                <a:latin typeface="+mj-lt"/>
              </a:rPr>
              <a:t>PHT è basato su modelli empirico-meccanicistici, in particolare su quelli sviluppati dall’</a:t>
            </a:r>
            <a:r>
              <a:rPr lang="en-US" sz="1600" b="1" dirty="0">
                <a:solidFill>
                  <a:srgbClr val="003F6E"/>
                </a:solidFill>
                <a:latin typeface="+mj-lt"/>
              </a:rPr>
              <a:t>American Association of State Highway and Transportation Officials (AASHTO).</a:t>
            </a:r>
            <a:endParaRPr lang="it-IT" sz="1600" b="1" dirty="0">
              <a:solidFill>
                <a:srgbClr val="003F6E"/>
              </a:solidFill>
              <a:latin typeface="+mj-lt"/>
            </a:endParaRPr>
          </a:p>
        </p:txBody>
      </p:sp>
      <p:pic>
        <p:nvPicPr>
          <p:cNvPr id="6" name="Immagine 5">
            <a:extLst>
              <a:ext uri="{FF2B5EF4-FFF2-40B4-BE49-F238E27FC236}">
                <a16:creationId xmlns:a16="http://schemas.microsoft.com/office/drawing/2014/main" xmlns="" id="{66B5AEBC-67CB-486A-9F04-7552C6772F69}"/>
              </a:ext>
            </a:extLst>
          </p:cNvPr>
          <p:cNvPicPr>
            <a:picLocks noChangeAspect="1"/>
          </p:cNvPicPr>
          <p:nvPr/>
        </p:nvPicPr>
        <p:blipFill rotWithShape="1">
          <a:blip r:embed="rId2"/>
          <a:srcRect l="35880" t="42470" r="35752" b="41584"/>
          <a:stretch/>
        </p:blipFill>
        <p:spPr>
          <a:xfrm>
            <a:off x="5469651" y="4861209"/>
            <a:ext cx="3099917" cy="1089243"/>
          </a:xfrm>
          <a:prstGeom prst="rect">
            <a:avLst/>
          </a:prstGeom>
          <a:ln>
            <a:noFill/>
          </a:ln>
          <a:effectLst>
            <a:outerShdw blurRad="292100" dist="139700" dir="2700000" algn="tl" rotWithShape="0">
              <a:srgbClr val="333333">
                <a:alpha val="65000"/>
              </a:srgbClr>
            </a:outerShdw>
          </a:effectLst>
        </p:spPr>
      </p:pic>
      <p:sp>
        <p:nvSpPr>
          <p:cNvPr id="7" name="Segnaposto contenuto 2">
            <a:extLst>
              <a:ext uri="{FF2B5EF4-FFF2-40B4-BE49-F238E27FC236}">
                <a16:creationId xmlns:a16="http://schemas.microsoft.com/office/drawing/2014/main" xmlns="" id="{9A7AB0DC-571C-4D02-A852-B9AC3FC2D1C7}"/>
              </a:ext>
            </a:extLst>
          </p:cNvPr>
          <p:cNvSpPr txBox="1">
            <a:spLocks/>
          </p:cNvSpPr>
          <p:nvPr/>
        </p:nvSpPr>
        <p:spPr>
          <a:xfrm>
            <a:off x="3955312" y="1414680"/>
            <a:ext cx="4996596" cy="3165946"/>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fontScale="70000" lnSpcReduction="20000"/>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20000"/>
              </a:lnSpc>
              <a:buFont typeface="Wingdings" panose="05000000000000000000" pitchFamily="2" charset="2"/>
              <a:buChar char="Ø"/>
            </a:pPr>
            <a:r>
              <a:rPr lang="it-IT" sz="2300" dirty="0">
                <a:latin typeface="+mj-lt"/>
              </a:rPr>
              <a:t>Costo: gratuito</a:t>
            </a:r>
            <a:r>
              <a:rPr lang="it-IT" sz="1300" dirty="0">
                <a:latin typeface="+mj-lt"/>
              </a:rPr>
              <a:t>, </a:t>
            </a:r>
            <a:r>
              <a:rPr lang="it-IT" sz="1600" dirty="0">
                <a:latin typeface="+mj-lt"/>
              </a:rPr>
              <a:t>scaricabile dal sito della Federal </a:t>
            </a:r>
            <a:r>
              <a:rPr lang="it-IT" sz="1600" dirty="0" err="1">
                <a:latin typeface="+mj-lt"/>
              </a:rPr>
              <a:t>Highway</a:t>
            </a:r>
            <a:r>
              <a:rPr lang="it-IT" sz="1600" dirty="0">
                <a:latin typeface="+mj-lt"/>
              </a:rPr>
              <a:t> Administration ( </a:t>
            </a:r>
            <a:r>
              <a:rPr lang="it-IT" sz="1600" dirty="0">
                <a:latin typeface="+mj-lt"/>
                <a:hlinkClick r:id="rId3"/>
              </a:rPr>
              <a:t>https://www.fhwa.dot.gov/pavement/healthtrack/</a:t>
            </a:r>
            <a:r>
              <a:rPr lang="it-IT" sz="1600" dirty="0">
                <a:latin typeface="+mj-lt"/>
              </a:rPr>
              <a:t> )</a:t>
            </a:r>
          </a:p>
          <a:p>
            <a:pPr marL="339725">
              <a:lnSpc>
                <a:spcPct val="120000"/>
              </a:lnSpc>
            </a:pPr>
            <a:r>
              <a:rPr lang="it-IT" sz="1600" dirty="0">
                <a:latin typeface="+mj-lt"/>
              </a:rPr>
              <a:t>Comprende anche un manuale d’uso completo e un «</a:t>
            </a:r>
            <a:r>
              <a:rPr lang="it-IT" sz="1600" dirty="0" err="1">
                <a:latin typeface="+mj-lt"/>
              </a:rPr>
              <a:t>summary</a:t>
            </a:r>
            <a:r>
              <a:rPr lang="it-IT" sz="1600" dirty="0">
                <a:latin typeface="+mj-lt"/>
              </a:rPr>
              <a:t> report» in cui sono descritti nel dettaglio i modelli utilizzati, la loro taratura e validazione.</a:t>
            </a:r>
            <a:endParaRPr lang="it-IT" sz="2300" dirty="0">
              <a:latin typeface="+mj-lt"/>
            </a:endParaRPr>
          </a:p>
          <a:p>
            <a:pPr marL="342900" indent="-342900">
              <a:lnSpc>
                <a:spcPct val="120000"/>
              </a:lnSpc>
              <a:buFont typeface="Wingdings" panose="05000000000000000000" pitchFamily="2" charset="2"/>
              <a:buChar char="Ø"/>
            </a:pPr>
            <a:r>
              <a:rPr lang="it-IT" sz="2300" dirty="0">
                <a:latin typeface="+mj-lt"/>
              </a:rPr>
              <a:t>Sviluppato da: </a:t>
            </a:r>
            <a:r>
              <a:rPr lang="it-IT" sz="2300" dirty="0" err="1">
                <a:latin typeface="+mj-lt"/>
              </a:rPr>
              <a:t>Battelle</a:t>
            </a:r>
            <a:r>
              <a:rPr lang="it-IT" sz="2300" dirty="0">
                <a:latin typeface="+mj-lt"/>
              </a:rPr>
              <a:t> </a:t>
            </a:r>
            <a:r>
              <a:rPr lang="it-IT" sz="2300" dirty="0" err="1">
                <a:latin typeface="+mj-lt"/>
              </a:rPr>
              <a:t>Memorial</a:t>
            </a:r>
            <a:r>
              <a:rPr lang="it-IT" sz="2300" dirty="0">
                <a:latin typeface="+mj-lt"/>
              </a:rPr>
              <a:t> </a:t>
            </a:r>
            <a:r>
              <a:rPr lang="it-IT" sz="2300" dirty="0" err="1">
                <a:latin typeface="+mj-lt"/>
              </a:rPr>
              <a:t>Institute</a:t>
            </a:r>
            <a:r>
              <a:rPr lang="it-IT" sz="2300" dirty="0">
                <a:latin typeface="+mj-lt"/>
              </a:rPr>
              <a:t>, </a:t>
            </a:r>
            <a:r>
              <a:rPr lang="it-IT" sz="2300" dirty="0" err="1">
                <a:latin typeface="+mj-lt"/>
              </a:rPr>
              <a:t>Applied</a:t>
            </a:r>
            <a:r>
              <a:rPr lang="it-IT" sz="2300" dirty="0">
                <a:latin typeface="+mj-lt"/>
              </a:rPr>
              <a:t> </a:t>
            </a:r>
            <a:r>
              <a:rPr lang="it-IT" sz="2300" dirty="0" err="1">
                <a:latin typeface="+mj-lt"/>
              </a:rPr>
              <a:t>Research</a:t>
            </a:r>
            <a:r>
              <a:rPr lang="it-IT" sz="2300" dirty="0">
                <a:latin typeface="+mj-lt"/>
              </a:rPr>
              <a:t> </a:t>
            </a:r>
            <a:r>
              <a:rPr lang="it-IT" sz="2300" dirty="0" err="1">
                <a:latin typeface="+mj-lt"/>
              </a:rPr>
              <a:t>Associates</a:t>
            </a:r>
            <a:endParaRPr lang="it-IT" sz="2300" dirty="0">
              <a:latin typeface="+mj-lt"/>
            </a:endParaRPr>
          </a:p>
          <a:p>
            <a:pPr marL="342900" indent="-342900">
              <a:lnSpc>
                <a:spcPct val="120000"/>
              </a:lnSpc>
              <a:buFont typeface="Wingdings" panose="05000000000000000000" pitchFamily="2" charset="2"/>
              <a:buChar char="Ø"/>
            </a:pPr>
            <a:r>
              <a:rPr lang="it-IT" sz="2300" dirty="0">
                <a:latin typeface="+mj-lt"/>
              </a:rPr>
              <a:t>Lingua: inglese</a:t>
            </a:r>
          </a:p>
          <a:p>
            <a:pPr marL="342900" indent="-342900">
              <a:lnSpc>
                <a:spcPct val="120000"/>
              </a:lnSpc>
              <a:buFont typeface="Wingdings" panose="05000000000000000000" pitchFamily="2" charset="2"/>
              <a:buChar char="Ø"/>
            </a:pPr>
            <a:r>
              <a:rPr lang="it-IT" sz="2300" dirty="0">
                <a:latin typeface="+mj-lt"/>
              </a:rPr>
              <a:t>Sistemi operativi: non specificati, testato su Windows 7 funziona, su Windows 10 dà problemi</a:t>
            </a:r>
          </a:p>
          <a:p>
            <a:pPr marL="342900" indent="-342900">
              <a:lnSpc>
                <a:spcPct val="120000"/>
              </a:lnSpc>
              <a:buFont typeface="Wingdings" panose="05000000000000000000" pitchFamily="2" charset="2"/>
              <a:buChar char="Ø"/>
            </a:pPr>
            <a:r>
              <a:rPr lang="it-IT" sz="2300" dirty="0">
                <a:latin typeface="+mj-lt"/>
              </a:rPr>
              <a:t>Il pacchetto comprende dei dati di input di esempio, che è possibile utilizzare per testare il funzionamento del software</a:t>
            </a:r>
          </a:p>
          <a:p>
            <a:pPr marL="342900" indent="-342900">
              <a:buFont typeface="Wingdings" panose="05000000000000000000" pitchFamily="2" charset="2"/>
              <a:buChar char="Ø"/>
            </a:pPr>
            <a:endParaRPr lang="it-IT" sz="2000" dirty="0">
              <a:latin typeface="+mj-lt"/>
            </a:endParaRPr>
          </a:p>
        </p:txBody>
      </p:sp>
    </p:spTree>
    <p:extLst>
      <p:ext uri="{BB962C8B-B14F-4D97-AF65-F5344CB8AC3E}">
        <p14:creationId xmlns:p14="http://schemas.microsoft.com/office/powerpoint/2010/main" val="3383649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04A01A3-4795-4264-B892-3A9FFD903659}"/>
              </a:ext>
            </a:extLst>
          </p:cNvPr>
          <p:cNvSpPr>
            <a:spLocks noGrp="1"/>
          </p:cNvSpPr>
          <p:nvPr>
            <p:ph type="title"/>
          </p:nvPr>
        </p:nvSpPr>
        <p:spPr/>
        <p:txBody>
          <a:bodyPr/>
          <a:lstStyle/>
          <a:p>
            <a:r>
              <a:rPr lang="it-IT" dirty="0"/>
              <a:t>Dati ingresso</a:t>
            </a:r>
          </a:p>
        </p:txBody>
      </p:sp>
      <p:sp>
        <p:nvSpPr>
          <p:cNvPr id="5" name="Rettangolo 4">
            <a:extLst>
              <a:ext uri="{FF2B5EF4-FFF2-40B4-BE49-F238E27FC236}">
                <a16:creationId xmlns:a16="http://schemas.microsoft.com/office/drawing/2014/main" xmlns="" id="{E7B75D19-726E-4A65-94CE-6C2EC463CBA1}"/>
              </a:ext>
            </a:extLst>
          </p:cNvPr>
          <p:cNvSpPr/>
          <p:nvPr/>
        </p:nvSpPr>
        <p:spPr>
          <a:xfrm>
            <a:off x="311229" y="1267108"/>
            <a:ext cx="8581042" cy="3293209"/>
          </a:xfrm>
          <a:prstGeom prst="rect">
            <a:avLst/>
          </a:prstGeom>
        </p:spPr>
        <p:txBody>
          <a:bodyPr wrap="square">
            <a:spAutoFit/>
          </a:bodyPr>
          <a:lstStyle/>
          <a:p>
            <a:pPr algn="just"/>
            <a:r>
              <a:rPr lang="it-IT" sz="1600" dirty="0">
                <a:solidFill>
                  <a:srgbClr val="000000"/>
                </a:solidFill>
                <a:latin typeface="+mj-lt"/>
                <a:cs typeface="Arial" panose="020B0604020202020204" pitchFamily="34" charset="0"/>
              </a:rPr>
              <a:t>I </a:t>
            </a:r>
            <a:r>
              <a:rPr lang="it-IT" sz="1600" dirty="0">
                <a:latin typeface="+mj-lt"/>
                <a:cs typeface="Arial" panose="020B0604020202020204" pitchFamily="34" charset="0"/>
              </a:rPr>
              <a:t>dati di ingresso devono essere contenuti in un file CSV in formato HPMS 2010. Il software accetta anche file DBF. Un’altra possibilità è quella di importare una mappa GIS della rete stradale; in questo modo è possibile visualizzare i risultati restituiti dal software direttamente sulla mappa (oltre che attraverso grafici e tabelle). I dati di input possono riguardare sia strade esistenti che strade in progetto. L’utilizzo per strade in progetto può essere molto utile per avere un’idea dei futuri costi di manutenzione da affrontare.</a:t>
            </a:r>
          </a:p>
          <a:p>
            <a:pPr algn="just"/>
            <a:r>
              <a:rPr lang="en-US" sz="1600" dirty="0">
                <a:latin typeface="+mj-lt"/>
                <a:cs typeface="Arial" panose="020B0604020202020204" pitchFamily="34" charset="0"/>
              </a:rPr>
              <a:t>I </a:t>
            </a:r>
            <a:r>
              <a:rPr lang="it-IT" sz="1600" dirty="0">
                <a:latin typeface="+mj-lt"/>
                <a:cs typeface="Arial" panose="020B0604020202020204" pitchFamily="34" charset="0"/>
              </a:rPr>
              <a:t>dati</a:t>
            </a:r>
            <a:r>
              <a:rPr lang="en-US" sz="1600" dirty="0">
                <a:latin typeface="+mj-lt"/>
                <a:cs typeface="Arial" panose="020B0604020202020204" pitchFamily="34" charset="0"/>
              </a:rPr>
              <a:t> di </a:t>
            </a:r>
            <a:r>
              <a:rPr lang="it-IT" sz="1600" dirty="0">
                <a:latin typeface="+mj-lt"/>
                <a:cs typeface="Arial" panose="020B0604020202020204" pitchFamily="34" charset="0"/>
              </a:rPr>
              <a:t>ingresso</a:t>
            </a:r>
            <a:r>
              <a:rPr lang="en-US" sz="1600" dirty="0">
                <a:latin typeface="+mj-lt"/>
                <a:cs typeface="Arial" panose="020B0604020202020204" pitchFamily="34" charset="0"/>
              </a:rPr>
              <a:t> </a:t>
            </a:r>
            <a:r>
              <a:rPr lang="it-IT" sz="1600" dirty="0">
                <a:latin typeface="+mj-lt"/>
                <a:cs typeface="Arial" panose="020B0604020202020204" pitchFamily="34" charset="0"/>
              </a:rPr>
              <a:t>necessari</a:t>
            </a:r>
            <a:r>
              <a:rPr lang="en-US" sz="1600" dirty="0">
                <a:latin typeface="+mj-lt"/>
                <a:cs typeface="Arial" panose="020B0604020202020204" pitchFamily="34" charset="0"/>
              </a:rPr>
              <a:t> (per </a:t>
            </a:r>
            <a:r>
              <a:rPr lang="it-IT" sz="1600" dirty="0">
                <a:latin typeface="+mj-lt"/>
                <a:cs typeface="Arial" panose="020B0604020202020204" pitchFamily="34" charset="0"/>
              </a:rPr>
              <a:t>ogni sezione stradale che si vuole analizzare) sono:</a:t>
            </a:r>
          </a:p>
          <a:p>
            <a:pPr marL="285750" indent="-285750" algn="just">
              <a:buFont typeface="Arial" panose="020B0604020202020204" pitchFamily="34" charset="0"/>
              <a:buChar char="•"/>
            </a:pPr>
            <a:r>
              <a:rPr lang="it-IT" sz="1600" i="1" u="sng" dirty="0">
                <a:latin typeface="+mj-lt"/>
                <a:cs typeface="Arial" panose="020B0604020202020204" pitchFamily="34" charset="0"/>
              </a:rPr>
              <a:t>Informazioni di identificazione</a:t>
            </a:r>
            <a:r>
              <a:rPr lang="it-IT" sz="1600" i="1" dirty="0">
                <a:latin typeface="+mj-lt"/>
                <a:cs typeface="Arial" panose="020B0604020202020204" pitchFamily="34" charset="0"/>
              </a:rPr>
              <a:t>:</a:t>
            </a:r>
            <a:r>
              <a:rPr lang="it-IT" sz="1600" dirty="0">
                <a:latin typeface="+mj-lt"/>
                <a:cs typeface="Arial" panose="020B0604020202020204" pitchFamily="34" charset="0"/>
              </a:rPr>
              <a:t> Stato, numero identificativo della strada;</a:t>
            </a:r>
          </a:p>
          <a:p>
            <a:pPr marL="285750" indent="-285750" algn="just">
              <a:buFont typeface="Arial" panose="020B0604020202020204" pitchFamily="34" charset="0"/>
              <a:buChar char="•"/>
            </a:pPr>
            <a:r>
              <a:rPr lang="it-IT" sz="1600" i="1" u="sng" dirty="0">
                <a:latin typeface="+mj-lt"/>
                <a:cs typeface="Arial" panose="020B0604020202020204" pitchFamily="34" charset="0"/>
              </a:rPr>
              <a:t>Caratteristiche</a:t>
            </a:r>
            <a:r>
              <a:rPr lang="en-US" sz="1600" i="1" u="sng" dirty="0">
                <a:latin typeface="+mj-lt"/>
                <a:cs typeface="Arial" panose="020B0604020202020204" pitchFamily="34" charset="0"/>
              </a:rPr>
              <a:t> </a:t>
            </a:r>
            <a:r>
              <a:rPr lang="it-IT" sz="1600" i="1" u="sng" dirty="0">
                <a:latin typeface="+mj-lt"/>
                <a:cs typeface="Arial" panose="020B0604020202020204" pitchFamily="34" charset="0"/>
              </a:rPr>
              <a:t>della</a:t>
            </a:r>
            <a:r>
              <a:rPr lang="en-US" sz="1600" i="1" u="sng" dirty="0">
                <a:latin typeface="+mj-lt"/>
                <a:cs typeface="Arial" panose="020B0604020202020204" pitchFamily="34" charset="0"/>
              </a:rPr>
              <a:t> </a:t>
            </a:r>
            <a:r>
              <a:rPr lang="it-IT" sz="1600" i="1" u="sng" dirty="0">
                <a:latin typeface="+mj-lt"/>
                <a:cs typeface="Arial" panose="020B0604020202020204" pitchFamily="34" charset="0"/>
              </a:rPr>
              <a:t>pavimentazione</a:t>
            </a:r>
            <a:r>
              <a:rPr lang="en-US" sz="1600" i="1" dirty="0">
                <a:latin typeface="+mj-lt"/>
                <a:cs typeface="Arial" panose="020B0604020202020204" pitchFamily="34" charset="0"/>
              </a:rPr>
              <a:t>:</a:t>
            </a:r>
            <a:r>
              <a:rPr lang="en-US" sz="1600" dirty="0">
                <a:latin typeface="+mj-lt"/>
                <a:cs typeface="Arial" panose="020B0604020202020204" pitchFamily="34" charset="0"/>
              </a:rPr>
              <a:t> </a:t>
            </a:r>
            <a:r>
              <a:rPr lang="it-IT" sz="1600" dirty="0">
                <a:latin typeface="+mj-lt"/>
                <a:cs typeface="Arial" panose="020B0604020202020204" pitchFamily="34" charset="0"/>
              </a:rPr>
              <a:t>tipologia(calcestruzzo, conglomerato bituminoso,…), spessore degli strati, regolarità (IRI, International </a:t>
            </a:r>
            <a:r>
              <a:rPr lang="it-IT" sz="1600" dirty="0" err="1">
                <a:latin typeface="+mj-lt"/>
                <a:cs typeface="Arial" panose="020B0604020202020204" pitchFamily="34" charset="0"/>
              </a:rPr>
              <a:t>Roughness</a:t>
            </a:r>
            <a:r>
              <a:rPr lang="it-IT" sz="1600" dirty="0">
                <a:latin typeface="+mj-lt"/>
                <a:cs typeface="Arial" panose="020B0604020202020204" pitchFamily="34" charset="0"/>
              </a:rPr>
              <a:t> Index), presenza di </a:t>
            </a:r>
            <a:r>
              <a:rPr lang="it-IT" sz="1600" dirty="0" err="1">
                <a:latin typeface="+mj-lt"/>
                <a:cs typeface="Arial" panose="020B0604020202020204" pitchFamily="34" charset="0"/>
              </a:rPr>
              <a:t>ormaiamento</a:t>
            </a:r>
            <a:r>
              <a:rPr lang="it-IT" sz="1600" dirty="0">
                <a:latin typeface="+mj-lt"/>
                <a:cs typeface="Arial" panose="020B0604020202020204" pitchFamily="34" charset="0"/>
              </a:rPr>
              <a:t> (</a:t>
            </a:r>
            <a:r>
              <a:rPr lang="it-IT" sz="1600" dirty="0" err="1">
                <a:latin typeface="+mj-lt"/>
                <a:cs typeface="Arial" panose="020B0604020202020204" pitchFamily="34" charset="0"/>
              </a:rPr>
              <a:t>rutting</a:t>
            </a:r>
            <a:r>
              <a:rPr lang="it-IT" sz="1600" dirty="0">
                <a:latin typeface="+mj-lt"/>
                <a:cs typeface="Arial" panose="020B0604020202020204" pitchFamily="34" charset="0"/>
              </a:rPr>
              <a:t>), fessurazione termica (</a:t>
            </a:r>
            <a:r>
              <a:rPr lang="it-IT" sz="1600" dirty="0" err="1">
                <a:latin typeface="+mj-lt"/>
                <a:cs typeface="Arial" panose="020B0604020202020204" pitchFamily="34" charset="0"/>
              </a:rPr>
              <a:t>faulting</a:t>
            </a:r>
            <a:r>
              <a:rPr lang="it-IT" sz="1600" dirty="0">
                <a:latin typeface="+mj-lt"/>
                <a:cs typeface="Arial" panose="020B0604020202020204" pitchFamily="34" charset="0"/>
              </a:rPr>
              <a:t>) e per fatica (cracking).</a:t>
            </a:r>
          </a:p>
          <a:p>
            <a:pPr marL="285750" indent="-285750" algn="just">
              <a:buFont typeface="Arial" panose="020B0604020202020204" pitchFamily="34" charset="0"/>
              <a:buChar char="•"/>
            </a:pPr>
            <a:r>
              <a:rPr lang="it-IT" sz="1600" i="1" u="sng" dirty="0">
                <a:latin typeface="+mj-lt"/>
                <a:cs typeface="Arial" panose="020B0604020202020204" pitchFamily="34" charset="0"/>
              </a:rPr>
              <a:t>Capacità e dati sul traffico</a:t>
            </a:r>
            <a:r>
              <a:rPr lang="it-IT" sz="1600" i="1" dirty="0">
                <a:latin typeface="+mj-lt"/>
                <a:cs typeface="Arial" panose="020B0604020202020204" pitchFamily="34" charset="0"/>
              </a:rPr>
              <a:t>: </a:t>
            </a:r>
            <a:r>
              <a:rPr lang="it-IT" sz="1600" dirty="0">
                <a:latin typeface="+mj-lt"/>
                <a:cs typeface="Arial" panose="020B0604020202020204" pitchFamily="34" charset="0"/>
              </a:rPr>
              <a:t>limiti di velocità, capacità massima, percentuale di veicoli pesanti, previsioni sul traffico futuro.</a:t>
            </a:r>
          </a:p>
        </p:txBody>
      </p:sp>
      <p:pic>
        <p:nvPicPr>
          <p:cNvPr id="6" name="Immagine 5">
            <a:extLst>
              <a:ext uri="{FF2B5EF4-FFF2-40B4-BE49-F238E27FC236}">
                <a16:creationId xmlns:a16="http://schemas.microsoft.com/office/drawing/2014/main" xmlns="" id="{AF8FF1FE-DA79-42A0-BBA3-FCBCCE335133}"/>
              </a:ext>
            </a:extLst>
          </p:cNvPr>
          <p:cNvPicPr>
            <a:picLocks noChangeAspect="1"/>
          </p:cNvPicPr>
          <p:nvPr/>
        </p:nvPicPr>
        <p:blipFill rotWithShape="1">
          <a:blip r:embed="rId2"/>
          <a:srcRect t="19343"/>
          <a:stretch/>
        </p:blipFill>
        <p:spPr>
          <a:xfrm>
            <a:off x="618926" y="4510541"/>
            <a:ext cx="2196399" cy="1241338"/>
          </a:xfrm>
          <a:prstGeom prst="rect">
            <a:avLst/>
          </a:prstGeom>
        </p:spPr>
      </p:pic>
      <p:pic>
        <p:nvPicPr>
          <p:cNvPr id="8" name="Immagine 7">
            <a:extLst>
              <a:ext uri="{FF2B5EF4-FFF2-40B4-BE49-F238E27FC236}">
                <a16:creationId xmlns:a16="http://schemas.microsoft.com/office/drawing/2014/main" xmlns="" id="{EB7839E7-4E61-42A2-A0DB-A11C7849A720}"/>
              </a:ext>
            </a:extLst>
          </p:cNvPr>
          <p:cNvPicPr>
            <a:picLocks noChangeAspect="1"/>
          </p:cNvPicPr>
          <p:nvPr/>
        </p:nvPicPr>
        <p:blipFill rotWithShape="1">
          <a:blip r:embed="rId3"/>
          <a:srcRect b="17379"/>
          <a:stretch/>
        </p:blipFill>
        <p:spPr>
          <a:xfrm>
            <a:off x="3570237" y="4510541"/>
            <a:ext cx="2086171" cy="1241338"/>
          </a:xfrm>
          <a:prstGeom prst="rect">
            <a:avLst/>
          </a:prstGeom>
        </p:spPr>
      </p:pic>
      <p:pic>
        <p:nvPicPr>
          <p:cNvPr id="9" name="Immagine 8">
            <a:extLst>
              <a:ext uri="{FF2B5EF4-FFF2-40B4-BE49-F238E27FC236}">
                <a16:creationId xmlns:a16="http://schemas.microsoft.com/office/drawing/2014/main" xmlns="" id="{ADBDA6B7-209B-42B2-8220-659F8B66C723}"/>
              </a:ext>
            </a:extLst>
          </p:cNvPr>
          <p:cNvPicPr>
            <a:picLocks noChangeAspect="1"/>
          </p:cNvPicPr>
          <p:nvPr/>
        </p:nvPicPr>
        <p:blipFill rotWithShape="1">
          <a:blip r:embed="rId4"/>
          <a:srcRect t="19343"/>
          <a:stretch/>
        </p:blipFill>
        <p:spPr>
          <a:xfrm>
            <a:off x="6383879" y="4510541"/>
            <a:ext cx="2034668" cy="1241338"/>
          </a:xfrm>
          <a:prstGeom prst="rect">
            <a:avLst/>
          </a:prstGeom>
        </p:spPr>
      </p:pic>
      <p:sp>
        <p:nvSpPr>
          <p:cNvPr id="10" name="Rettangolo 9">
            <a:extLst>
              <a:ext uri="{FF2B5EF4-FFF2-40B4-BE49-F238E27FC236}">
                <a16:creationId xmlns:a16="http://schemas.microsoft.com/office/drawing/2014/main" xmlns="" id="{6875BADC-8A7D-4607-9899-42544DD7B733}"/>
              </a:ext>
            </a:extLst>
          </p:cNvPr>
          <p:cNvSpPr/>
          <p:nvPr/>
        </p:nvSpPr>
        <p:spPr>
          <a:xfrm>
            <a:off x="1128790" y="5784202"/>
            <a:ext cx="1178336"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t-IT" sz="1400" dirty="0" err="1">
                <a:latin typeface="+mj-lt"/>
                <a:cs typeface="Arial" panose="020B0604020202020204" pitchFamily="34" charset="0"/>
              </a:rPr>
              <a:t>ormaiamento</a:t>
            </a:r>
            <a:endParaRPr lang="it-IT" sz="1400" dirty="0">
              <a:latin typeface="+mj-lt"/>
            </a:endParaRPr>
          </a:p>
        </p:txBody>
      </p:sp>
      <p:sp>
        <p:nvSpPr>
          <p:cNvPr id="11" name="Rettangolo 10">
            <a:extLst>
              <a:ext uri="{FF2B5EF4-FFF2-40B4-BE49-F238E27FC236}">
                <a16:creationId xmlns:a16="http://schemas.microsoft.com/office/drawing/2014/main" xmlns="" id="{05AAF527-33AB-41F1-A301-BB142B904B2D}"/>
              </a:ext>
            </a:extLst>
          </p:cNvPr>
          <p:cNvSpPr/>
          <p:nvPr/>
        </p:nvSpPr>
        <p:spPr>
          <a:xfrm>
            <a:off x="6534789" y="5784202"/>
            <a:ext cx="1732847"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t-IT" sz="1400" dirty="0">
                <a:latin typeface="+mj-lt"/>
                <a:cs typeface="Arial" panose="020B0604020202020204" pitchFamily="34" charset="0"/>
              </a:rPr>
              <a:t>fessurazione termica </a:t>
            </a:r>
            <a:endParaRPr lang="it-IT" sz="1400" dirty="0">
              <a:latin typeface="+mj-lt"/>
            </a:endParaRPr>
          </a:p>
        </p:txBody>
      </p:sp>
      <p:sp>
        <p:nvSpPr>
          <p:cNvPr id="12" name="Rettangolo 11">
            <a:extLst>
              <a:ext uri="{FF2B5EF4-FFF2-40B4-BE49-F238E27FC236}">
                <a16:creationId xmlns:a16="http://schemas.microsoft.com/office/drawing/2014/main" xmlns="" id="{AA4B8B51-7B66-4FFC-A7FE-33273752BAF8}"/>
              </a:ext>
            </a:extLst>
          </p:cNvPr>
          <p:cNvSpPr/>
          <p:nvPr/>
        </p:nvSpPr>
        <p:spPr>
          <a:xfrm>
            <a:off x="3682009" y="5784202"/>
            <a:ext cx="1862626"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it-IT" sz="1400" dirty="0">
                <a:latin typeface="+mj-lt"/>
                <a:cs typeface="Arial" panose="020B0604020202020204" pitchFamily="34" charset="0"/>
              </a:rPr>
              <a:t>fessurazione per fatica </a:t>
            </a:r>
            <a:endParaRPr lang="it-IT" sz="1400" dirty="0">
              <a:latin typeface="+mj-lt"/>
            </a:endParaRPr>
          </a:p>
        </p:txBody>
      </p:sp>
    </p:spTree>
    <p:extLst>
      <p:ext uri="{BB962C8B-B14F-4D97-AF65-F5344CB8AC3E}">
        <p14:creationId xmlns:p14="http://schemas.microsoft.com/office/powerpoint/2010/main" val="2924018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3065A89-727F-418C-B5E2-E77FBABF0B6B}"/>
              </a:ext>
            </a:extLst>
          </p:cNvPr>
          <p:cNvSpPr>
            <a:spLocks noGrp="1"/>
          </p:cNvSpPr>
          <p:nvPr>
            <p:ph type="title"/>
          </p:nvPr>
        </p:nvSpPr>
        <p:spPr/>
        <p:txBody>
          <a:bodyPr/>
          <a:lstStyle/>
          <a:p>
            <a:r>
              <a:rPr lang="it-IT" dirty="0"/>
              <a:t>Esempio: analisi del tracciato</a:t>
            </a:r>
          </a:p>
        </p:txBody>
      </p:sp>
      <p:sp>
        <p:nvSpPr>
          <p:cNvPr id="3" name="Segnaposto contenuto 2">
            <a:extLst>
              <a:ext uri="{FF2B5EF4-FFF2-40B4-BE49-F238E27FC236}">
                <a16:creationId xmlns:a16="http://schemas.microsoft.com/office/drawing/2014/main" xmlns="" id="{5A56ACEF-986D-4BCD-88F1-99751F0E8334}"/>
              </a:ext>
            </a:extLst>
          </p:cNvPr>
          <p:cNvSpPr>
            <a:spLocks noGrp="1"/>
          </p:cNvSpPr>
          <p:nvPr>
            <p:ph idx="1"/>
          </p:nvPr>
        </p:nvSpPr>
        <p:spPr>
          <a:xfrm>
            <a:off x="204098" y="1418478"/>
            <a:ext cx="3369078" cy="1754326"/>
          </a:xfrm>
        </p:spPr>
        <p:txBody>
          <a:bodyPr>
            <a:noAutofit/>
          </a:bodyPr>
          <a:lstStyle/>
          <a:p>
            <a:pPr algn="just"/>
            <a:r>
              <a:rPr lang="it-IT" sz="1600" dirty="0">
                <a:latin typeface="+mj-lt"/>
              </a:rPr>
              <a:t>Si sono selezionati i dati di esempio riferiti alla strada identificata con «</a:t>
            </a:r>
            <a:r>
              <a:rPr lang="it-IT" sz="1600" dirty="0" err="1">
                <a:latin typeface="+mj-lt"/>
              </a:rPr>
              <a:t>route</a:t>
            </a:r>
            <a:r>
              <a:rPr lang="it-IT" sz="1600" dirty="0">
                <a:latin typeface="+mj-lt"/>
              </a:rPr>
              <a:t> id 80». È possibile visualizzare i grafici riferiti sia ai dati di ingresso, sia ai risultati dell’analisi. Qui si riportano i grafici riferiti all’età e tipologia di pavimentazione e alla vita di servizio rimanente (RSL). </a:t>
            </a:r>
          </a:p>
          <a:p>
            <a:endParaRPr lang="it-IT" sz="1700" dirty="0">
              <a:latin typeface="+mj-lt"/>
            </a:endParaRPr>
          </a:p>
        </p:txBody>
      </p:sp>
      <p:pic>
        <p:nvPicPr>
          <p:cNvPr id="6" name="Immagine 5">
            <a:extLst>
              <a:ext uri="{FF2B5EF4-FFF2-40B4-BE49-F238E27FC236}">
                <a16:creationId xmlns:a16="http://schemas.microsoft.com/office/drawing/2014/main" xmlns="" id="{53ED2053-DE8A-4A6F-8540-BC7805A159A9}"/>
              </a:ext>
            </a:extLst>
          </p:cNvPr>
          <p:cNvPicPr>
            <a:picLocks noChangeAspect="1"/>
          </p:cNvPicPr>
          <p:nvPr/>
        </p:nvPicPr>
        <p:blipFill>
          <a:blip r:embed="rId2"/>
          <a:stretch>
            <a:fillRect/>
          </a:stretch>
        </p:blipFill>
        <p:spPr>
          <a:xfrm>
            <a:off x="3751214" y="1351267"/>
            <a:ext cx="5188688" cy="2917218"/>
          </a:xfrm>
          <a:prstGeom prst="rect">
            <a:avLst/>
          </a:prstGeom>
        </p:spPr>
      </p:pic>
      <p:pic>
        <p:nvPicPr>
          <p:cNvPr id="8" name="Immagine 7">
            <a:extLst>
              <a:ext uri="{FF2B5EF4-FFF2-40B4-BE49-F238E27FC236}">
                <a16:creationId xmlns:a16="http://schemas.microsoft.com/office/drawing/2014/main" xmlns="" id="{FD883F85-D63E-4E00-9EC5-C90853590E6F}"/>
              </a:ext>
            </a:extLst>
          </p:cNvPr>
          <p:cNvPicPr>
            <a:picLocks noChangeAspect="1"/>
          </p:cNvPicPr>
          <p:nvPr/>
        </p:nvPicPr>
        <p:blipFill>
          <a:blip r:embed="rId3"/>
          <a:stretch>
            <a:fillRect/>
          </a:stretch>
        </p:blipFill>
        <p:spPr>
          <a:xfrm>
            <a:off x="288521" y="3709344"/>
            <a:ext cx="5188688" cy="2166657"/>
          </a:xfrm>
          <a:prstGeom prst="rect">
            <a:avLst/>
          </a:prstGeom>
        </p:spPr>
      </p:pic>
      <p:sp>
        <p:nvSpPr>
          <p:cNvPr id="7" name="Segnaposto contenuto 2">
            <a:extLst>
              <a:ext uri="{FF2B5EF4-FFF2-40B4-BE49-F238E27FC236}">
                <a16:creationId xmlns:a16="http://schemas.microsoft.com/office/drawing/2014/main" xmlns="" id="{F3BB10C4-F4CF-4AED-B3CD-C7FDF08D50B0}"/>
              </a:ext>
            </a:extLst>
          </p:cNvPr>
          <p:cNvSpPr txBox="1">
            <a:spLocks/>
          </p:cNvSpPr>
          <p:nvPr/>
        </p:nvSpPr>
        <p:spPr>
          <a:xfrm>
            <a:off x="5484126" y="4360127"/>
            <a:ext cx="3462693" cy="170070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it-IT" sz="1600" dirty="0">
                <a:latin typeface="+mj-lt"/>
              </a:rPr>
              <a:t>La mappa GIS fornita tra i dati di esempio non viene letta dal programma, quindi non è possibile mostrare in questa presentazione i dati di input e output direttamente su mappa.</a:t>
            </a:r>
          </a:p>
          <a:p>
            <a:pPr algn="just"/>
            <a:endParaRPr lang="it-IT" sz="1600" dirty="0">
              <a:latin typeface="+mj-lt"/>
            </a:endParaRPr>
          </a:p>
          <a:p>
            <a:pPr algn="just"/>
            <a:endParaRPr lang="it-IT" sz="1600" dirty="0">
              <a:latin typeface="+mj-lt"/>
            </a:endParaRPr>
          </a:p>
        </p:txBody>
      </p:sp>
    </p:spTree>
    <p:extLst>
      <p:ext uri="{BB962C8B-B14F-4D97-AF65-F5344CB8AC3E}">
        <p14:creationId xmlns:p14="http://schemas.microsoft.com/office/powerpoint/2010/main" val="1972786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CC5355E-FEEF-4B76-BAC3-693DA8A7B398}"/>
              </a:ext>
            </a:extLst>
          </p:cNvPr>
          <p:cNvSpPr>
            <a:spLocks noGrp="1"/>
          </p:cNvSpPr>
          <p:nvPr>
            <p:ph type="title"/>
          </p:nvPr>
        </p:nvSpPr>
        <p:spPr/>
        <p:txBody>
          <a:bodyPr/>
          <a:lstStyle/>
          <a:p>
            <a:r>
              <a:rPr lang="it-IT" dirty="0" err="1"/>
              <a:t>Maintenance</a:t>
            </a:r>
            <a:r>
              <a:rPr lang="it-IT" dirty="0"/>
              <a:t> Cost Model</a:t>
            </a:r>
          </a:p>
        </p:txBody>
      </p:sp>
      <p:sp>
        <p:nvSpPr>
          <p:cNvPr id="3" name="Segnaposto contenuto 2">
            <a:extLst>
              <a:ext uri="{FF2B5EF4-FFF2-40B4-BE49-F238E27FC236}">
                <a16:creationId xmlns:a16="http://schemas.microsoft.com/office/drawing/2014/main" xmlns="" id="{3741CA3E-8784-417A-AF8E-DA689CDCA1F7}"/>
              </a:ext>
            </a:extLst>
          </p:cNvPr>
          <p:cNvSpPr>
            <a:spLocks noGrp="1"/>
          </p:cNvSpPr>
          <p:nvPr>
            <p:ph idx="1"/>
          </p:nvPr>
        </p:nvSpPr>
        <p:spPr>
          <a:xfrm>
            <a:off x="5365147" y="1598171"/>
            <a:ext cx="3490331" cy="1830829"/>
          </a:xfrm>
        </p:spPr>
        <p:style>
          <a:lnRef idx="2">
            <a:schemeClr val="accent1"/>
          </a:lnRef>
          <a:fillRef idx="1">
            <a:schemeClr val="lt1"/>
          </a:fillRef>
          <a:effectRef idx="0">
            <a:schemeClr val="accent1"/>
          </a:effectRef>
          <a:fontRef idx="minor">
            <a:schemeClr val="dk1"/>
          </a:fontRef>
        </p:style>
        <p:txBody>
          <a:bodyPr>
            <a:noAutofit/>
          </a:bodyPr>
          <a:lstStyle/>
          <a:p>
            <a:r>
              <a:rPr lang="it-IT" sz="1800" dirty="0"/>
              <a:t>Nel software è stato inserito un modello decisionale (</a:t>
            </a:r>
            <a:r>
              <a:rPr lang="it-IT" sz="1800" dirty="0" err="1"/>
              <a:t>Maintenance</a:t>
            </a:r>
            <a:r>
              <a:rPr lang="it-IT" sz="1800" dirty="0"/>
              <a:t> Cost Model).</a:t>
            </a:r>
          </a:p>
          <a:p>
            <a:r>
              <a:rPr lang="it-IT" sz="1800" dirty="0"/>
              <a:t>Scopo: utilizzare le limitate risorse economiche per la manutenzione in maniera razionale. </a:t>
            </a:r>
          </a:p>
          <a:p>
            <a:endParaRPr lang="it-IT" sz="1800" dirty="0"/>
          </a:p>
        </p:txBody>
      </p:sp>
      <p:sp>
        <p:nvSpPr>
          <p:cNvPr id="5" name="Rettangolo 4">
            <a:extLst>
              <a:ext uri="{FF2B5EF4-FFF2-40B4-BE49-F238E27FC236}">
                <a16:creationId xmlns:a16="http://schemas.microsoft.com/office/drawing/2014/main" xmlns="" id="{241F2E8D-645A-469A-AE02-2950E3A852E6}"/>
              </a:ext>
            </a:extLst>
          </p:cNvPr>
          <p:cNvSpPr/>
          <p:nvPr/>
        </p:nvSpPr>
        <p:spPr>
          <a:xfrm>
            <a:off x="288521" y="1598171"/>
            <a:ext cx="4572000" cy="120032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it-IT" dirty="0"/>
              <a:t>La vita utile stimata nell’analisi del tracciato considera l’opzione 0, ovvero quantifica la vita utile che si avrebbe senza fare nessun intervento.</a:t>
            </a:r>
          </a:p>
        </p:txBody>
      </p:sp>
      <p:sp>
        <p:nvSpPr>
          <p:cNvPr id="6" name="Rettangolo 5">
            <a:extLst>
              <a:ext uri="{FF2B5EF4-FFF2-40B4-BE49-F238E27FC236}">
                <a16:creationId xmlns:a16="http://schemas.microsoft.com/office/drawing/2014/main" xmlns="" id="{892EBB54-C750-48D5-B33B-D44782FD3FCC}"/>
              </a:ext>
            </a:extLst>
          </p:cNvPr>
          <p:cNvSpPr/>
          <p:nvPr/>
        </p:nvSpPr>
        <p:spPr>
          <a:xfrm>
            <a:off x="5419476" y="4318621"/>
            <a:ext cx="3302493"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dirty="0"/>
              <a:t>Dopo aver individuato le carenze manutentive, si possono stimare gli interventi possibili fissando un budget oppure un rapporto benefici/costi minimo.</a:t>
            </a:r>
          </a:p>
        </p:txBody>
      </p:sp>
      <p:sp>
        <p:nvSpPr>
          <p:cNvPr id="8" name="Scorrimento verticale 7">
            <a:extLst>
              <a:ext uri="{FF2B5EF4-FFF2-40B4-BE49-F238E27FC236}">
                <a16:creationId xmlns:a16="http://schemas.microsoft.com/office/drawing/2014/main" xmlns="" id="{330FCECF-4824-4536-90B3-688E8DE92607}"/>
              </a:ext>
            </a:extLst>
          </p:cNvPr>
          <p:cNvSpPr/>
          <p:nvPr/>
        </p:nvSpPr>
        <p:spPr>
          <a:xfrm>
            <a:off x="417055" y="3031650"/>
            <a:ext cx="4154945" cy="2858084"/>
          </a:xfrm>
          <a:prstGeom prst="verticalScroll">
            <a:avLst>
              <a:gd name="adj" fmla="val 654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u="sng" dirty="0">
                <a:solidFill>
                  <a:schemeClr val="tx1"/>
                </a:solidFill>
              </a:rPr>
              <a:t>Nota importante</a:t>
            </a:r>
            <a:r>
              <a:rPr lang="it-IT" dirty="0">
                <a:solidFill>
                  <a:schemeClr val="tx1"/>
                </a:solidFill>
              </a:rPr>
              <a:t>:</a:t>
            </a:r>
          </a:p>
          <a:p>
            <a:pPr algn="ctr"/>
            <a:r>
              <a:rPr lang="it-IT" dirty="0">
                <a:solidFill>
                  <a:schemeClr val="tx1"/>
                </a:solidFill>
              </a:rPr>
              <a:t>l’adozione di una manutenzione preventiva adeguata può permettere risparmi sul medio-lungo termine, rispetto a grandi interventi su pavimentazioni ormai compromesse. </a:t>
            </a:r>
          </a:p>
          <a:p>
            <a:pPr algn="ctr"/>
            <a:r>
              <a:rPr lang="it-IT" dirty="0">
                <a:solidFill>
                  <a:schemeClr val="tx1"/>
                </a:solidFill>
              </a:rPr>
              <a:t>Inoltre, una manutenzione preventiva costante produce effetti benefici sulla sicurezza dell’infrastruttura.</a:t>
            </a:r>
          </a:p>
        </p:txBody>
      </p:sp>
      <p:sp>
        <p:nvSpPr>
          <p:cNvPr id="4" name="Freccia a destra 3">
            <a:extLst>
              <a:ext uri="{FF2B5EF4-FFF2-40B4-BE49-F238E27FC236}">
                <a16:creationId xmlns:a16="http://schemas.microsoft.com/office/drawing/2014/main" xmlns="" id="{038B4BC2-18C7-4EC6-8530-FC9025953D0A}"/>
              </a:ext>
            </a:extLst>
          </p:cNvPr>
          <p:cNvSpPr/>
          <p:nvPr/>
        </p:nvSpPr>
        <p:spPr>
          <a:xfrm>
            <a:off x="4984595" y="2074127"/>
            <a:ext cx="256478" cy="2564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Freccia in giù 6">
            <a:extLst>
              <a:ext uri="{FF2B5EF4-FFF2-40B4-BE49-F238E27FC236}">
                <a16:creationId xmlns:a16="http://schemas.microsoft.com/office/drawing/2014/main" xmlns="" id="{D757AE54-59F1-4DD0-9D44-A3C247B88CB6}"/>
              </a:ext>
            </a:extLst>
          </p:cNvPr>
          <p:cNvSpPr/>
          <p:nvPr/>
        </p:nvSpPr>
        <p:spPr>
          <a:xfrm>
            <a:off x="6914605" y="3778525"/>
            <a:ext cx="312234" cy="2843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22676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3874279-6499-4760-87DE-86A7AA7CEBA9}"/>
              </a:ext>
            </a:extLst>
          </p:cNvPr>
          <p:cNvSpPr>
            <a:spLocks noGrp="1"/>
          </p:cNvSpPr>
          <p:nvPr>
            <p:ph type="title"/>
          </p:nvPr>
        </p:nvSpPr>
        <p:spPr/>
        <p:txBody>
          <a:bodyPr/>
          <a:lstStyle/>
          <a:p>
            <a:r>
              <a:rPr lang="it-IT" dirty="0" err="1"/>
              <a:t>Maintenance</a:t>
            </a:r>
            <a:r>
              <a:rPr lang="it-IT" dirty="0"/>
              <a:t> Cost Model</a:t>
            </a:r>
          </a:p>
        </p:txBody>
      </p:sp>
      <p:sp>
        <p:nvSpPr>
          <p:cNvPr id="3" name="Rettangolo 2">
            <a:extLst>
              <a:ext uri="{FF2B5EF4-FFF2-40B4-BE49-F238E27FC236}">
                <a16:creationId xmlns:a16="http://schemas.microsoft.com/office/drawing/2014/main" xmlns="" id="{56A72B4F-F09D-45F2-B594-F3AB4A134991}"/>
              </a:ext>
            </a:extLst>
          </p:cNvPr>
          <p:cNvSpPr/>
          <p:nvPr/>
        </p:nvSpPr>
        <p:spPr>
          <a:xfrm>
            <a:off x="125657" y="1373889"/>
            <a:ext cx="2861077" cy="71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Valutazione delle necessità manutentive di ogni sezione</a:t>
            </a:r>
          </a:p>
        </p:txBody>
      </p:sp>
      <p:sp>
        <p:nvSpPr>
          <p:cNvPr id="6" name="Rettangolo 5">
            <a:extLst>
              <a:ext uri="{FF2B5EF4-FFF2-40B4-BE49-F238E27FC236}">
                <a16:creationId xmlns:a16="http://schemas.microsoft.com/office/drawing/2014/main" xmlns="" id="{8A01AD6C-1E3D-4D37-BE3E-447793EA7DD8}"/>
              </a:ext>
            </a:extLst>
          </p:cNvPr>
          <p:cNvSpPr/>
          <p:nvPr/>
        </p:nvSpPr>
        <p:spPr>
          <a:xfrm>
            <a:off x="125655" y="2253870"/>
            <a:ext cx="2856549" cy="575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Valutazione degli interventi possibili</a:t>
            </a:r>
          </a:p>
        </p:txBody>
      </p:sp>
      <p:sp>
        <p:nvSpPr>
          <p:cNvPr id="7" name="Rettangolo 6">
            <a:extLst>
              <a:ext uri="{FF2B5EF4-FFF2-40B4-BE49-F238E27FC236}">
                <a16:creationId xmlns:a16="http://schemas.microsoft.com/office/drawing/2014/main" xmlns="" id="{B31ACEAA-AE85-4B5F-AA9D-0C94A48CC34D}"/>
              </a:ext>
            </a:extLst>
          </p:cNvPr>
          <p:cNvSpPr/>
          <p:nvPr/>
        </p:nvSpPr>
        <p:spPr>
          <a:xfrm>
            <a:off x="121126" y="2957899"/>
            <a:ext cx="2856549" cy="575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Calcolo del costo degli interventi </a:t>
            </a:r>
          </a:p>
        </p:txBody>
      </p:sp>
      <p:sp>
        <p:nvSpPr>
          <p:cNvPr id="8" name="Rettangolo 7">
            <a:extLst>
              <a:ext uri="{FF2B5EF4-FFF2-40B4-BE49-F238E27FC236}">
                <a16:creationId xmlns:a16="http://schemas.microsoft.com/office/drawing/2014/main" xmlns="" id="{CD68D962-F89E-4CA6-8DF1-EA9A91F0C621}"/>
              </a:ext>
            </a:extLst>
          </p:cNvPr>
          <p:cNvSpPr/>
          <p:nvPr/>
        </p:nvSpPr>
        <p:spPr>
          <a:xfrm>
            <a:off x="125655" y="3702414"/>
            <a:ext cx="2861079" cy="575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Calcolo dell’estensione della vita di servizio </a:t>
            </a:r>
          </a:p>
        </p:txBody>
      </p:sp>
      <p:sp>
        <p:nvSpPr>
          <p:cNvPr id="9" name="Rettangolo 8">
            <a:extLst>
              <a:ext uri="{FF2B5EF4-FFF2-40B4-BE49-F238E27FC236}">
                <a16:creationId xmlns:a16="http://schemas.microsoft.com/office/drawing/2014/main" xmlns="" id="{89AA69A2-8EB0-418C-AC84-309241972CEA}"/>
              </a:ext>
            </a:extLst>
          </p:cNvPr>
          <p:cNvSpPr/>
          <p:nvPr/>
        </p:nvSpPr>
        <p:spPr>
          <a:xfrm>
            <a:off x="125655" y="4463781"/>
            <a:ext cx="2861078" cy="800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Calcolo dei benefici economici della manutenzione</a:t>
            </a:r>
          </a:p>
        </p:txBody>
      </p:sp>
      <p:sp>
        <p:nvSpPr>
          <p:cNvPr id="10" name="Rombo 9">
            <a:extLst>
              <a:ext uri="{FF2B5EF4-FFF2-40B4-BE49-F238E27FC236}">
                <a16:creationId xmlns:a16="http://schemas.microsoft.com/office/drawing/2014/main" xmlns="" id="{EBA694C0-8AAD-4B4D-8312-D155B1CD2A33}"/>
              </a:ext>
            </a:extLst>
          </p:cNvPr>
          <p:cNvSpPr/>
          <p:nvPr/>
        </p:nvSpPr>
        <p:spPr>
          <a:xfrm>
            <a:off x="393208" y="5427920"/>
            <a:ext cx="2314222" cy="656873"/>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VINCOLO</a:t>
            </a:r>
          </a:p>
        </p:txBody>
      </p:sp>
      <p:sp>
        <p:nvSpPr>
          <p:cNvPr id="11" name="Rettangolo 10">
            <a:extLst>
              <a:ext uri="{FF2B5EF4-FFF2-40B4-BE49-F238E27FC236}">
                <a16:creationId xmlns:a16="http://schemas.microsoft.com/office/drawing/2014/main" xmlns="" id="{52DD3804-B41C-4E99-95A7-622B81CD3629}"/>
              </a:ext>
            </a:extLst>
          </p:cNvPr>
          <p:cNvSpPr/>
          <p:nvPr/>
        </p:nvSpPr>
        <p:spPr>
          <a:xfrm>
            <a:off x="3329174" y="1422399"/>
            <a:ext cx="5553075" cy="13563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a:t>Min</a:t>
            </a:r>
            <a:r>
              <a:rPr lang="it-IT" dirty="0"/>
              <a:t> BCR (rapporto benefici/costi): vengono selezionati i tratti di strada che hanno come opzione di manutenzione quella che produce un BCR maggiore del minimo specificato, senza specificare un budget massimo.</a:t>
            </a:r>
          </a:p>
        </p:txBody>
      </p:sp>
      <p:sp>
        <p:nvSpPr>
          <p:cNvPr id="12" name="Rettangolo 11">
            <a:extLst>
              <a:ext uri="{FF2B5EF4-FFF2-40B4-BE49-F238E27FC236}">
                <a16:creationId xmlns:a16="http://schemas.microsoft.com/office/drawing/2014/main" xmlns="" id="{A1FC3385-433D-4B51-BDCD-C9E5F2D8BDA1}"/>
              </a:ext>
            </a:extLst>
          </p:cNvPr>
          <p:cNvSpPr/>
          <p:nvPr/>
        </p:nvSpPr>
        <p:spPr>
          <a:xfrm>
            <a:off x="3329174" y="2957899"/>
            <a:ext cx="5553075" cy="21840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it-IT" dirty="0"/>
              <a:t>Max budget. Vengono selezionati i tratti stradali che necessitano di manutenzione fino a raggiungere il budget preimpostato, scegliendo uno fra tre criteri:</a:t>
            </a:r>
          </a:p>
          <a:p>
            <a:r>
              <a:rPr lang="it-IT" dirty="0"/>
              <a:t>- Priorità  ai tratti con la minore vita di servizio rimanente </a:t>
            </a:r>
          </a:p>
          <a:p>
            <a:r>
              <a:rPr lang="it-IT" dirty="0"/>
              <a:t>- Priorità agli interventi che massimizzano il BCR. </a:t>
            </a:r>
          </a:p>
          <a:p>
            <a:r>
              <a:rPr lang="it-IT" dirty="0"/>
              <a:t>- Priorità agli interventi che producono il miglior allungamento della vita di servizio.</a:t>
            </a:r>
          </a:p>
        </p:txBody>
      </p:sp>
      <p:sp>
        <p:nvSpPr>
          <p:cNvPr id="13" name="Rettangolo 12">
            <a:extLst>
              <a:ext uri="{FF2B5EF4-FFF2-40B4-BE49-F238E27FC236}">
                <a16:creationId xmlns:a16="http://schemas.microsoft.com/office/drawing/2014/main" xmlns="" id="{75425BBC-C693-4BED-AA56-EC5A5998377F}"/>
              </a:ext>
            </a:extLst>
          </p:cNvPr>
          <p:cNvSpPr/>
          <p:nvPr/>
        </p:nvSpPr>
        <p:spPr>
          <a:xfrm>
            <a:off x="3341874" y="5321122"/>
            <a:ext cx="5553075" cy="71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Nuova valutazione dello stato della pavimentazione dopo gli interventi proposti</a:t>
            </a:r>
          </a:p>
        </p:txBody>
      </p:sp>
      <p:cxnSp>
        <p:nvCxnSpPr>
          <p:cNvPr id="15" name="Connettore a gomito 14">
            <a:extLst>
              <a:ext uri="{FF2B5EF4-FFF2-40B4-BE49-F238E27FC236}">
                <a16:creationId xmlns:a16="http://schemas.microsoft.com/office/drawing/2014/main" xmlns="" id="{19E1DD4F-EA57-4B90-9C32-4ECDB6366E1B}"/>
              </a:ext>
            </a:extLst>
          </p:cNvPr>
          <p:cNvCxnSpPr>
            <a:cxnSpLocks/>
            <a:stCxn id="10" idx="3"/>
            <a:endCxn id="11" idx="1"/>
          </p:cNvCxnSpPr>
          <p:nvPr/>
        </p:nvCxnSpPr>
        <p:spPr>
          <a:xfrm flipV="1">
            <a:off x="2707430" y="2100584"/>
            <a:ext cx="621744" cy="3655773"/>
          </a:xfrm>
          <a:prstGeom prst="bentConnector3">
            <a:avLst>
              <a:gd name="adj1" fmla="val 7074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Connettore a gomito 24">
            <a:extLst>
              <a:ext uri="{FF2B5EF4-FFF2-40B4-BE49-F238E27FC236}">
                <a16:creationId xmlns:a16="http://schemas.microsoft.com/office/drawing/2014/main" xmlns="" id="{3C5669E9-BAF3-42E2-8087-E5F42336611E}"/>
              </a:ext>
            </a:extLst>
          </p:cNvPr>
          <p:cNvCxnSpPr>
            <a:cxnSpLocks/>
            <a:stCxn id="11" idx="3"/>
            <a:endCxn id="13" idx="3"/>
          </p:cNvCxnSpPr>
          <p:nvPr/>
        </p:nvCxnSpPr>
        <p:spPr>
          <a:xfrm>
            <a:off x="8882249" y="2100584"/>
            <a:ext cx="12700" cy="3576138"/>
          </a:xfrm>
          <a:prstGeom prst="bentConnector3">
            <a:avLst>
              <a:gd name="adj1" fmla="val 162307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Connettore diritto 38">
            <a:extLst>
              <a:ext uri="{FF2B5EF4-FFF2-40B4-BE49-F238E27FC236}">
                <a16:creationId xmlns:a16="http://schemas.microsoft.com/office/drawing/2014/main" xmlns="" id="{BD2F5C9E-62E4-4E2E-B967-870FAFC484BE}"/>
              </a:ext>
            </a:extLst>
          </p:cNvPr>
          <p:cNvCxnSpPr>
            <a:cxnSpLocks/>
            <a:stCxn id="12" idx="3"/>
          </p:cNvCxnSpPr>
          <p:nvPr/>
        </p:nvCxnSpPr>
        <p:spPr>
          <a:xfrm flipV="1">
            <a:off x="8882249" y="4049945"/>
            <a:ext cx="20159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Connettore 2 41">
            <a:extLst>
              <a:ext uri="{FF2B5EF4-FFF2-40B4-BE49-F238E27FC236}">
                <a16:creationId xmlns:a16="http://schemas.microsoft.com/office/drawing/2014/main" xmlns="" id="{44BD1D05-A01D-4FF5-A971-E7CD83CE30A3}"/>
              </a:ext>
            </a:extLst>
          </p:cNvPr>
          <p:cNvCxnSpPr>
            <a:cxnSpLocks/>
            <a:endCxn id="12" idx="1"/>
          </p:cNvCxnSpPr>
          <p:nvPr/>
        </p:nvCxnSpPr>
        <p:spPr>
          <a:xfrm>
            <a:off x="3157870" y="4049946"/>
            <a:ext cx="1713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xmlns="" id="{9D5C1C6D-A900-49A4-8CA0-28BE097154BC}"/>
              </a:ext>
            </a:extLst>
          </p:cNvPr>
          <p:cNvCxnSpPr>
            <a:cxnSpLocks/>
            <a:stCxn id="3" idx="2"/>
            <a:endCxn id="6" idx="0"/>
          </p:cNvCxnSpPr>
          <p:nvPr/>
        </p:nvCxnSpPr>
        <p:spPr>
          <a:xfrm flipH="1">
            <a:off x="1553930" y="2085089"/>
            <a:ext cx="2266" cy="168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xmlns="" id="{9B2F86B8-C349-4084-9609-0B2F92EE6A9C}"/>
              </a:ext>
            </a:extLst>
          </p:cNvPr>
          <p:cNvCxnSpPr>
            <a:cxnSpLocks/>
            <a:stCxn id="6" idx="2"/>
            <a:endCxn id="7" idx="0"/>
          </p:cNvCxnSpPr>
          <p:nvPr/>
        </p:nvCxnSpPr>
        <p:spPr>
          <a:xfrm flipH="1">
            <a:off x="1549401" y="2829604"/>
            <a:ext cx="4529" cy="128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ttore 2 27">
            <a:extLst>
              <a:ext uri="{FF2B5EF4-FFF2-40B4-BE49-F238E27FC236}">
                <a16:creationId xmlns:a16="http://schemas.microsoft.com/office/drawing/2014/main" xmlns="" id="{2ED2F249-730F-4CD4-8C67-8631FEB2617A}"/>
              </a:ext>
            </a:extLst>
          </p:cNvPr>
          <p:cNvCxnSpPr>
            <a:cxnSpLocks/>
            <a:stCxn id="7" idx="2"/>
            <a:endCxn id="8" idx="0"/>
          </p:cNvCxnSpPr>
          <p:nvPr/>
        </p:nvCxnSpPr>
        <p:spPr>
          <a:xfrm>
            <a:off x="1549401" y="3533633"/>
            <a:ext cx="6794" cy="168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ttore 2 29">
            <a:extLst>
              <a:ext uri="{FF2B5EF4-FFF2-40B4-BE49-F238E27FC236}">
                <a16:creationId xmlns:a16="http://schemas.microsoft.com/office/drawing/2014/main" xmlns="" id="{82F9C800-9EC9-46A9-9719-FD3F7EB3627B}"/>
              </a:ext>
            </a:extLst>
          </p:cNvPr>
          <p:cNvCxnSpPr>
            <a:cxnSpLocks/>
            <a:stCxn id="8" idx="2"/>
            <a:endCxn id="9" idx="0"/>
          </p:cNvCxnSpPr>
          <p:nvPr/>
        </p:nvCxnSpPr>
        <p:spPr>
          <a:xfrm flipH="1">
            <a:off x="1556194" y="4278148"/>
            <a:ext cx="1" cy="185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ttore 2 31">
            <a:extLst>
              <a:ext uri="{FF2B5EF4-FFF2-40B4-BE49-F238E27FC236}">
                <a16:creationId xmlns:a16="http://schemas.microsoft.com/office/drawing/2014/main" xmlns="" id="{27F667F6-47F6-47A2-B8B4-1C799827A20B}"/>
              </a:ext>
            </a:extLst>
          </p:cNvPr>
          <p:cNvCxnSpPr>
            <a:cxnSpLocks/>
            <a:stCxn id="9" idx="2"/>
            <a:endCxn id="10" idx="0"/>
          </p:cNvCxnSpPr>
          <p:nvPr/>
        </p:nvCxnSpPr>
        <p:spPr>
          <a:xfrm flipH="1">
            <a:off x="1550319" y="5264451"/>
            <a:ext cx="5875" cy="163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024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8C68612D-6C9D-4A16-90B9-DAC4C4E025AD}"/>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intBrush/>
                    </a14:imgEffect>
                  </a14:imgLayer>
                </a14:imgProps>
              </a:ext>
            </a:extLst>
          </a:blip>
          <a:srcRect b="5983"/>
          <a:stretch/>
        </p:blipFill>
        <p:spPr>
          <a:xfrm>
            <a:off x="0" y="1277739"/>
            <a:ext cx="9144000" cy="48348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a:outerShdw blurRad="977900" dist="50800" dir="5400000" algn="ctr" rotWithShape="0">
              <a:srgbClr val="000000">
                <a:alpha val="9000"/>
              </a:srgbClr>
            </a:outerShdw>
          </a:effectLst>
        </p:spPr>
      </p:pic>
      <p:sp>
        <p:nvSpPr>
          <p:cNvPr id="2" name="Titolo 1">
            <a:extLst>
              <a:ext uri="{FF2B5EF4-FFF2-40B4-BE49-F238E27FC236}">
                <a16:creationId xmlns:a16="http://schemas.microsoft.com/office/drawing/2014/main" xmlns="" id="{AE53A24D-8C61-4347-9E36-3ADD6C204191}"/>
              </a:ext>
            </a:extLst>
          </p:cNvPr>
          <p:cNvSpPr>
            <a:spLocks noGrp="1"/>
          </p:cNvSpPr>
          <p:nvPr>
            <p:ph type="title"/>
          </p:nvPr>
        </p:nvSpPr>
        <p:spPr/>
        <p:txBody>
          <a:bodyPr/>
          <a:lstStyle/>
          <a:p>
            <a:r>
              <a:rPr lang="it-IT" dirty="0"/>
              <a:t>Esempio</a:t>
            </a:r>
          </a:p>
        </p:txBody>
      </p:sp>
      <p:sp>
        <p:nvSpPr>
          <p:cNvPr id="3" name="CasellaDiTesto 2">
            <a:extLst>
              <a:ext uri="{FF2B5EF4-FFF2-40B4-BE49-F238E27FC236}">
                <a16:creationId xmlns:a16="http://schemas.microsoft.com/office/drawing/2014/main" xmlns="" id="{2186D6DE-5B28-4E1E-8A5C-345753C43B0B}"/>
              </a:ext>
            </a:extLst>
          </p:cNvPr>
          <p:cNvSpPr txBox="1"/>
          <p:nvPr/>
        </p:nvSpPr>
        <p:spPr>
          <a:xfrm>
            <a:off x="452644" y="1485095"/>
            <a:ext cx="7280413"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t>Utilizzando la strada di esempio sulla quale è stata fatta l’analisi del tracciato, sono stati impostati due vincoli differenti.</a:t>
            </a:r>
          </a:p>
          <a:p>
            <a:r>
              <a:rPr lang="it-IT" dirty="0"/>
              <a:t>Nel primo caso si è scelto un tetto massimo di 1 milione di dollari con priorità manutentiva ai tratti con la minor vita di servizio residua.</a:t>
            </a:r>
          </a:p>
          <a:p>
            <a:r>
              <a:rPr lang="it-IT" dirty="0"/>
              <a:t>Nel secondo caso il vincolo applicato è un rapporto benefici/costi almeno pari a 1.</a:t>
            </a:r>
          </a:p>
        </p:txBody>
      </p:sp>
      <p:sp>
        <p:nvSpPr>
          <p:cNvPr id="4" name="CasellaDiTesto 3">
            <a:extLst>
              <a:ext uri="{FF2B5EF4-FFF2-40B4-BE49-F238E27FC236}">
                <a16:creationId xmlns:a16="http://schemas.microsoft.com/office/drawing/2014/main" xmlns="" id="{6F588BE2-C844-4BD4-9C4A-BF035EC6166F}"/>
              </a:ext>
            </a:extLst>
          </p:cNvPr>
          <p:cNvSpPr txBox="1"/>
          <p:nvPr/>
        </p:nvSpPr>
        <p:spPr>
          <a:xfrm>
            <a:off x="452644" y="4601249"/>
            <a:ext cx="272194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t>Come si vedrà nelle slide successive, i risultati sono diversi in base ai vincoli impostati.</a:t>
            </a:r>
          </a:p>
        </p:txBody>
      </p:sp>
      <p:sp>
        <p:nvSpPr>
          <p:cNvPr id="6" name="CasellaDiTesto 5">
            <a:extLst>
              <a:ext uri="{FF2B5EF4-FFF2-40B4-BE49-F238E27FC236}">
                <a16:creationId xmlns:a16="http://schemas.microsoft.com/office/drawing/2014/main" xmlns="" id="{476C5390-C8EB-4E72-9066-6171F0A43965}"/>
              </a:ext>
            </a:extLst>
          </p:cNvPr>
          <p:cNvSpPr txBox="1"/>
          <p:nvPr/>
        </p:nvSpPr>
        <p:spPr>
          <a:xfrm>
            <a:off x="4572000" y="4601249"/>
            <a:ext cx="445659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t>Il software evidenzia in verde le sezioni per cui è suggerita un’attività di manutenzione.</a:t>
            </a:r>
          </a:p>
          <a:p>
            <a:r>
              <a:rPr lang="it-IT" dirty="0"/>
              <a:t>Cliccando sulla singola sezione appare la descrizione dell’intervento consigliato.</a:t>
            </a:r>
          </a:p>
        </p:txBody>
      </p:sp>
    </p:spTree>
    <p:extLst>
      <p:ext uri="{BB962C8B-B14F-4D97-AF65-F5344CB8AC3E}">
        <p14:creationId xmlns:p14="http://schemas.microsoft.com/office/powerpoint/2010/main" val="2121426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2C68A4F3-59B4-4204-8D28-F24FC7839590}"/>
              </a:ext>
            </a:extLst>
          </p:cNvPr>
          <p:cNvPicPr>
            <a:picLocks noChangeAspect="1"/>
          </p:cNvPicPr>
          <p:nvPr/>
        </p:nvPicPr>
        <p:blipFill>
          <a:blip r:embed="rId2"/>
          <a:stretch>
            <a:fillRect/>
          </a:stretch>
        </p:blipFill>
        <p:spPr>
          <a:xfrm>
            <a:off x="0" y="6126480"/>
            <a:ext cx="9144000" cy="731520"/>
          </a:xfrm>
          <a:prstGeom prst="rect">
            <a:avLst/>
          </a:prstGeom>
        </p:spPr>
      </p:pic>
      <p:sp>
        <p:nvSpPr>
          <p:cNvPr id="2" name="Titolo 1">
            <a:extLst>
              <a:ext uri="{FF2B5EF4-FFF2-40B4-BE49-F238E27FC236}">
                <a16:creationId xmlns:a16="http://schemas.microsoft.com/office/drawing/2014/main" xmlns="" id="{DD6F7C28-CF45-4A45-A553-B99F75DDCA5A}"/>
              </a:ext>
            </a:extLst>
          </p:cNvPr>
          <p:cNvSpPr>
            <a:spLocks noGrp="1"/>
          </p:cNvSpPr>
          <p:nvPr>
            <p:ph type="title" idx="4294967295"/>
          </p:nvPr>
        </p:nvSpPr>
        <p:spPr>
          <a:xfrm>
            <a:off x="563563" y="139700"/>
            <a:ext cx="8580437" cy="839788"/>
          </a:xfrm>
        </p:spPr>
        <p:txBody>
          <a:bodyPr/>
          <a:lstStyle/>
          <a:p>
            <a:r>
              <a:rPr lang="it-IT" dirty="0">
                <a:solidFill>
                  <a:srgbClr val="002060"/>
                </a:solidFill>
                <a:effectLst>
                  <a:outerShdw blurRad="38100" dist="38100" dir="2700000" algn="tl">
                    <a:srgbClr val="000000">
                      <a:alpha val="43137"/>
                    </a:srgbClr>
                  </a:outerShdw>
                </a:effectLst>
              </a:rPr>
              <a:t>Fondi massimi: 1.000.000 $</a:t>
            </a:r>
          </a:p>
        </p:txBody>
      </p:sp>
      <p:pic>
        <p:nvPicPr>
          <p:cNvPr id="5" name="Segnaposto contenuto 4">
            <a:extLst>
              <a:ext uri="{FF2B5EF4-FFF2-40B4-BE49-F238E27FC236}">
                <a16:creationId xmlns:a16="http://schemas.microsoft.com/office/drawing/2014/main" xmlns="" id="{A4D91461-3573-425C-A5E5-3CECBE41AD95}"/>
              </a:ext>
            </a:extLst>
          </p:cNvPr>
          <p:cNvPicPr>
            <a:picLocks noGrp="1" noChangeAspect="1"/>
          </p:cNvPicPr>
          <p:nvPr>
            <p:ph idx="4294967295"/>
          </p:nvPr>
        </p:nvPicPr>
        <p:blipFill>
          <a:blip r:embed="rId3"/>
          <a:stretch>
            <a:fillRect/>
          </a:stretch>
        </p:blipFill>
        <p:spPr>
          <a:xfrm>
            <a:off x="105886" y="4355183"/>
            <a:ext cx="4443632" cy="348520"/>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xmlns="" id="{B9B058A9-3DC8-4D03-9A70-7CE2A8AEF8EF}"/>
              </a:ext>
            </a:extLst>
          </p:cNvPr>
          <p:cNvPicPr>
            <a:picLocks noChangeAspect="1"/>
          </p:cNvPicPr>
          <p:nvPr/>
        </p:nvPicPr>
        <p:blipFill rotWithShape="1">
          <a:blip r:embed="rId4"/>
          <a:srcRect t="1" r="19738" b="36194"/>
          <a:stretch/>
        </p:blipFill>
        <p:spPr>
          <a:xfrm>
            <a:off x="457200" y="744869"/>
            <a:ext cx="2133243" cy="3081728"/>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xmlns="" id="{CCD3544F-13D0-42FF-AE0D-148AAA303401}"/>
              </a:ext>
            </a:extLst>
          </p:cNvPr>
          <p:cNvPicPr>
            <a:picLocks noChangeAspect="1"/>
          </p:cNvPicPr>
          <p:nvPr/>
        </p:nvPicPr>
        <p:blipFill>
          <a:blip r:embed="rId5"/>
          <a:stretch>
            <a:fillRect/>
          </a:stretch>
        </p:blipFill>
        <p:spPr>
          <a:xfrm>
            <a:off x="3058557" y="639271"/>
            <a:ext cx="5894359" cy="3535308"/>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xmlns="" id="{96BF7539-7607-470F-8BF4-51A74F2B517F}"/>
              </a:ext>
            </a:extLst>
          </p:cNvPr>
          <p:cNvPicPr>
            <a:picLocks noChangeAspect="1"/>
          </p:cNvPicPr>
          <p:nvPr/>
        </p:nvPicPr>
        <p:blipFill rotWithShape="1">
          <a:blip r:embed="rId6"/>
          <a:srcRect t="24052" b="53820"/>
          <a:stretch/>
        </p:blipFill>
        <p:spPr>
          <a:xfrm>
            <a:off x="2326729" y="5016646"/>
            <a:ext cx="2133243" cy="882502"/>
          </a:xfrm>
          <a:prstGeom prst="rect">
            <a:avLst/>
          </a:prstGeom>
          <a:ln>
            <a:no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xmlns="" id="{FF354BD7-749C-43A8-ADF0-70EECF7A57DC}"/>
              </a:ext>
            </a:extLst>
          </p:cNvPr>
          <p:cNvPicPr>
            <a:picLocks noChangeAspect="1"/>
          </p:cNvPicPr>
          <p:nvPr/>
        </p:nvPicPr>
        <p:blipFill rotWithShape="1">
          <a:blip r:embed="rId6"/>
          <a:srcRect b="77845"/>
          <a:stretch/>
        </p:blipFill>
        <p:spPr>
          <a:xfrm>
            <a:off x="98391" y="5010217"/>
            <a:ext cx="2133243" cy="883595"/>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xmlns="" id="{37A9E838-9340-41F3-8C19-9C33D1A7F2C4}"/>
              </a:ext>
            </a:extLst>
          </p:cNvPr>
          <p:cNvPicPr>
            <a:picLocks noChangeAspect="1"/>
          </p:cNvPicPr>
          <p:nvPr/>
        </p:nvPicPr>
        <p:blipFill rotWithShape="1">
          <a:blip r:embed="rId6"/>
          <a:srcRect t="47126" b="33679"/>
          <a:stretch/>
        </p:blipFill>
        <p:spPr>
          <a:xfrm>
            <a:off x="4689217" y="5188350"/>
            <a:ext cx="2133243" cy="765544"/>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xmlns="" id="{5F57C5B4-B767-467E-8B3F-637B5EFA7D1B}"/>
              </a:ext>
            </a:extLst>
          </p:cNvPr>
          <p:cNvPicPr>
            <a:picLocks noChangeAspect="1"/>
          </p:cNvPicPr>
          <p:nvPr/>
        </p:nvPicPr>
        <p:blipFill rotWithShape="1">
          <a:blip r:embed="rId6"/>
          <a:srcRect t="67210"/>
          <a:stretch/>
        </p:blipFill>
        <p:spPr>
          <a:xfrm>
            <a:off x="6895253" y="4673946"/>
            <a:ext cx="2124713" cy="1302509"/>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xmlns="" id="{E22257AA-3C3E-430C-B504-A208DF9592BF}"/>
              </a:ext>
            </a:extLst>
          </p:cNvPr>
          <p:cNvSpPr/>
          <p:nvPr/>
        </p:nvSpPr>
        <p:spPr>
          <a:xfrm>
            <a:off x="4622311" y="4468165"/>
            <a:ext cx="4443632" cy="1602559"/>
          </a:xfrm>
          <a:prstGeom prst="rect">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6" name="CasellaDiTesto 5">
            <a:extLst>
              <a:ext uri="{FF2B5EF4-FFF2-40B4-BE49-F238E27FC236}">
                <a16:creationId xmlns:a16="http://schemas.microsoft.com/office/drawing/2014/main" xmlns="" id="{37C3E16C-72E4-4215-97F9-56E4D9B2E99F}"/>
              </a:ext>
            </a:extLst>
          </p:cNvPr>
          <p:cNvSpPr txBox="1"/>
          <p:nvPr/>
        </p:nvSpPr>
        <p:spPr>
          <a:xfrm>
            <a:off x="4697747" y="4549698"/>
            <a:ext cx="2124713" cy="584775"/>
          </a:xfrm>
          <a:prstGeom prst="rect">
            <a:avLst/>
          </a:prstGeom>
          <a:noFill/>
        </p:spPr>
        <p:txBody>
          <a:bodyPr wrap="square" rtlCol="0">
            <a:spAutoFit/>
          </a:bodyPr>
          <a:lstStyle/>
          <a:p>
            <a:r>
              <a:rPr lang="it-IT" sz="1600" b="1" i="1" dirty="0">
                <a:solidFill>
                  <a:srgbClr val="FF0000"/>
                </a:solidFill>
              </a:rPr>
              <a:t>Intervento manutentivo suggerito</a:t>
            </a:r>
          </a:p>
        </p:txBody>
      </p:sp>
      <p:cxnSp>
        <p:nvCxnSpPr>
          <p:cNvPr id="14" name="Connettore diritto 13">
            <a:extLst>
              <a:ext uri="{FF2B5EF4-FFF2-40B4-BE49-F238E27FC236}">
                <a16:creationId xmlns:a16="http://schemas.microsoft.com/office/drawing/2014/main" xmlns="" id="{4F8A340F-0C41-463C-80D0-26B183A24425}"/>
              </a:ext>
            </a:extLst>
          </p:cNvPr>
          <p:cNvCxnSpPr/>
          <p:nvPr/>
        </p:nvCxnSpPr>
        <p:spPr>
          <a:xfrm>
            <a:off x="139339" y="4737156"/>
            <a:ext cx="1417935" cy="0"/>
          </a:xfrm>
          <a:prstGeom prst="line">
            <a:avLst/>
          </a:prstGeom>
          <a:ln w="76200">
            <a:solidFill>
              <a:srgbClr val="FFC000"/>
            </a:solidFill>
          </a:ln>
        </p:spPr>
        <p:style>
          <a:lnRef idx="3">
            <a:schemeClr val="accent6"/>
          </a:lnRef>
          <a:fillRef idx="0">
            <a:schemeClr val="accent6"/>
          </a:fillRef>
          <a:effectRef idx="2">
            <a:schemeClr val="accent6"/>
          </a:effectRef>
          <a:fontRef idx="minor">
            <a:schemeClr val="tx1"/>
          </a:fontRef>
        </p:style>
      </p:cxnSp>
      <p:sp>
        <p:nvSpPr>
          <p:cNvPr id="7" name="Rettangolo 6">
            <a:extLst>
              <a:ext uri="{FF2B5EF4-FFF2-40B4-BE49-F238E27FC236}">
                <a16:creationId xmlns:a16="http://schemas.microsoft.com/office/drawing/2014/main" xmlns="" id="{60501CB9-5A93-4BF9-BC9C-10F0B832FCDD}"/>
              </a:ext>
            </a:extLst>
          </p:cNvPr>
          <p:cNvSpPr/>
          <p:nvPr/>
        </p:nvSpPr>
        <p:spPr>
          <a:xfrm>
            <a:off x="3058557" y="2106753"/>
            <a:ext cx="5894359" cy="547737"/>
          </a:xfrm>
          <a:prstGeom prst="rect">
            <a:avLst/>
          </a:prstGeom>
          <a:noFill/>
          <a:ln w="127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a:p>
        </p:txBody>
      </p:sp>
      <p:sp>
        <p:nvSpPr>
          <p:cNvPr id="15" name="Rettangolo 14">
            <a:extLst>
              <a:ext uri="{FF2B5EF4-FFF2-40B4-BE49-F238E27FC236}">
                <a16:creationId xmlns:a16="http://schemas.microsoft.com/office/drawing/2014/main" xmlns="" id="{BE7DB548-8E77-4BE0-8DA2-E19B0409AD35}"/>
              </a:ext>
            </a:extLst>
          </p:cNvPr>
          <p:cNvSpPr/>
          <p:nvPr/>
        </p:nvSpPr>
        <p:spPr>
          <a:xfrm>
            <a:off x="3058556" y="2340590"/>
            <a:ext cx="5894359" cy="102559"/>
          </a:xfrm>
          <a:prstGeom prst="rect">
            <a:avLst/>
          </a:prstGeom>
          <a:noFill/>
          <a:ln w="127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a:p>
        </p:txBody>
      </p:sp>
      <p:cxnSp>
        <p:nvCxnSpPr>
          <p:cNvPr id="17" name="Connettore 2 16">
            <a:extLst>
              <a:ext uri="{FF2B5EF4-FFF2-40B4-BE49-F238E27FC236}">
                <a16:creationId xmlns:a16="http://schemas.microsoft.com/office/drawing/2014/main" xmlns="" id="{FC4167F1-8B31-41A2-BCCB-6ECDE5A7C2D3}"/>
              </a:ext>
            </a:extLst>
          </p:cNvPr>
          <p:cNvCxnSpPr>
            <a:endCxn id="6" idx="0"/>
          </p:cNvCxnSpPr>
          <p:nvPr/>
        </p:nvCxnSpPr>
        <p:spPr>
          <a:xfrm>
            <a:off x="4697747" y="2443149"/>
            <a:ext cx="1062357" cy="210654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845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xmlns="" id="{70921BB6-C37B-4FF5-A081-CFC37042E223}"/>
              </a:ext>
            </a:extLst>
          </p:cNvPr>
          <p:cNvPicPr>
            <a:picLocks noGrp="1" noChangeAspect="1"/>
          </p:cNvPicPr>
          <p:nvPr>
            <p:ph idx="4294967295"/>
          </p:nvPr>
        </p:nvPicPr>
        <p:blipFill>
          <a:blip r:embed="rId2"/>
          <a:stretch>
            <a:fillRect/>
          </a:stretch>
        </p:blipFill>
        <p:spPr>
          <a:xfrm>
            <a:off x="410368" y="2213239"/>
            <a:ext cx="8323263" cy="3840163"/>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xmlns="" id="{C1BD656E-799B-4CAD-9945-DA7145B79284}"/>
              </a:ext>
            </a:extLst>
          </p:cNvPr>
          <p:cNvPicPr>
            <a:picLocks noChangeAspect="1"/>
          </p:cNvPicPr>
          <p:nvPr/>
        </p:nvPicPr>
        <p:blipFill rotWithShape="1">
          <a:blip r:embed="rId3"/>
          <a:srcRect r="34295" b="71783"/>
          <a:stretch/>
        </p:blipFill>
        <p:spPr>
          <a:xfrm>
            <a:off x="6025713" y="191897"/>
            <a:ext cx="2179739" cy="1935126"/>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xmlns="" id="{AC5B94C9-965A-473B-8814-0317650E989E}"/>
              </a:ext>
            </a:extLst>
          </p:cNvPr>
          <p:cNvPicPr>
            <a:picLocks noChangeAspect="1"/>
          </p:cNvPicPr>
          <p:nvPr/>
        </p:nvPicPr>
        <p:blipFill rotWithShape="1">
          <a:blip r:embed="rId4"/>
          <a:srcRect b="12998"/>
          <a:stretch/>
        </p:blipFill>
        <p:spPr>
          <a:xfrm>
            <a:off x="410368" y="1517208"/>
            <a:ext cx="4719505" cy="355553"/>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xmlns="" id="{90C900C3-57B0-497D-9337-FE20C664EE0B}"/>
              </a:ext>
            </a:extLst>
          </p:cNvPr>
          <p:cNvPicPr>
            <a:picLocks noChangeAspect="1"/>
          </p:cNvPicPr>
          <p:nvPr/>
        </p:nvPicPr>
        <p:blipFill>
          <a:blip r:embed="rId5"/>
          <a:stretch>
            <a:fillRect/>
          </a:stretch>
        </p:blipFill>
        <p:spPr>
          <a:xfrm>
            <a:off x="0" y="6134671"/>
            <a:ext cx="9144000" cy="731520"/>
          </a:xfrm>
          <a:prstGeom prst="rect">
            <a:avLst/>
          </a:prstGeom>
        </p:spPr>
      </p:pic>
      <p:sp>
        <p:nvSpPr>
          <p:cNvPr id="8" name="Titolo 1">
            <a:extLst>
              <a:ext uri="{FF2B5EF4-FFF2-40B4-BE49-F238E27FC236}">
                <a16:creationId xmlns:a16="http://schemas.microsoft.com/office/drawing/2014/main" xmlns="" id="{4A05E259-C77E-48DE-85FF-5321B9652AFD}"/>
              </a:ext>
            </a:extLst>
          </p:cNvPr>
          <p:cNvSpPr txBox="1">
            <a:spLocks/>
          </p:cNvSpPr>
          <p:nvPr/>
        </p:nvSpPr>
        <p:spPr>
          <a:xfrm>
            <a:off x="563563" y="139700"/>
            <a:ext cx="8580437" cy="839788"/>
          </a:xfrm>
          <a:prstGeom prst="rect">
            <a:avLst/>
          </a:prstGeom>
        </p:spPr>
        <p:txBody>
          <a:bodyPr vert="horz" lIns="91440" tIns="45720" rIns="91440" bIns="45720" rtlCol="0" anchor="t" anchorCtr="0">
            <a:normAutofit/>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r>
              <a:rPr lang="it-IT" dirty="0">
                <a:solidFill>
                  <a:srgbClr val="002060"/>
                </a:solidFill>
                <a:effectLst>
                  <a:outerShdw blurRad="38100" dist="38100" dir="2700000" algn="tl">
                    <a:srgbClr val="000000">
                      <a:alpha val="43137"/>
                    </a:srgbClr>
                  </a:outerShdw>
                </a:effectLst>
              </a:rPr>
              <a:t>Benefici/Costi ≥1</a:t>
            </a:r>
          </a:p>
        </p:txBody>
      </p:sp>
      <p:cxnSp>
        <p:nvCxnSpPr>
          <p:cNvPr id="9" name="Connettore diritto 8">
            <a:extLst>
              <a:ext uri="{FF2B5EF4-FFF2-40B4-BE49-F238E27FC236}">
                <a16:creationId xmlns:a16="http://schemas.microsoft.com/office/drawing/2014/main" xmlns="" id="{64FF7613-263F-40FF-BC76-F6860CA73A2E}"/>
              </a:ext>
            </a:extLst>
          </p:cNvPr>
          <p:cNvCxnSpPr>
            <a:cxnSpLocks/>
          </p:cNvCxnSpPr>
          <p:nvPr/>
        </p:nvCxnSpPr>
        <p:spPr>
          <a:xfrm>
            <a:off x="410368" y="1872761"/>
            <a:ext cx="1552247" cy="0"/>
          </a:xfrm>
          <a:prstGeom prst="line">
            <a:avLst/>
          </a:prstGeom>
          <a:ln w="76200">
            <a:solidFill>
              <a:srgbClr val="FFC000"/>
            </a:solidFill>
          </a:ln>
        </p:spPr>
        <p:style>
          <a:lnRef idx="3">
            <a:schemeClr val="accent6"/>
          </a:lnRef>
          <a:fillRef idx="0">
            <a:schemeClr val="accent6"/>
          </a:fillRef>
          <a:effectRef idx="2">
            <a:schemeClr val="accent6"/>
          </a:effectRef>
          <a:fontRef idx="minor">
            <a:schemeClr val="tx1"/>
          </a:fontRef>
        </p:style>
      </p:cxnSp>
      <p:sp>
        <p:nvSpPr>
          <p:cNvPr id="10" name="Rettangolo 9">
            <a:extLst>
              <a:ext uri="{FF2B5EF4-FFF2-40B4-BE49-F238E27FC236}">
                <a16:creationId xmlns:a16="http://schemas.microsoft.com/office/drawing/2014/main" xmlns="" id="{B3B3F129-F4F2-4BEE-B913-3F738AD18018}"/>
              </a:ext>
            </a:extLst>
          </p:cNvPr>
          <p:cNvSpPr/>
          <p:nvPr/>
        </p:nvSpPr>
        <p:spPr>
          <a:xfrm>
            <a:off x="2429720" y="3914588"/>
            <a:ext cx="6182374" cy="717177"/>
          </a:xfrm>
          <a:prstGeom prst="rect">
            <a:avLst/>
          </a:prstGeom>
          <a:noFill/>
          <a:ln w="127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a:p>
        </p:txBody>
      </p:sp>
      <p:sp>
        <p:nvSpPr>
          <p:cNvPr id="11" name="Rettangolo 10">
            <a:extLst>
              <a:ext uri="{FF2B5EF4-FFF2-40B4-BE49-F238E27FC236}">
                <a16:creationId xmlns:a16="http://schemas.microsoft.com/office/drawing/2014/main" xmlns="" id="{1F95316B-3405-4DF6-850A-CFA16A27E68F}"/>
              </a:ext>
            </a:extLst>
          </p:cNvPr>
          <p:cNvSpPr/>
          <p:nvPr/>
        </p:nvSpPr>
        <p:spPr>
          <a:xfrm>
            <a:off x="2429720" y="4163503"/>
            <a:ext cx="6182374" cy="102559"/>
          </a:xfrm>
          <a:prstGeom prst="rect">
            <a:avLst/>
          </a:prstGeom>
          <a:noFill/>
          <a:ln w="127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a:p>
        </p:txBody>
      </p:sp>
    </p:spTree>
    <p:extLst>
      <p:ext uri="{BB962C8B-B14F-4D97-AF65-F5344CB8AC3E}">
        <p14:creationId xmlns:p14="http://schemas.microsoft.com/office/powerpoint/2010/main" val="4268591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1627</TotalTime>
  <Words>1039</Words>
  <Application>Microsoft Office PowerPoint</Application>
  <PresentationFormat>Presentazione su schermo (4:3)</PresentationFormat>
  <Paragraphs>79</Paragraphs>
  <Slides>11</Slides>
  <Notes>3</Notes>
  <HiddenSlides>0</HiddenSlides>
  <MMClips>0</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POLI</vt:lpstr>
      <vt:lpstr>Titolo presentazione sottotitolo</vt:lpstr>
      <vt:lpstr>Introduzione e dati tecnici</vt:lpstr>
      <vt:lpstr>Dati ingresso</vt:lpstr>
      <vt:lpstr>Esempio: analisi del tracciato</vt:lpstr>
      <vt:lpstr>Maintenance Cost Model</vt:lpstr>
      <vt:lpstr>Maintenance Cost Model</vt:lpstr>
      <vt:lpstr>Esempio</vt:lpstr>
      <vt:lpstr>Fondi massimi: 1.000.000 $</vt:lpstr>
      <vt:lpstr>Presentazione standard di PowerPoint</vt:lpstr>
      <vt:lpstr>Conclusioni</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Giorgio Guariso</dc:creator>
  <cp:lastModifiedBy>Giorgio Guariso</cp:lastModifiedBy>
  <cp:revision>140</cp:revision>
  <dcterms:created xsi:type="dcterms:W3CDTF">2015-05-26T12:27:57Z</dcterms:created>
  <dcterms:modified xsi:type="dcterms:W3CDTF">2018-05-21T15:08:01Z</dcterms:modified>
</cp:coreProperties>
</file>