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20D15-3C4B-41F8-91A2-6A95F9EA26B4}" type="datetimeFigureOut">
              <a:rPr lang="it-IT" smtClean="0"/>
              <a:t>18/07/2018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064B8-78DC-4C1E-B09D-07A0011060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839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D8A057-571F-4135-9CBF-64BC0971E2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A2F7A48-4AEB-42DA-B5CB-8C6F86109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C8ECB5A-2B17-4EA9-8F94-897B24A4B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450B-0B80-4D03-B39E-F7BAD7E6911B}" type="datetimeFigureOut">
              <a:rPr lang="it-IT" smtClean="0"/>
              <a:t>18/07/2018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DB98EAC-948B-4BF1-B896-DAA97AC08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FAD35DA-82F1-4CCA-B9DD-58998BB37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9154-FE54-4FE9-AFFE-4E40D1FDD0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5058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E21760-51C7-4751-8D26-05257E433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99CA706-C6C0-4DDA-9814-570DA6DD6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EF5D6A4-574A-44FC-A147-1601C1286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450B-0B80-4D03-B39E-F7BAD7E6911B}" type="datetimeFigureOut">
              <a:rPr lang="it-IT" smtClean="0"/>
              <a:t>18/07/2018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07C2860-02A5-48F8-9967-828109E4F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22B8820-AFCA-43B5-9B87-3A0433E38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9154-FE54-4FE9-AFFE-4E40D1FDD0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74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A187CF5-6FBE-4882-939A-1EF9DCA9C0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ABA06F4-48E1-4DA9-B0D3-B96571CF0E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86E2BE-2E4D-4C2D-9EFF-F306797D3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450B-0B80-4D03-B39E-F7BAD7E6911B}" type="datetimeFigureOut">
              <a:rPr lang="it-IT" smtClean="0"/>
              <a:t>18/07/2018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B3A5AB6-5E25-4CCA-B2FD-1788219ED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C98D9E9-BC12-4D03-AE9F-0EED3749D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9154-FE54-4FE9-AFFE-4E40D1FDD0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507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F0B918-27A1-4AC2-8020-5F3C17779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34489C-2CF4-4072-BEF0-0B74366DF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A71D42-E68C-4983-AC0F-E1FB13516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450B-0B80-4D03-B39E-F7BAD7E6911B}" type="datetimeFigureOut">
              <a:rPr lang="it-IT" smtClean="0"/>
              <a:t>18/07/2018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1782D43-0F0C-408D-B9A7-7F6E9EB50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DE99963-ADD2-45C0-ADE7-3DBD64B5D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9154-FE54-4FE9-AFFE-4E40D1FDD0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666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CFCEBD-00C8-461D-BC61-926B30EFD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914FFF6-66CA-43AC-B07C-99EF216BA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C6337D4-549C-4404-8B0C-041A6B131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450B-0B80-4D03-B39E-F7BAD7E6911B}" type="datetimeFigureOut">
              <a:rPr lang="it-IT" smtClean="0"/>
              <a:t>18/07/2018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9D2D58F-4C7F-46C0-81D5-CB5DA1897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DBDA440-CE51-40FD-85A7-1CD87E996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9154-FE54-4FE9-AFFE-4E40D1FDD0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909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BBF5B6-88C2-424E-BAE0-C18EAC86F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471AB8-6C13-4C47-B496-0109C19CB3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CFC4B32-03A3-4D5A-AE79-FEEE9EE559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CE17BD0-1338-4A77-A5D8-7F49F4E33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450B-0B80-4D03-B39E-F7BAD7E6911B}" type="datetimeFigureOut">
              <a:rPr lang="it-IT" smtClean="0"/>
              <a:t>18/07/2018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FF4289B-22F0-49B9-9C4F-DAFCC8DEF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5B70B55-0818-4928-9B04-B6B73375D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9154-FE54-4FE9-AFFE-4E40D1FDD0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5629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21B800-BD79-4C9B-BD3E-B3E144F47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770B288-23E7-4327-BD0C-665A639D87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5DD3A80-809D-4DA3-A605-AAEE60011D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FF0D147-CDCB-4755-B51F-B234168C3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9882DD8-528A-4D31-8BF2-E4641A7625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5AAC25D-640F-493A-B88E-83D571F89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450B-0B80-4D03-B39E-F7BAD7E6911B}" type="datetimeFigureOut">
              <a:rPr lang="it-IT" smtClean="0"/>
              <a:t>18/07/2018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86EDBD1-AEFF-4D09-A106-BAF3C1252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DF6146B-7E6F-478F-9EDE-CF4630398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9154-FE54-4FE9-AFFE-4E40D1FDD0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9376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B3596A-7196-465E-8695-8E4FE219F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91EEE06-57D0-47FF-AEF0-AC1235057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450B-0B80-4D03-B39E-F7BAD7E6911B}" type="datetimeFigureOut">
              <a:rPr lang="it-IT" smtClean="0"/>
              <a:t>18/07/2018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972D2C1-50C2-41D1-BCAF-F4E0730CA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CC7A2DF-EC40-4D08-B509-226F989AD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9154-FE54-4FE9-AFFE-4E40D1FDD0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9567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38E9358-FE25-427E-904D-299CE085E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450B-0B80-4D03-B39E-F7BAD7E6911B}" type="datetimeFigureOut">
              <a:rPr lang="it-IT" smtClean="0"/>
              <a:t>18/07/2018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39F82EC-08CF-4D50-A8EA-352807001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8033FE4-8351-4F3D-AD69-33FC9B86E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9154-FE54-4FE9-AFFE-4E40D1FDD0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3076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D30E63-CFCC-484E-AFAD-E3C7BD259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EED0E76-CFDE-4C53-AE61-10D890E7D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2AFB4E9-3CC2-4D22-BED2-0547074493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34D710D-5741-429D-9BE2-106F96F6C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450B-0B80-4D03-B39E-F7BAD7E6911B}" type="datetimeFigureOut">
              <a:rPr lang="it-IT" smtClean="0"/>
              <a:t>18/07/2018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BC32EB6-735D-4ABA-80CF-82972600E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04532C0-983F-4165-A4B4-9C020AD1C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9154-FE54-4FE9-AFFE-4E40D1FDD0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5918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C78CA4-C93A-47A3-930D-3E3E87680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6993423-558B-4EFE-820A-B123941CFE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8339BD3-23E8-49AC-948E-50DE900A5A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AE5AA5B-785C-48A2-9453-C3E7923D6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450B-0B80-4D03-B39E-F7BAD7E6911B}" type="datetimeFigureOut">
              <a:rPr lang="it-IT" smtClean="0"/>
              <a:t>18/07/2018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E8A178F-C0C0-4136-9841-89794A329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4A08294-D037-419E-B864-869C42976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9154-FE54-4FE9-AFFE-4E40D1FDD0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2354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alpha val="93000"/>
                <a:lumMod val="71000"/>
                <a:lumOff val="29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564F202-CD68-4A0F-AB25-3E992976F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5DD4D55-39C7-43BF-B23D-CCB8B9A33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EA8A15-5621-45E9-B105-1D4F7E4247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2450B-0B80-4D03-B39E-F7BAD7E6911B}" type="datetimeFigureOut">
              <a:rPr lang="it-IT" smtClean="0"/>
              <a:t>18/07/2018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D970AF8-62D6-44FC-AD87-88610BA941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5E5D8DA-8DA5-434E-8CAD-864FE6202F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79154-FE54-4FE9-AFFE-4E40D1FDD0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2394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rentu.ca/academic/aminss/envmodel/models/QWASI310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2E29951F-DBF9-4006-ACF9-ECF3C96951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33374"/>
            <a:ext cx="9386170" cy="2758271"/>
          </a:xfrm>
        </p:spPr>
        <p:txBody>
          <a:bodyPr>
            <a:normAutofit/>
          </a:bodyPr>
          <a:lstStyle/>
          <a:p>
            <a:r>
              <a:rPr lang="it-IT" sz="7200" b="1" dirty="0"/>
              <a:t>QWASI Model</a:t>
            </a:r>
            <a:br>
              <a:rPr lang="it-IT" b="1" dirty="0"/>
            </a:br>
            <a:endParaRPr lang="it-IT" dirty="0"/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id="{90511CF4-F59A-41A6-8FDE-4AFC13B92F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28597"/>
            <a:ext cx="9144000" cy="1655762"/>
          </a:xfrm>
        </p:spPr>
        <p:txBody>
          <a:bodyPr>
            <a:normAutofit/>
          </a:bodyPr>
          <a:lstStyle/>
          <a:p>
            <a:r>
              <a:rPr lang="fr-FR" sz="3200" dirty="0"/>
              <a:t>"Quantitative Water Air </a:t>
            </a:r>
            <a:r>
              <a:rPr lang="fr-FR" sz="3200" dirty="0" err="1"/>
              <a:t>Sediment</a:t>
            </a:r>
            <a:r>
              <a:rPr lang="fr-FR" sz="3200" dirty="0"/>
              <a:t> Interaction" </a:t>
            </a:r>
            <a:r>
              <a:rPr lang="fr-FR" sz="2800" dirty="0"/>
              <a:t>(</a:t>
            </a:r>
            <a:r>
              <a:rPr lang="fr-FR" sz="2800" dirty="0" err="1"/>
              <a:t>Versione</a:t>
            </a:r>
            <a:r>
              <a:rPr lang="fr-FR" sz="2800" dirty="0"/>
              <a:t> 3.10)</a:t>
            </a:r>
            <a:endParaRPr lang="it-IT" sz="32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6938CC4-E412-4EEC-B827-2E7F9E11D086}"/>
              </a:ext>
            </a:extLst>
          </p:cNvPr>
          <p:cNvSpPr txBox="1"/>
          <p:nvPr/>
        </p:nvSpPr>
        <p:spPr>
          <a:xfrm>
            <a:off x="2782866" y="3829710"/>
            <a:ext cx="8639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Sviluppato da: TRENT </a:t>
            </a:r>
            <a:r>
              <a:rPr lang="it-IT" dirty="0" err="1"/>
              <a:t>University</a:t>
            </a:r>
            <a:r>
              <a:rPr lang="it-IT" dirty="0"/>
              <a:t> (Peterborough, Ontario, Canada)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F727F1B4-5B1F-49AC-8451-655DD6C89B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57" y="199242"/>
            <a:ext cx="4186681" cy="1065887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EA6D656-9F38-4D7D-9273-ACBA536283C2}"/>
              </a:ext>
            </a:extLst>
          </p:cNvPr>
          <p:cNvSpPr txBox="1"/>
          <p:nvPr/>
        </p:nvSpPr>
        <p:spPr>
          <a:xfrm>
            <a:off x="9594937" y="259240"/>
            <a:ext cx="3017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Bianchi Gabriele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622D580E-77C9-43C9-ACF5-BC44CD6C2C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978" y="4295759"/>
            <a:ext cx="3116043" cy="963141"/>
          </a:xfrm>
          <a:prstGeom prst="rect">
            <a:avLst/>
          </a:prstGeom>
          <a:effectLst>
            <a:innerShdw blurRad="114300">
              <a:schemeClr val="accent1">
                <a:lumMod val="50000"/>
              </a:schemeClr>
            </a:innerShdw>
          </a:effectLst>
        </p:spPr>
      </p:pic>
    </p:spTree>
    <p:extLst>
      <p:ext uri="{BB962C8B-B14F-4D97-AF65-F5344CB8AC3E}">
        <p14:creationId xmlns:p14="http://schemas.microsoft.com/office/powerpoint/2010/main" val="4079350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AD722216-00F6-4D1D-9613-F2F56DC4A30D}"/>
              </a:ext>
            </a:extLst>
          </p:cNvPr>
          <p:cNvSpPr/>
          <p:nvPr/>
        </p:nvSpPr>
        <p:spPr>
          <a:xfrm>
            <a:off x="207723" y="68105"/>
            <a:ext cx="12961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Pro</a:t>
            </a:r>
            <a:r>
              <a:rPr lang="it-IT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: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577714C-479E-409D-ADC4-377403B929EF}"/>
              </a:ext>
            </a:extLst>
          </p:cNvPr>
          <p:cNvSpPr txBox="1"/>
          <p:nvPr/>
        </p:nvSpPr>
        <p:spPr>
          <a:xfrm>
            <a:off x="2279054" y="353924"/>
            <a:ext cx="8544277" cy="3672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600" dirty="0"/>
              <a:t>Può essere utilizzato facilmente seguendo le indicazioni del software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600" dirty="0"/>
              <a:t>Le informazioni sono presentate chiaramente; per ogni schermata si può premere il pulsante " HELP " e leggere una breve spiegazione dei dati da inserire o di quelli in uscita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600" dirty="0"/>
              <a:t>Interfaccia grafica semplice ed immediata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600" dirty="0"/>
              <a:t>Velocità di installazione e download (pesa solamente 4Mb)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600" dirty="0"/>
              <a:t>Possibilità di esportare i risultati in PDF o in altri formati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40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BB50BCD3-9BB2-46CC-BBD4-534345A8BC3E}"/>
              </a:ext>
            </a:extLst>
          </p:cNvPr>
          <p:cNvSpPr/>
          <p:nvPr/>
        </p:nvSpPr>
        <p:spPr>
          <a:xfrm>
            <a:off x="46776" y="4110335"/>
            <a:ext cx="2232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Contro</a:t>
            </a:r>
            <a:r>
              <a:rPr lang="it-IT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7DB786F-FEFB-45C3-AB77-0F4FD7F60C91}"/>
              </a:ext>
            </a:extLst>
          </p:cNvPr>
          <p:cNvSpPr txBox="1"/>
          <p:nvPr/>
        </p:nvSpPr>
        <p:spPr>
          <a:xfrm>
            <a:off x="2279054" y="4360985"/>
            <a:ext cx="854427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600" dirty="0"/>
              <a:t>Con alcuni sistemi operativi è necessario sostituire le virgole con i punti quando i dati sono decimali inferiori a 1, anche se il sistema automaticamente utilizza la virgola nei valori di esempio; il programma altrimenti restituisce errore</a:t>
            </a:r>
          </a:p>
        </p:txBody>
      </p:sp>
    </p:spTree>
    <p:extLst>
      <p:ext uri="{BB962C8B-B14F-4D97-AF65-F5344CB8AC3E}">
        <p14:creationId xmlns:p14="http://schemas.microsoft.com/office/powerpoint/2010/main" val="2879067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6E48BAD-A179-4371-9BED-E8A0586E8B5A}"/>
              </a:ext>
            </a:extLst>
          </p:cNvPr>
          <p:cNvSpPr txBox="1"/>
          <p:nvPr/>
        </p:nvSpPr>
        <p:spPr>
          <a:xfrm>
            <a:off x="934170" y="1397342"/>
            <a:ext cx="1061892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dirty="0"/>
              <a:t>Il software “QWASI” è stato rilasciato nel Febbraio del 2007 dall’Università canadese TRENT, in particolare dal </a:t>
            </a:r>
            <a:r>
              <a:rPr lang="it-IT" sz="2600" b="1" dirty="0"/>
              <a:t>Canadian </a:t>
            </a:r>
            <a:r>
              <a:rPr lang="it-IT" sz="2600" b="1" dirty="0" err="1"/>
              <a:t>Environmental</a:t>
            </a:r>
            <a:r>
              <a:rPr lang="it-IT" sz="2600" b="1" dirty="0"/>
              <a:t> </a:t>
            </a:r>
            <a:r>
              <a:rPr lang="it-IT" sz="2600" b="1" dirty="0" err="1"/>
              <a:t>Modelling</a:t>
            </a:r>
            <a:r>
              <a:rPr lang="it-IT" sz="2600" b="1" dirty="0"/>
              <a:t> Centre. </a:t>
            </a:r>
          </a:p>
          <a:p>
            <a:endParaRPr lang="it-IT" sz="2600" b="1" dirty="0"/>
          </a:p>
          <a:p>
            <a:r>
              <a:rPr lang="it-IT" sz="2600" dirty="0"/>
              <a:t>Può essere facilmente scaricato tramite il link: </a:t>
            </a:r>
          </a:p>
          <a:p>
            <a:r>
              <a:rPr lang="it-IT" sz="2600" u="sng" dirty="0">
                <a:hlinkClick r:id="rId2"/>
              </a:rPr>
              <a:t>https://www.trentu.ca/academic/aminss/envmodel/models/QWASI310.html</a:t>
            </a:r>
            <a:endParaRPr lang="it-IT" sz="2600" u="sng" dirty="0"/>
          </a:p>
          <a:p>
            <a:endParaRPr lang="it-IT" sz="2600" u="sng" dirty="0"/>
          </a:p>
          <a:p>
            <a:r>
              <a:rPr lang="it-IT" sz="2600" dirty="0"/>
              <a:t>Per funzionare il programma richiede che sul computer vi sia installato Windows 98 o versioni successive, ed è anche disponibile per gli utenti non-Windows.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83D89EC2-A1EB-4B89-AAFD-8CD9E18940A5}"/>
              </a:ext>
            </a:extLst>
          </p:cNvPr>
          <p:cNvSpPr/>
          <p:nvPr/>
        </p:nvSpPr>
        <p:spPr>
          <a:xfrm>
            <a:off x="934170" y="158148"/>
            <a:ext cx="10323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Ente di sviluppo e specifiche tecniche</a:t>
            </a:r>
          </a:p>
        </p:txBody>
      </p:sp>
    </p:spTree>
    <p:extLst>
      <p:ext uri="{BB962C8B-B14F-4D97-AF65-F5344CB8AC3E}">
        <p14:creationId xmlns:p14="http://schemas.microsoft.com/office/powerpoint/2010/main" val="3315299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7F43DF56-3468-4569-B114-6FCEF0AFF94A}"/>
              </a:ext>
            </a:extLst>
          </p:cNvPr>
          <p:cNvSpPr/>
          <p:nvPr/>
        </p:nvSpPr>
        <p:spPr>
          <a:xfrm>
            <a:off x="1622403" y="127420"/>
            <a:ext cx="89471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Scopo e finalità del programma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8A0C29B-94B0-4645-8C90-2466E2BC8066}"/>
              </a:ext>
            </a:extLst>
          </p:cNvPr>
          <p:cNvSpPr txBox="1"/>
          <p:nvPr/>
        </p:nvSpPr>
        <p:spPr>
          <a:xfrm>
            <a:off x="908538" y="2107090"/>
            <a:ext cx="1037492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dirty="0"/>
              <a:t>Il software è progettato per descrivere il comportamento di un lago dal punto di vista chimico-fisico, quando esso è soggetto ad apporto di una sostanza organica tramite scarico diretto, da corsi d’acqua immissari o per deposizione dall’atmosfera. L’inquinante viene rimosso dal lago per evaporazione, attraverso reazioni chimiche nell'acqua e sul fondale, per deflusso e per accumulo nei sedimenti.</a:t>
            </a:r>
          </a:p>
        </p:txBody>
      </p:sp>
    </p:spTree>
    <p:extLst>
      <p:ext uri="{BB962C8B-B14F-4D97-AF65-F5344CB8AC3E}">
        <p14:creationId xmlns:p14="http://schemas.microsoft.com/office/powerpoint/2010/main" val="2493836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CC68CF51-6233-47B2-9143-B38269FC09D7}"/>
              </a:ext>
            </a:extLst>
          </p:cNvPr>
          <p:cNvSpPr/>
          <p:nvPr/>
        </p:nvSpPr>
        <p:spPr>
          <a:xfrm>
            <a:off x="3223418" y="214708"/>
            <a:ext cx="5745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>
                <a:ln w="0"/>
                <a:latin typeface="+mj-lt"/>
              </a:rPr>
              <a:t>Dati necessari: input</a:t>
            </a:r>
            <a:endParaRPr lang="it-IT" sz="5400" b="1" cap="none" spc="0" dirty="0">
              <a:ln w="0"/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EC22D22-3055-4B0D-AEA8-71E776836E91}"/>
              </a:ext>
            </a:extLst>
          </p:cNvPr>
          <p:cNvSpPr txBox="1"/>
          <p:nvPr/>
        </p:nvSpPr>
        <p:spPr>
          <a:xfrm>
            <a:off x="904338" y="2182505"/>
            <a:ext cx="708895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dirty="0"/>
              <a:t>Vengono richiesti dati in input relativi sia alla sostanza, sia al lago che si vuole prendere in esame. Per entrambi è presente un elenco preimpostato con parametri assegnati automaticamente, ma è possibile inserire dati per altri elementi chimici o per corpi idrici non in lista.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7D74AE3-8E03-4014-A116-A5B3693AF2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3980" y="1297014"/>
            <a:ext cx="3374939" cy="4849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137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C190A712-61A8-4AB5-9ABF-4FE0261FE0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3175" y="2457450"/>
            <a:ext cx="7105650" cy="4400550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E92C764A-EB01-47D6-8EDC-7BC600430355}"/>
              </a:ext>
            </a:extLst>
          </p:cNvPr>
          <p:cNvSpPr txBox="1"/>
          <p:nvPr/>
        </p:nvSpPr>
        <p:spPr>
          <a:xfrm>
            <a:off x="222422" y="337455"/>
            <a:ext cx="1168949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dirty="0"/>
              <a:t>Le proprietà chimiche di interesse sono massa molare, temperatura, tempo di degradazione in acqua e nei sedimenti, solubilità in acqua, tensione di vapore, punto di fusione e coefficiente di ripartizione. Il software permette di scegliere tra diverse sostanze sia solubili in acqua che insolubili, tra cui benzene, naftalene, </a:t>
            </a:r>
            <a:r>
              <a:rPr lang="it-IT" sz="2600" dirty="0" err="1"/>
              <a:t>triclorobenzene</a:t>
            </a:r>
            <a:r>
              <a:rPr lang="it-IT" sz="2600" dirty="0"/>
              <a:t>, toluene ecc.</a:t>
            </a:r>
          </a:p>
        </p:txBody>
      </p:sp>
    </p:spTree>
    <p:extLst>
      <p:ext uri="{BB962C8B-B14F-4D97-AF65-F5344CB8AC3E}">
        <p14:creationId xmlns:p14="http://schemas.microsoft.com/office/powerpoint/2010/main" val="123876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B8E56133-5BB9-4A42-B54F-E393261756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1806" y="3158785"/>
            <a:ext cx="5601669" cy="3699215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89601082-62C1-47EA-9DB5-CBD3CB65524A}"/>
              </a:ext>
            </a:extLst>
          </p:cNvPr>
          <p:cNvSpPr txBox="1"/>
          <p:nvPr/>
        </p:nvSpPr>
        <p:spPr>
          <a:xfrm>
            <a:off x="477624" y="111797"/>
            <a:ext cx="112367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Per quanto riguarda il corpo idrico, invece, il software richiede superficie, volume, profondità dello strato attivo di sedimento, concentrazione e densità di particelle solide nell'acqua dell’immissario, nell'acqua del lago, negli aerosol in aria e nei sedimenti, frazione di carbonio organico dei solidi nei diversi comparti. Inoltre sono da inserire altri parametri relativi all’afflusso e al deflusso di acqua, al deposito di sedimenti (sia in acqua che negli aerosol), la quantità di pioggia e alcuni coefficienti di trasferimento (ad esempio volatilizzazione e diffusione in acqua dei sedimenti). Alcuni laghi tra i quali si può scegliere sono Lake Michigan, Lake Ontario, Lake </a:t>
            </a:r>
            <a:r>
              <a:rPr lang="it-IT" sz="2400" dirty="0" err="1"/>
              <a:t>Superior</a:t>
            </a:r>
            <a:r>
              <a:rPr lang="it-IT" sz="2400" dirty="0"/>
              <a:t> e Lake Huron.</a:t>
            </a:r>
          </a:p>
        </p:txBody>
      </p:sp>
    </p:spTree>
    <p:extLst>
      <p:ext uri="{BB962C8B-B14F-4D97-AF65-F5344CB8AC3E}">
        <p14:creationId xmlns:p14="http://schemas.microsoft.com/office/powerpoint/2010/main" val="3961434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121020C1-3A25-4A67-8B68-1290D4B8F8BC}"/>
              </a:ext>
            </a:extLst>
          </p:cNvPr>
          <p:cNvSpPr txBox="1"/>
          <p:nvPr/>
        </p:nvSpPr>
        <p:spPr>
          <a:xfrm>
            <a:off x="561975" y="381000"/>
            <a:ext cx="684847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dirty="0"/>
              <a:t>Gli ultimi input necessari sono quelli riguardanti la quantità di sostanza in ingresso nei diversi comparti: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600" dirty="0"/>
              <a:t> scarico diretto nel corpo idrico (kg/anno);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600" dirty="0"/>
              <a:t> concentrazione nell’acqua di afflusso (</a:t>
            </a:r>
            <a:r>
              <a:rPr lang="it-IT" sz="2600" dirty="0" err="1"/>
              <a:t>ng</a:t>
            </a:r>
            <a:r>
              <a:rPr lang="it-IT" sz="2600" dirty="0"/>
              <a:t>/L);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600" dirty="0"/>
              <a:t> concentrazione in aria (</a:t>
            </a:r>
            <a:r>
              <a:rPr lang="it-IT" sz="2600" dirty="0" err="1"/>
              <a:t>ng</a:t>
            </a:r>
            <a:r>
              <a:rPr lang="it-IT" sz="2600" dirty="0"/>
              <a:t>/m³).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50AA6484-1443-4E1E-889E-1BA6050A8F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0450" y="508307"/>
            <a:ext cx="4697577" cy="2238375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9F453DA4-4273-4C53-B8E4-B73F8493E0A1}"/>
              </a:ext>
            </a:extLst>
          </p:cNvPr>
          <p:cNvSpPr txBox="1"/>
          <p:nvPr/>
        </p:nvSpPr>
        <p:spPr>
          <a:xfrm>
            <a:off x="561975" y="3556308"/>
            <a:ext cx="1004887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dirty="0"/>
              <a:t>Una volta terminato l’inserimento dei dati richiesti si può premere il pulsante " COMPUTE " e visionare i risultati calcolati dal programma.</a:t>
            </a:r>
          </a:p>
        </p:txBody>
      </p:sp>
    </p:spTree>
    <p:extLst>
      <p:ext uri="{BB962C8B-B14F-4D97-AF65-F5344CB8AC3E}">
        <p14:creationId xmlns:p14="http://schemas.microsoft.com/office/powerpoint/2010/main" val="183959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1CCAAFCA-813A-42E3-9506-BBF4492C1684}"/>
              </a:ext>
            </a:extLst>
          </p:cNvPr>
          <p:cNvSpPr/>
          <p:nvPr/>
        </p:nvSpPr>
        <p:spPr>
          <a:xfrm>
            <a:off x="3164620" y="81260"/>
            <a:ext cx="58627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Output</a:t>
            </a:r>
            <a:r>
              <a:rPr lang="it-IT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e diagrammi</a:t>
            </a:r>
            <a:endParaRPr lang="it-IT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D942FCE8-8DC3-406B-8325-E6F13E6481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3612" y="1400175"/>
            <a:ext cx="2143125" cy="4724400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AD207DFB-D819-4B29-A08B-82EC73734C16}"/>
              </a:ext>
            </a:extLst>
          </p:cNvPr>
          <p:cNvSpPr txBox="1"/>
          <p:nvPr/>
        </p:nvSpPr>
        <p:spPr>
          <a:xfrm>
            <a:off x="195263" y="1400175"/>
            <a:ext cx="916305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dirty="0"/>
              <a:t>Il programma permette di visualizzare diversi output (tra cui le concentrazioni finali di sostanza nei diversi comparti, i tempi di residenza, i bilanci di massa, la fugacità) con la possibilità di leggere i risultati per il sistema nel suo complesso, oppure nelle sue frazioni.</a:t>
            </a:r>
          </a:p>
          <a:p>
            <a:r>
              <a:rPr lang="it-IT" sz="2600" dirty="0"/>
              <a:t>Inoltre possiamo scegliere di visionare alcune schermate riassuntive riguardanti i parametri inseriti fino a questo momento, sia della sostanza considerata che del corpo idrico.</a:t>
            </a:r>
          </a:p>
          <a:p>
            <a:r>
              <a:rPr lang="it-IT" sz="2600" dirty="0"/>
              <a:t>Il software genera anche un diagramma che mette in evidenza i flussi di sostanza entranti e uscenti, chiarificati tramite frecce.</a:t>
            </a:r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441CAA95-7BAD-4AE2-BC18-2416379E1146}"/>
              </a:ext>
            </a:extLst>
          </p:cNvPr>
          <p:cNvCxnSpPr>
            <a:cxnSpLocks/>
          </p:cNvCxnSpPr>
          <p:nvPr/>
        </p:nvCxnSpPr>
        <p:spPr>
          <a:xfrm flipV="1">
            <a:off x="7921869" y="2400301"/>
            <a:ext cx="2171700" cy="12309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A61B5518-319D-4E84-8A87-179C7A643528}"/>
              </a:ext>
            </a:extLst>
          </p:cNvPr>
          <p:cNvCxnSpPr>
            <a:cxnSpLocks/>
          </p:cNvCxnSpPr>
          <p:nvPr/>
        </p:nvCxnSpPr>
        <p:spPr>
          <a:xfrm flipV="1">
            <a:off x="7921869" y="3305909"/>
            <a:ext cx="2145323" cy="3253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74814654-B63D-453E-B611-4B5BE5F4FC29}"/>
              </a:ext>
            </a:extLst>
          </p:cNvPr>
          <p:cNvCxnSpPr>
            <a:cxnSpLocks/>
          </p:cNvCxnSpPr>
          <p:nvPr/>
        </p:nvCxnSpPr>
        <p:spPr>
          <a:xfrm>
            <a:off x="8774723" y="4826977"/>
            <a:ext cx="1292469" cy="465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7409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2877354F-C915-4CC9-92CD-13557C29F4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14" b="414"/>
          <a:stretch/>
        </p:blipFill>
        <p:spPr>
          <a:xfrm>
            <a:off x="6750278" y="-235"/>
            <a:ext cx="4691103" cy="3448427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903CEA92-0215-4568-82BE-B9160B7141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2604" y="-235"/>
            <a:ext cx="4706382" cy="3448426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8483C73-4319-43F5-A866-EEF32D184A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5977" y="3427157"/>
            <a:ext cx="4662488" cy="3409573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AADC1C20-8099-43C4-9D83-D2AF74BDFB44}"/>
              </a:ext>
            </a:extLst>
          </p:cNvPr>
          <p:cNvSpPr/>
          <p:nvPr/>
        </p:nvSpPr>
        <p:spPr>
          <a:xfrm>
            <a:off x="-145242" y="2965492"/>
            <a:ext cx="253436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Risultati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BD560FE3-1016-4301-A358-78B8DC60C3DC}"/>
              </a:ext>
            </a:extLst>
          </p:cNvPr>
          <p:cNvSpPr/>
          <p:nvPr/>
        </p:nvSpPr>
        <p:spPr>
          <a:xfrm>
            <a:off x="8990207" y="6375065"/>
            <a:ext cx="160370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4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Diagramma</a:t>
            </a:r>
          </a:p>
        </p:txBody>
      </p:sp>
    </p:spTree>
    <p:extLst>
      <p:ext uri="{BB962C8B-B14F-4D97-AF65-F5344CB8AC3E}">
        <p14:creationId xmlns:p14="http://schemas.microsoft.com/office/powerpoint/2010/main" val="26539082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1746</TotalTime>
  <Words>698</Words>
  <Application>Microsoft Office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di Office</vt:lpstr>
      <vt:lpstr>QWASI Model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QWASI Model </dc:title>
  <dc:creator>Gabriele Bianchi</dc:creator>
  <cp:lastModifiedBy>Gabriele Bianchi</cp:lastModifiedBy>
  <cp:revision>41</cp:revision>
  <dcterms:created xsi:type="dcterms:W3CDTF">2018-07-06T21:30:00Z</dcterms:created>
  <dcterms:modified xsi:type="dcterms:W3CDTF">2018-07-18T07:42:15Z</dcterms:modified>
</cp:coreProperties>
</file>