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63" r:id="rId4"/>
    <p:sldId id="259" r:id="rId5"/>
    <p:sldId id="265" r:id="rId6"/>
    <p:sldId id="267" r:id="rId7"/>
    <p:sldId id="260" r:id="rId8"/>
    <p:sldId id="261" r:id="rId9"/>
    <p:sldId id="270" r:id="rId10"/>
    <p:sldId id="269" r:id="rId11"/>
    <p:sldId id="27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6993044-9712-4C9E-B2AC-3F74650DA83A}">
          <p14:sldIdLst>
            <p14:sldId id="256"/>
            <p14:sldId id="257"/>
            <p14:sldId id="263"/>
            <p14:sldId id="259"/>
            <p14:sldId id="265"/>
            <p14:sldId id="267"/>
            <p14:sldId id="260"/>
            <p14:sldId id="261"/>
            <p14:sldId id="270"/>
            <p14:sldId id="269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232"/>
    <a:srgbClr val="FFB24B"/>
    <a:srgbClr val="FA4912"/>
    <a:srgbClr val="ED3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86906" autoAdjust="0"/>
  </p:normalViewPr>
  <p:slideViewPr>
    <p:cSldViewPr>
      <p:cViewPr>
        <p:scale>
          <a:sx n="75" d="100"/>
          <a:sy n="75" d="100"/>
        </p:scale>
        <p:origin x="-869" y="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56B89-1CE2-4C1E-A50C-191372AD163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2F58D-1B7D-4C9C-AB4E-4AA3AD027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3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i="1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Perchè</a:t>
            </a:r>
            <a:r>
              <a:rPr lang="it-IT" sz="1200" b="1" i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si chiama Ramsete?</a:t>
            </a:r>
            <a:r>
              <a:rPr lang="it-IT" sz="1200" i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it-IT" sz="1200" i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it-IT" sz="1200" i="0" dirty="0" err="1" smtClean="0">
                <a:latin typeface="Batang" panose="02030600000101010101" pitchFamily="18" charset="-127"/>
                <a:ea typeface="Batang" panose="02030600000101010101" pitchFamily="18" charset="-127"/>
                <a:cs typeface="AngsanaUPC" panose="02020603050405020304" pitchFamily="18" charset="-34"/>
              </a:rPr>
              <a:t>Poichè</a:t>
            </a:r>
            <a:r>
              <a:rPr lang="it-IT" sz="1200" i="0" dirty="0" smtClean="0">
                <a:latin typeface="Batang" panose="02030600000101010101" pitchFamily="18" charset="-127"/>
                <a:ea typeface="Batang" panose="02030600000101010101" pitchFamily="18" charset="-127"/>
                <a:cs typeface="AngsanaUPC" panose="02020603050405020304" pitchFamily="18" charset="-34"/>
              </a:rPr>
              <a:t> è stato il primo software di simulazione acustica che ha utilizzato fasci piramidali.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1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94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67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67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*nota: L'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auralizzazione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è un processo che consente di combinare un suono registrato in ambiente anecoico con la risposta all'impulso di un ambiente reale (misurata oppure simulata), e che fornisce l'output acustico del suono anecoico come se fosse stato riprodotto nell'ambiente reale (aggiungendogli quindi il riverbero dovuto alle caratteristiche acustiche dell'ambiente reale). Le applicazioni sono le più svariate e spaziano dalla simulazione della correzione di acustica di un ambiente, sino allo studio della qualità del suono.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574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150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19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F58D-1B7D-4C9C-AB4E-4AA3AD02768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1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36A25F-F834-4539-9EE0-90C1A8889BE4}" type="datetimeFigureOut">
              <a:rPr lang="it-IT" smtClean="0"/>
              <a:t>10/07/2015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FA8FC2-04C1-44AE-B1BD-BDFFB88676EA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amsete.com/Ramsete_Ultimo/download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0564" y="836712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Ramsete </a:t>
            </a:r>
            <a: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2.7</a:t>
            </a:r>
            <a:br>
              <a:rPr lang="it-IT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Room </a:t>
            </a:r>
            <a:r>
              <a:rPr lang="it-IT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Acoustics</a:t>
            </a:r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modeling</a:t>
            </a:r>
            <a:endParaRPr lang="it-IT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4"/>
          <p:cNvSpPr txBox="1"/>
          <p:nvPr/>
        </p:nvSpPr>
        <p:spPr>
          <a:xfrm>
            <a:off x="2411760" y="3031299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Realizzato da </a:t>
            </a:r>
          </a:p>
          <a:p>
            <a:pPr algn="ctr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Chiara Rossignoli</a:t>
            </a:r>
          </a:p>
          <a:p>
            <a:pPr algn="ctr"/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10459625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sellaDiTesto 9"/>
          <p:cNvSpPr txBox="1">
            <a:spLocks noChangeArrowheads="1"/>
          </p:cNvSpPr>
          <p:nvPr/>
        </p:nvSpPr>
        <p:spPr bwMode="auto">
          <a:xfrm>
            <a:off x="2015716" y="4612025"/>
            <a:ext cx="5400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Modellistica e S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imulazione </a:t>
            </a:r>
          </a:p>
          <a:p>
            <a:pPr algn="ctr">
              <a:lnSpc>
                <a:spcPct val="150000"/>
              </a:lnSpc>
            </a:pPr>
            <a:r>
              <a:rPr lang="it-IT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a.a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2014/2015</a:t>
            </a:r>
            <a:endParaRPr lang="it-IT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Prof.re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Guariso</a:t>
            </a: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Giorgio</a:t>
            </a:r>
            <a:endParaRPr lang="it-IT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http://www.ramsete.com/Ramsete_Ultimo/immagini/Triangoli_400_ok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56" b="98675" l="1000" r="99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192" t="138" r="1192" b="-138"/>
          <a:stretch/>
        </p:blipFill>
        <p:spPr bwMode="auto">
          <a:xfrm>
            <a:off x="6223856" y="3864667"/>
            <a:ext cx="2759107" cy="277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841" y="116632"/>
            <a:ext cx="5593655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115616" y="139854"/>
            <a:ext cx="2232248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Ramsete permette di implementare CAD impostando i materiali di cui è composto l’ambiente studiato, scegliendo da un ben fornito database proposto da Material Manager, dove per ciascun materiale si fornisce il coefficiente </a:t>
            </a:r>
            <a:r>
              <a:rPr lang="it-IT" dirty="0"/>
              <a:t>di assorbimento </a:t>
            </a:r>
            <a:r>
              <a:rPr lang="it-IT" dirty="0" smtClean="0"/>
              <a:t>(</a:t>
            </a:r>
            <a:r>
              <a:rPr lang="el-GR" dirty="0" smtClean="0"/>
              <a:t>α</a:t>
            </a:r>
            <a:r>
              <a:rPr lang="it-IT" dirty="0" smtClean="0"/>
              <a:t>), i relativi poteri fonoisolanti in dB (R) nelle 10 fasce di banda considerate.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798939" y="1055469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Blue Highway" panose="02010603020202020303" pitchFamily="2" charset="0"/>
              </a:rPr>
              <a:t>Ramsete CAD</a:t>
            </a:r>
            <a:endParaRPr lang="it-IT" dirty="0">
              <a:latin typeface="Blue Highway" panose="02010603020202020303" pitchFamily="2" charset="0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3347864" y="1361668"/>
            <a:ext cx="576064" cy="576064"/>
          </a:xfrm>
          <a:prstGeom prst="rightArrow">
            <a:avLst/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51"/>
          <a:stretch/>
        </p:blipFill>
        <p:spPr bwMode="auto">
          <a:xfrm>
            <a:off x="919991" y="5098292"/>
            <a:ext cx="8031076" cy="170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0" y="5950640"/>
            <a:ext cx="934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Blue Highway" panose="02010603020202020303" pitchFamily="2" charset="0"/>
              </a:rPr>
              <a:t>Material</a:t>
            </a:r>
          </a:p>
          <a:p>
            <a:pPr algn="r"/>
            <a:r>
              <a:rPr lang="it-IT" dirty="0" smtClean="0">
                <a:latin typeface="Blue Highway" panose="02010603020202020303" pitchFamily="2" charset="0"/>
              </a:rPr>
              <a:t>Manager</a:t>
            </a:r>
            <a:endParaRPr lang="it-IT" dirty="0">
              <a:latin typeface="Blue Highway" panose="02010603020202020303" pitchFamily="2" charset="0"/>
            </a:endParaRPr>
          </a:p>
        </p:txBody>
      </p:sp>
      <p:sp>
        <p:nvSpPr>
          <p:cNvPr id="9" name="Freccia a inversione 8"/>
          <p:cNvSpPr/>
          <p:nvPr/>
        </p:nvSpPr>
        <p:spPr>
          <a:xfrm rot="5400000" flipV="1">
            <a:off x="-247747" y="4231440"/>
            <a:ext cx="1525608" cy="901960"/>
          </a:xfrm>
          <a:prstGeom prst="uturnArrow">
            <a:avLst>
              <a:gd name="adj1" fmla="val 26408"/>
              <a:gd name="adj2" fmla="val 25000"/>
              <a:gd name="adj3" fmla="val 25000"/>
              <a:gd name="adj4" fmla="val 45158"/>
              <a:gd name="adj5" fmla="val 100000"/>
            </a:avLst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97"/>
          <a:stretch/>
        </p:blipFill>
        <p:spPr bwMode="auto">
          <a:xfrm>
            <a:off x="5301058" y="332656"/>
            <a:ext cx="3781054" cy="612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563888" y="4210362"/>
            <a:ext cx="2088232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Visualizzazione standard </a:t>
            </a:r>
            <a:r>
              <a:rPr lang="it-IT" dirty="0" smtClean="0"/>
              <a:t>in forma grafica delle </a:t>
            </a:r>
            <a:r>
              <a:rPr lang="it-IT" dirty="0"/>
              <a:t>caratteristiche di una sorgente </a:t>
            </a:r>
            <a:r>
              <a:rPr lang="it-IT" dirty="0" smtClean="0"/>
              <a:t>sonora presente </a:t>
            </a:r>
            <a:r>
              <a:rPr lang="it-IT" dirty="0"/>
              <a:t>nella banca dati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228183" y="3799914"/>
            <a:ext cx="998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Blue Highway" panose="02010603020202020303" pitchFamily="2" charset="0"/>
              </a:rPr>
              <a:t>Source</a:t>
            </a:r>
          </a:p>
          <a:p>
            <a:pPr algn="r"/>
            <a:r>
              <a:rPr lang="it-IT" dirty="0" smtClean="0">
                <a:latin typeface="Blue Highway" panose="02010603020202020303" pitchFamily="2" charset="0"/>
              </a:rPr>
              <a:t>Manager</a:t>
            </a:r>
            <a:endParaRPr lang="it-IT" dirty="0">
              <a:latin typeface="Blue Highway" panose="02010603020202020303" pitchFamily="2" charset="0"/>
            </a:endParaRPr>
          </a:p>
        </p:txBody>
      </p:sp>
      <p:pic>
        <p:nvPicPr>
          <p:cNvPr id="1026" name="Picture 2" descr="http://www.ramsete.com/Ramsete_Ultimo/immagini/Tracer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7884" r="2622" b="46058"/>
          <a:stretch/>
        </p:blipFill>
        <p:spPr bwMode="auto">
          <a:xfrm>
            <a:off x="1221694" y="127844"/>
            <a:ext cx="3908361" cy="1772605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79512" y="2541968"/>
            <a:ext cx="3096344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Per </a:t>
            </a:r>
            <a:r>
              <a:rPr lang="it-IT" sz="1600" dirty="0"/>
              <a:t>ogni tracciamento devono essere impostati alcuni </a:t>
            </a:r>
            <a:r>
              <a:rPr lang="it-IT" sz="1600" dirty="0" smtClean="0"/>
              <a:t>parametri: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it-IT" sz="1600" dirty="0"/>
              <a:t> indica quante piramidi tracciare da ogni </a:t>
            </a:r>
            <a:r>
              <a:rPr lang="it-IT" sz="1600" dirty="0" smtClean="0"/>
              <a:t>sorgente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it-IT" sz="1600" dirty="0"/>
              <a:t> è il tempo di corsa dei raggi: deve essere pari circa al tempo di riverbero (in s</a:t>
            </a:r>
            <a:r>
              <a:rPr lang="it-IT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</a:t>
            </a:r>
            <a:r>
              <a:rPr lang="it-IT" sz="1600" dirty="0"/>
              <a:t> è l’ampiezza temporale (in s) degli intervalli in cui viene suddivisa la risposta </a:t>
            </a:r>
            <a:r>
              <a:rPr lang="it-IT" sz="1600" dirty="0" smtClean="0"/>
              <a:t>all’impulso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it-IT" sz="1600" dirty="0"/>
              <a:t> è il numero di riflessioni che subisce ciascun raggio prima di venire </a:t>
            </a:r>
            <a:r>
              <a:rPr lang="it-IT" sz="1600" dirty="0" smtClean="0"/>
              <a:t>abbandonato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Humidity</a:t>
            </a:r>
            <a:r>
              <a:rPr lang="it-IT" sz="1600" dirty="0"/>
              <a:t> è la percentuale di umidità relativa dell’aria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042575" y="1900449"/>
            <a:ext cx="1087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Blue Highway" panose="02010603020202020303" pitchFamily="2" charset="0"/>
              </a:rPr>
              <a:t>Ramsete Trace</a:t>
            </a:r>
            <a:endParaRPr lang="it-IT" dirty="0">
              <a:latin typeface="Blue Highway" panose="02010603020202020303" pitchFamily="2" charset="0"/>
            </a:endParaRPr>
          </a:p>
        </p:txBody>
      </p:sp>
      <p:sp>
        <p:nvSpPr>
          <p:cNvPr id="8" name="Freccia angolare in su 7"/>
          <p:cNvSpPr/>
          <p:nvPr/>
        </p:nvSpPr>
        <p:spPr>
          <a:xfrm rot="16200000" flipV="1">
            <a:off x="4477979" y="3381569"/>
            <a:ext cx="809467" cy="836691"/>
          </a:xfrm>
          <a:prstGeom prst="bentUpArrow">
            <a:avLst>
              <a:gd name="adj1" fmla="val 25191"/>
              <a:gd name="adj2" fmla="val 33037"/>
              <a:gd name="adj3" fmla="val 41800"/>
            </a:avLst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Freccia a destra 8"/>
          <p:cNvSpPr/>
          <p:nvPr/>
        </p:nvSpPr>
        <p:spPr>
          <a:xfrm rot="16200000">
            <a:off x="1142445" y="1886654"/>
            <a:ext cx="734563" cy="576064"/>
          </a:xfrm>
          <a:prstGeom prst="rightArrow">
            <a:avLst/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Grp="1"/>
          </p:cNvSpPr>
          <p:nvPr>
            <p:ph type="title"/>
          </p:nvPr>
        </p:nvSpPr>
        <p:spPr>
          <a:xfrm>
            <a:off x="2339752" y="260648"/>
            <a:ext cx="50625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4400" dirty="0" smtClean="0">
                <a:solidFill>
                  <a:srgbClr val="FA4912"/>
                </a:solidFill>
                <a:effectLst/>
              </a:rPr>
              <a:t>Ente e Autore</a:t>
            </a:r>
            <a:endParaRPr lang="it-IT" sz="4400" b="1" u="sng" dirty="0">
              <a:solidFill>
                <a:srgbClr val="FA491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15616" y="1412776"/>
            <a:ext cx="7776864" cy="4464496"/>
          </a:xfrm>
        </p:spPr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it-IT" sz="1600" dirty="0" smtClean="0"/>
              <a:t>Ramsete è stato progettato da </a:t>
            </a:r>
            <a:r>
              <a:rPr lang="it-IT" sz="1600" dirty="0" err="1" smtClean="0"/>
              <a:t>Spectra</a:t>
            </a:r>
            <a:r>
              <a:rPr lang="it-IT" sz="1600" dirty="0" smtClean="0"/>
              <a:t> </a:t>
            </a:r>
            <a:r>
              <a:rPr lang="it-IT" sz="1600" dirty="0"/>
              <a:t>S.r.l. </a:t>
            </a:r>
            <a:r>
              <a:rPr lang="it-IT" sz="1600" dirty="0" smtClean="0"/>
              <a:t>società italiana fondata </a:t>
            </a:r>
            <a:r>
              <a:rPr lang="it-IT" sz="1600" dirty="0"/>
              <a:t>nel 1985 con l’intento di proporre </a:t>
            </a:r>
            <a:r>
              <a:rPr lang="it-IT" sz="1600" b="1" dirty="0" smtClean="0"/>
              <a:t>strumentazioni </a:t>
            </a:r>
            <a:r>
              <a:rPr lang="it-IT" sz="1600" b="1" dirty="0"/>
              <a:t>e sistemi innovativi per le misure di acustica e di vibrazione</a:t>
            </a:r>
            <a:r>
              <a:rPr lang="it-IT" sz="1600" dirty="0"/>
              <a:t> nonché </a:t>
            </a:r>
            <a:r>
              <a:rPr lang="it-IT" sz="1600" b="1" dirty="0"/>
              <a:t>software di analisi e software previsionali</a:t>
            </a:r>
            <a:r>
              <a:rPr lang="it-IT" sz="1600" dirty="0"/>
              <a:t> per lo studio approfondito dei problemi e la simulazione di possibili </a:t>
            </a:r>
            <a:r>
              <a:rPr lang="it-IT" sz="1600" dirty="0" smtClean="0"/>
              <a:t>soluzioni.</a:t>
            </a:r>
          </a:p>
          <a:p>
            <a:pPr marL="0" indent="0" algn="just" fontAlgn="ctr">
              <a:buNone/>
            </a:pPr>
            <a:endParaRPr lang="it-IT" sz="1600" dirty="0" smtClean="0"/>
          </a:p>
          <a:p>
            <a:pPr marL="0" indent="0" algn="just" fontAlgn="ctr">
              <a:buNone/>
            </a:pPr>
            <a:r>
              <a:rPr lang="it-IT" sz="1600" dirty="0" smtClean="0"/>
              <a:t>Fornisce </a:t>
            </a:r>
            <a:r>
              <a:rPr lang="it-IT" sz="1600" dirty="0"/>
              <a:t>a diversi </a:t>
            </a:r>
            <a:r>
              <a:rPr lang="it-IT" sz="1600" dirty="0" smtClean="0"/>
              <a:t>enti, quali amministrazioni e consulenti specializzati,  </a:t>
            </a:r>
            <a:r>
              <a:rPr lang="it-IT" sz="1600" dirty="0"/>
              <a:t>strumenti per </a:t>
            </a:r>
            <a:r>
              <a:rPr lang="it-IT" sz="1600" dirty="0" smtClean="0"/>
              <a:t>la misurazione </a:t>
            </a:r>
            <a:r>
              <a:rPr lang="it-IT" sz="1600" dirty="0"/>
              <a:t>di rumore e </a:t>
            </a:r>
            <a:r>
              <a:rPr lang="it-IT" sz="1600" dirty="0" smtClean="0"/>
              <a:t>vibrazioni,</a:t>
            </a:r>
            <a:r>
              <a:rPr lang="it-IT" sz="1600" dirty="0"/>
              <a:t> </a:t>
            </a:r>
            <a:r>
              <a:rPr lang="it-IT" sz="1600" dirty="0" smtClean="0"/>
              <a:t>in particolare per </a:t>
            </a:r>
            <a:r>
              <a:rPr lang="it-IT" sz="1600" dirty="0"/>
              <a:t>il</a:t>
            </a:r>
            <a:r>
              <a:rPr lang="it-IT" sz="1600" b="1" dirty="0"/>
              <a:t> monitoraggio del rumore </a:t>
            </a:r>
            <a:r>
              <a:rPr lang="it-IT" sz="1600" b="1" dirty="0" smtClean="0"/>
              <a:t>urbano, </a:t>
            </a:r>
            <a:r>
              <a:rPr lang="it-IT" sz="1600" dirty="0" smtClean="0"/>
              <a:t>e</a:t>
            </a:r>
            <a:r>
              <a:rPr lang="it-IT" sz="1600" b="1" dirty="0" smtClean="0"/>
              <a:t> </a:t>
            </a:r>
            <a:r>
              <a:rPr lang="it-IT" sz="1600" dirty="0"/>
              <a:t>applicativi per la valutazione dell’</a:t>
            </a:r>
            <a:r>
              <a:rPr lang="it-IT" sz="1600" b="1" dirty="0"/>
              <a:t>impatto acustico </a:t>
            </a:r>
            <a:r>
              <a:rPr lang="it-IT" sz="1600" b="1" dirty="0" smtClean="0"/>
              <a:t>ambientale </a:t>
            </a:r>
            <a:r>
              <a:rPr lang="it-IT" sz="1600" dirty="0" smtClean="0"/>
              <a:t>sia</a:t>
            </a:r>
            <a:r>
              <a:rPr lang="it-IT" sz="1600" b="1" dirty="0" smtClean="0"/>
              <a:t> </a:t>
            </a:r>
            <a:r>
              <a:rPr lang="it-IT" sz="1600" dirty="0" smtClean="0"/>
              <a:t>in </a:t>
            </a:r>
            <a:r>
              <a:rPr lang="it-IT" sz="1600" dirty="0"/>
              <a:t>ambiente esterno </a:t>
            </a:r>
            <a:r>
              <a:rPr lang="it-IT" sz="1600" dirty="0" smtClean="0"/>
              <a:t>sia </a:t>
            </a:r>
            <a:r>
              <a:rPr lang="it-IT" sz="1600" dirty="0"/>
              <a:t>in ambiente </a:t>
            </a:r>
            <a:r>
              <a:rPr lang="it-IT" sz="1600" dirty="0" smtClean="0"/>
              <a:t>confinato.</a:t>
            </a:r>
          </a:p>
          <a:p>
            <a:pPr marL="0" indent="0" algn="just" fontAlgn="ctr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In tal modo </a:t>
            </a:r>
            <a:r>
              <a:rPr lang="it-IT" sz="1600" dirty="0" err="1" smtClean="0"/>
              <a:t>Spectra</a:t>
            </a:r>
            <a:r>
              <a:rPr lang="it-IT" sz="1600" dirty="0" smtClean="0"/>
              <a:t> </a:t>
            </a:r>
            <a:r>
              <a:rPr lang="it-IT" sz="1600" dirty="0"/>
              <a:t>S.r.l. </a:t>
            </a:r>
            <a:r>
              <a:rPr lang="it-IT" sz="1600" dirty="0" smtClean="0"/>
              <a:t>si propone sul </a:t>
            </a:r>
            <a:r>
              <a:rPr lang="it-IT" sz="1600" dirty="0"/>
              <a:t>mercato con tecnologie d’avanguardia per </a:t>
            </a:r>
            <a:r>
              <a:rPr lang="it-IT" sz="1600" b="1" dirty="0"/>
              <a:t>l’analisi strutturale, </a:t>
            </a:r>
            <a:r>
              <a:rPr lang="it-IT" sz="1600" b="1" dirty="0" smtClean="0"/>
              <a:t>l’intensità </a:t>
            </a:r>
            <a:r>
              <a:rPr lang="it-IT" sz="1600" b="1" dirty="0"/>
              <a:t>sonora, la potenza acustica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157192"/>
            <a:ext cx="3400053" cy="11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6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39000" cy="854968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FA4912"/>
                </a:solidFill>
                <a:effectLst/>
              </a:rPr>
              <a:t>Scopo e finalità</a:t>
            </a:r>
            <a:endParaRPr lang="it-IT" sz="4400" dirty="0">
              <a:solidFill>
                <a:srgbClr val="FA4912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15616" y="1412776"/>
            <a:ext cx="7848872" cy="4392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600" dirty="0"/>
              <a:t>Ramsete è un pacchetto software avanzato per la simulazione dei fenomeni acustici basato sull’algoritmo di tracciamento delle </a:t>
            </a:r>
            <a:r>
              <a:rPr lang="it-IT" sz="1600" dirty="0" smtClean="0"/>
              <a:t>piramidi (</a:t>
            </a:r>
            <a:r>
              <a:rPr lang="it-IT" sz="1600" dirty="0" err="1" smtClean="0"/>
              <a:t>pyramid</a:t>
            </a:r>
            <a:r>
              <a:rPr lang="it-IT" sz="1600" dirty="0" smtClean="0"/>
              <a:t> </a:t>
            </a:r>
            <a:r>
              <a:rPr lang="it-IT" sz="1600" dirty="0" err="1" smtClean="0"/>
              <a:t>tracing</a:t>
            </a:r>
            <a:r>
              <a:rPr lang="it-IT" sz="1600" dirty="0" smtClean="0"/>
              <a:t>) </a:t>
            </a:r>
            <a:r>
              <a:rPr lang="it-IT" sz="1600" dirty="0"/>
              <a:t>e </a:t>
            </a:r>
            <a:r>
              <a:rPr lang="it-IT" sz="1600" dirty="0" smtClean="0"/>
              <a:t>sull'acustica </a:t>
            </a:r>
            <a:r>
              <a:rPr lang="it-IT" sz="1600" dirty="0"/>
              <a:t>geometrica</a:t>
            </a:r>
            <a:r>
              <a:rPr lang="it-IT" sz="1600" dirty="0" smtClean="0"/>
              <a:t>.</a:t>
            </a:r>
          </a:p>
          <a:p>
            <a:pPr marL="0" indent="0" algn="just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Le </a:t>
            </a:r>
            <a:r>
              <a:rPr lang="it-IT" sz="1600" dirty="0"/>
              <a:t>sue </a:t>
            </a:r>
            <a:r>
              <a:rPr lang="it-IT" sz="1600" dirty="0" smtClean="0"/>
              <a:t>caratteristiche, che </a:t>
            </a:r>
            <a:r>
              <a:rPr lang="it-IT" sz="1600" dirty="0"/>
              <a:t>c</a:t>
            </a:r>
            <a:r>
              <a:rPr lang="it-IT" sz="1600" dirty="0" smtClean="0"/>
              <a:t>onsentono la </a:t>
            </a:r>
            <a:r>
              <a:rPr lang="it-IT" sz="1600" dirty="0"/>
              <a:t>previsione del campo </a:t>
            </a:r>
            <a:r>
              <a:rPr lang="it-IT" sz="1600" dirty="0" smtClean="0"/>
              <a:t>sonoro,  ne </a:t>
            </a:r>
            <a:r>
              <a:rPr lang="it-IT" sz="1600" dirty="0"/>
              <a:t>fanno uno </a:t>
            </a:r>
            <a:r>
              <a:rPr lang="it-IT" sz="1600" dirty="0" smtClean="0"/>
              <a:t>strumento </a:t>
            </a:r>
            <a:r>
              <a:rPr lang="it-IT" sz="1600" dirty="0"/>
              <a:t>adatto </a:t>
            </a:r>
            <a:r>
              <a:rPr lang="it-IT" sz="1600" dirty="0" smtClean="0"/>
              <a:t>alla valutazione e allo studio: </a:t>
            </a:r>
          </a:p>
          <a:p>
            <a:pPr algn="just">
              <a:buClr>
                <a:srgbClr val="ED3C05"/>
              </a:buClr>
            </a:pPr>
            <a:r>
              <a:rPr lang="it-IT" sz="1600" dirty="0" smtClean="0"/>
              <a:t>di </a:t>
            </a:r>
            <a:r>
              <a:rPr lang="it-IT" sz="1600" dirty="0"/>
              <a:t>sale da concerto, auditorium e </a:t>
            </a:r>
            <a:r>
              <a:rPr lang="it-IT" sz="1600" dirty="0" smtClean="0"/>
              <a:t>teatri,</a:t>
            </a:r>
          </a:p>
          <a:p>
            <a:pPr algn="just">
              <a:buClr>
                <a:srgbClr val="ED3C05"/>
              </a:buClr>
            </a:pPr>
            <a:r>
              <a:rPr lang="it-IT" sz="1600" dirty="0" smtClean="0"/>
              <a:t>di </a:t>
            </a:r>
            <a:r>
              <a:rPr lang="it-IT" sz="1600" dirty="0"/>
              <a:t>trattamenti acustici in campo </a:t>
            </a:r>
            <a:r>
              <a:rPr lang="it-IT" sz="1600" dirty="0" smtClean="0"/>
              <a:t>industriale,</a:t>
            </a:r>
          </a:p>
          <a:p>
            <a:pPr algn="just">
              <a:buClr>
                <a:srgbClr val="ED3C05"/>
              </a:buClr>
            </a:pPr>
            <a:r>
              <a:rPr lang="it-IT" sz="1600" dirty="0" smtClean="0"/>
              <a:t>dell'impatto </a:t>
            </a:r>
            <a:r>
              <a:rPr lang="it-IT" sz="1600" dirty="0"/>
              <a:t>ambientale di sorgenti di rumore </a:t>
            </a:r>
            <a:r>
              <a:rPr lang="it-IT" sz="1600" dirty="0" smtClean="0"/>
              <a:t>all‘esterno su </a:t>
            </a:r>
            <a:r>
              <a:rPr lang="it-IT" sz="1600" dirty="0"/>
              <a:t>aree con raggio di 100 </a:t>
            </a:r>
            <a:r>
              <a:rPr lang="it-IT" sz="1600" dirty="0" smtClean="0"/>
              <a:t>m.</a:t>
            </a:r>
          </a:p>
          <a:p>
            <a:pPr marL="82296" indent="0" algn="just">
              <a:buClr>
                <a:srgbClr val="ED3C05"/>
              </a:buClr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Ramsete </a:t>
            </a:r>
            <a:r>
              <a:rPr lang="it-IT" sz="1600" dirty="0"/>
              <a:t>si propone quindi come un valido strumento di lavoro per il progettista acustico, sia in fase di definizione di interventi di correzione acustica, sia per la progettazione ex-novo</a:t>
            </a:r>
            <a:r>
              <a:rPr lang="it-IT" sz="1600" dirty="0" smtClean="0"/>
              <a:t>.</a:t>
            </a:r>
          </a:p>
          <a:p>
            <a:pPr marL="0" indent="0" algn="just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Software che è stato riconosciuto come conforme </a:t>
            </a:r>
            <a:r>
              <a:rPr lang="it-IT" sz="1600" dirty="0"/>
              <a:t>alle richieste della Legge 447/95 ai sensi dell'art. 6 comma 1, art. 8 ed art. 14, in relazione  alle funzioni amministrative relative al controllo delle </a:t>
            </a:r>
            <a:r>
              <a:rPr lang="it-IT" sz="1600" dirty="0" smtClean="0"/>
              <a:t>disposizioni contro </a:t>
            </a:r>
            <a:r>
              <a:rPr lang="it-IT" sz="1600" dirty="0"/>
              <a:t>l'inquinamento acustico esercitate dai Comuni</a:t>
            </a:r>
            <a:r>
              <a:rPr lang="it-IT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001" y="260648"/>
            <a:ext cx="7242381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>
                <a:solidFill>
                  <a:srgbClr val="FA4912"/>
                </a:solidFill>
                <a:effectLst/>
              </a:rPr>
              <a:t>Dati necessari per il funzionamento</a:t>
            </a:r>
            <a:endParaRPr lang="it-IT" sz="4400" dirty="0">
              <a:solidFill>
                <a:srgbClr val="FA4912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15616" y="1772816"/>
            <a:ext cx="7848872" cy="439248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it-IT" sz="1600" dirty="0"/>
              <a:t>Il pacchetto Ramsete è formato dai seguenti moduli: </a:t>
            </a:r>
            <a:r>
              <a:rPr lang="it-IT" sz="1600" dirty="0" smtClean="0"/>
              <a:t>Ramsete </a:t>
            </a:r>
            <a:r>
              <a:rPr lang="it-IT" sz="1600" dirty="0"/>
              <a:t>CAD, Material Manager, Source Manager, Ramsete Trace, Ramsete </a:t>
            </a:r>
            <a:r>
              <a:rPr lang="it-IT" sz="1600" dirty="0" err="1"/>
              <a:t>View</a:t>
            </a:r>
            <a:r>
              <a:rPr lang="it-IT" sz="1600" dirty="0"/>
              <a:t>, Ramsete Audio Converter e Ramsete Convolver</a:t>
            </a:r>
            <a:r>
              <a:rPr lang="it-IT" sz="1600" dirty="0" smtClean="0"/>
              <a:t>.</a:t>
            </a:r>
            <a:endParaRPr lang="it-IT" sz="1600" dirty="0"/>
          </a:p>
          <a:p>
            <a:pPr marL="82296" indent="0" algn="just">
              <a:buNone/>
            </a:pPr>
            <a:r>
              <a:rPr lang="it-IT" sz="1600" dirty="0" smtClean="0"/>
              <a:t>Il loro utilizzo è complementare al fine di ottenere una simulazione competa e affidabile.</a:t>
            </a:r>
          </a:p>
          <a:p>
            <a:pPr marL="82296" indent="0" algn="just">
              <a:buNone/>
            </a:pPr>
            <a:r>
              <a:rPr lang="it-IT" sz="1600" dirty="0" smtClean="0"/>
              <a:t>Prima di iniziare il progetto lavorando con i vari moduli è necessario aver definito i </a:t>
            </a:r>
            <a:r>
              <a:rPr lang="it-IT" sz="1600" dirty="0"/>
              <a:t>parametri </a:t>
            </a:r>
            <a:r>
              <a:rPr lang="it-IT" sz="1600" dirty="0" smtClean="0"/>
              <a:t>input </a:t>
            </a:r>
            <a:r>
              <a:rPr lang="it-IT" sz="1600" dirty="0"/>
              <a:t>del </a:t>
            </a:r>
            <a:r>
              <a:rPr lang="it-IT" sz="1600" dirty="0" smtClean="0"/>
              <a:t>progetto stesso</a:t>
            </a:r>
            <a:r>
              <a:rPr lang="it-IT" sz="1600" dirty="0"/>
              <a:t>, ovvero: </a:t>
            </a:r>
            <a:endParaRPr lang="it-IT" sz="1600" dirty="0" smtClean="0"/>
          </a:p>
          <a:p>
            <a:pPr algn="just">
              <a:buClr>
                <a:srgbClr val="FA4912"/>
              </a:buClr>
            </a:pPr>
            <a:r>
              <a:rPr lang="it-IT" sz="1600" dirty="0" smtClean="0"/>
              <a:t>la geometria </a:t>
            </a:r>
            <a:r>
              <a:rPr lang="it-IT" sz="1600" dirty="0"/>
              <a:t>dell’ambiente da </a:t>
            </a:r>
            <a:r>
              <a:rPr lang="it-IT" sz="1600" dirty="0" smtClean="0"/>
              <a:t>studiare, </a:t>
            </a:r>
          </a:p>
          <a:p>
            <a:pPr algn="just">
              <a:buClr>
                <a:srgbClr val="FA4912"/>
              </a:buClr>
            </a:pPr>
            <a:r>
              <a:rPr lang="it-IT" sz="1600" dirty="0" smtClean="0"/>
              <a:t>i materiali </a:t>
            </a:r>
            <a:r>
              <a:rPr lang="it-IT" sz="1600" dirty="0"/>
              <a:t>di cui è </a:t>
            </a:r>
            <a:r>
              <a:rPr lang="it-IT" sz="1600" dirty="0" smtClean="0"/>
              <a:t>composto, </a:t>
            </a:r>
          </a:p>
          <a:p>
            <a:pPr algn="just">
              <a:buClr>
                <a:srgbClr val="FA4912"/>
              </a:buClr>
            </a:pPr>
            <a:r>
              <a:rPr lang="it-IT" sz="1600" dirty="0" smtClean="0"/>
              <a:t>l’ubicazione </a:t>
            </a:r>
            <a:r>
              <a:rPr lang="it-IT" sz="1600" dirty="0"/>
              <a:t>e tipologia delle </a:t>
            </a:r>
            <a:r>
              <a:rPr lang="it-IT" sz="1600" dirty="0" smtClean="0"/>
              <a:t>sorgenti, </a:t>
            </a:r>
          </a:p>
          <a:p>
            <a:pPr algn="just">
              <a:buClr>
                <a:srgbClr val="FA4912"/>
              </a:buClr>
            </a:pPr>
            <a:r>
              <a:rPr lang="it-IT" sz="1600" dirty="0" smtClean="0"/>
              <a:t>l’ubicazione </a:t>
            </a:r>
            <a:r>
              <a:rPr lang="it-IT" sz="1600" dirty="0"/>
              <a:t>degli </a:t>
            </a:r>
            <a:r>
              <a:rPr lang="it-IT" sz="1600" dirty="0" smtClean="0"/>
              <a:t>ascoltatori</a:t>
            </a:r>
          </a:p>
          <a:p>
            <a:pPr marL="82296" indent="0" algn="just">
              <a:buClr>
                <a:srgbClr val="FA4912"/>
              </a:buClr>
              <a:buNone/>
            </a:pPr>
            <a:r>
              <a:rPr lang="it-IT" sz="1600" dirty="0" smtClean="0"/>
              <a:t>Sui quali gli strumenti di Ramsete </a:t>
            </a:r>
            <a:r>
              <a:rPr lang="it-IT" sz="1600" dirty="0"/>
              <a:t>si </a:t>
            </a:r>
            <a:r>
              <a:rPr lang="it-IT" sz="1600" dirty="0" smtClean="0"/>
              <a:t>basano per ricreare l’ambiente studiato,  ricreando gli spazi architettonici, i materiali di cui sono composti e le caratteristiche delle sorgenti di rumore, per poi simulare attraverso l’algoritmo di </a:t>
            </a:r>
            <a:r>
              <a:rPr lang="it-IT" sz="1600" dirty="0"/>
              <a:t>tracciamento delle </a:t>
            </a:r>
            <a:r>
              <a:rPr lang="it-IT" sz="1600" dirty="0" smtClean="0"/>
              <a:t>piramidi il modello di cui poi si possono ottenere le visualizzazioni prospettiche della diffusione acustica ottenuta.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8020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914400" y="1556792"/>
            <a:ext cx="8122096" cy="4781128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it-IT" sz="1600" b="1" dirty="0"/>
              <a:t>Ramsete CAD</a:t>
            </a:r>
            <a:r>
              <a:rPr lang="it-IT" sz="1600" dirty="0"/>
              <a:t> è un vero e proprio CAD per la creazione di geometrie </a:t>
            </a:r>
            <a:r>
              <a:rPr lang="it-IT" sz="1600" dirty="0" smtClean="0"/>
              <a:t>tridimensionali che </a:t>
            </a:r>
            <a:r>
              <a:rPr lang="it-IT" sz="1600" dirty="0"/>
              <a:t>accetta in ingresso anche disegni realizzati con AutoCAD. </a:t>
            </a:r>
            <a:r>
              <a:rPr lang="it-IT" sz="1600" dirty="0" smtClean="0"/>
              <a:t>Permette la simulazione </a:t>
            </a:r>
            <a:r>
              <a:rPr lang="it-IT" sz="1600" dirty="0"/>
              <a:t>di interventi di isolamento e/o </a:t>
            </a:r>
            <a:r>
              <a:rPr lang="it-IT" sz="1600" dirty="0" smtClean="0"/>
              <a:t>assorbimento acustico, attingendo da una vasta </a:t>
            </a:r>
            <a:r>
              <a:rPr lang="it-IT" sz="1600" dirty="0"/>
              <a:t>biblioteca di </a:t>
            </a:r>
            <a:r>
              <a:rPr lang="it-IT" sz="1600" dirty="0" smtClean="0"/>
              <a:t>materiali per la costruzione dell’area. </a:t>
            </a:r>
            <a:r>
              <a:rPr lang="it-IT" sz="1600" dirty="0"/>
              <a:t>Alla fine il lavoro può essere salvato </a:t>
            </a:r>
            <a:r>
              <a:rPr lang="it-IT" sz="1600" dirty="0" smtClean="0"/>
              <a:t>in </a:t>
            </a:r>
            <a:r>
              <a:rPr lang="it-IT" sz="1600" dirty="0"/>
              <a:t>un file con l'estensione .RAY oppure .DXF</a:t>
            </a:r>
            <a:r>
              <a:rPr lang="it-IT" sz="1600" dirty="0" smtClean="0"/>
              <a:t>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it-IT" sz="1600" dirty="0"/>
          </a:p>
          <a:p>
            <a:pPr algn="just">
              <a:buClr>
                <a:schemeClr val="tx1"/>
              </a:buClr>
            </a:pPr>
            <a:r>
              <a:rPr lang="it-IT" sz="1600" b="1" dirty="0"/>
              <a:t>Material Manager</a:t>
            </a:r>
            <a:r>
              <a:rPr lang="it-IT" sz="1600" dirty="0"/>
              <a:t>  gestisce un ambiente di tipo "spreadsheet" che contiene una banca dati dei valori di assorbimento ed isolamento acustico dei materiali nelle 10 bande di frequenza considerate (da 31.5 a 16000 Hz</a:t>
            </a:r>
            <a:r>
              <a:rPr lang="it-IT" sz="1600" dirty="0" smtClean="0"/>
              <a:t>).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it-IT" sz="1600" dirty="0"/>
          </a:p>
          <a:p>
            <a:pPr algn="just">
              <a:buClr>
                <a:schemeClr val="tx1"/>
              </a:buClr>
            </a:pPr>
            <a:r>
              <a:rPr lang="it-IT" sz="1600" b="1" dirty="0"/>
              <a:t>Source Manager</a:t>
            </a:r>
            <a:r>
              <a:rPr lang="it-IT" sz="1600" dirty="0"/>
              <a:t> serve per generare e visualizzare i file che contengono i dati sulle sorgenti sonore (.SPK). Esso comprende anche un modulo, chiamato ISO </a:t>
            </a:r>
            <a:r>
              <a:rPr lang="it-IT" sz="1600" dirty="0" smtClean="0"/>
              <a:t>3744 </a:t>
            </a:r>
            <a:r>
              <a:rPr lang="it-IT" sz="1600" dirty="0"/>
              <a:t>per l'utilizzo diretto dei dati di livello sonoro rilevati attorno ad una sorgente in accordo con le norme ISO per la determinazione dei livelli di potenza sonora. I dati di </a:t>
            </a:r>
            <a:r>
              <a:rPr lang="it-IT" sz="1600" dirty="0" smtClean="0"/>
              <a:t>potenza </a:t>
            </a:r>
            <a:r>
              <a:rPr lang="it-IT" sz="1600" dirty="0"/>
              <a:t>sonora per bande di ottave e di direttività della sorgente possono poi venire </a:t>
            </a:r>
            <a:r>
              <a:rPr lang="it-IT" sz="1600" dirty="0" smtClean="0"/>
              <a:t>raccolti </a:t>
            </a:r>
            <a:r>
              <a:rPr lang="it-IT" sz="1600" dirty="0"/>
              <a:t>in forma tabellare, o  visualizzati in forma grafica. </a:t>
            </a:r>
          </a:p>
          <a:p>
            <a:pPr>
              <a:buClr>
                <a:schemeClr val="tx1"/>
              </a:buClr>
            </a:pPr>
            <a:endParaRPr lang="it-IT" sz="1600" dirty="0"/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217001" y="260648"/>
            <a:ext cx="7242381" cy="1080120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FA4912"/>
                </a:solidFill>
                <a:effectLst/>
              </a:rPr>
              <a:t>La struttura modulare</a:t>
            </a:r>
            <a:endParaRPr lang="it-IT" sz="4400" dirty="0">
              <a:solidFill>
                <a:srgbClr val="FA49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88640"/>
            <a:ext cx="8064896" cy="6480720"/>
          </a:xfrm>
        </p:spPr>
        <p:txBody>
          <a:bodyPr>
            <a:noAutofit/>
          </a:bodyPr>
          <a:lstStyle/>
          <a:p>
            <a:pPr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r>
              <a:rPr lang="it-IT" altLang="it-IT" sz="1600" b="1" dirty="0" smtClean="0">
                <a:cs typeface="Arial" pitchFamily="34" charset="0"/>
              </a:rPr>
              <a:t>Ramsete Trace</a:t>
            </a:r>
            <a:r>
              <a:rPr lang="it-IT" altLang="it-IT" sz="1600" dirty="0" smtClean="0">
                <a:cs typeface="Arial" pitchFamily="34" charset="0"/>
              </a:rPr>
              <a:t> costituisce il tracciatore di piramidi vero e proprio. </a:t>
            </a:r>
          </a:p>
          <a:p>
            <a:pPr marL="354013" indent="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it-IT" altLang="it-IT" sz="1600" dirty="0" smtClean="0">
                <a:cs typeface="Arial" pitchFamily="34" charset="0"/>
              </a:rPr>
              <a:t>Il pacchetto Ramsete è stato sviluppato esplicitamente per risolvere tutte le limitazioni sinora contenute nei sistemi di modellizzazione del campo sonoro in grandi ambienti. </a:t>
            </a:r>
          </a:p>
          <a:p>
            <a:pPr marL="354013" indent="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it-IT" altLang="it-IT" sz="1600" dirty="0" smtClean="0">
                <a:cs typeface="Arial" pitchFamily="34" charset="0"/>
              </a:rPr>
              <a:t>In particolare il tracciatore di piramidi implementato consente di tenere conto dell'effetto di diffrazione sul bordo libero delle schermature o degli ostacoli e considera anche la quota di energia che passa attraverso le superfici. La generazione delle piramidi è perfettamente isotropa, mediante un algoritmo di progressiva bisezione degli 8 spicchi di partenza.</a:t>
            </a:r>
          </a:p>
          <a:p>
            <a:pPr marL="354013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r>
              <a:rPr lang="it-IT" altLang="it-IT" sz="1600" dirty="0" smtClean="0">
                <a:cs typeface="Arial" pitchFamily="34" charset="0"/>
              </a:rPr>
              <a:t>Il tracciamento delle piramidi può proseguire fino ad ordini elevatissimi in modo da ricostruire l'intera coda sonora, in ciascun punto ricevitore.</a:t>
            </a:r>
          </a:p>
          <a:p>
            <a:pPr marL="354013" lvl="0" indent="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None/>
            </a:pPr>
            <a:endParaRPr lang="it-IT" altLang="it-IT" sz="700" dirty="0" smtClean="0">
              <a:cs typeface="Arial" pitchFamily="34" charset="0"/>
            </a:endParaRPr>
          </a:p>
          <a:p>
            <a:pPr algn="just">
              <a:lnSpc>
                <a:spcPct val="110000"/>
              </a:lnSpc>
              <a:buClr>
                <a:schemeClr val="tx1"/>
              </a:buClr>
            </a:pPr>
            <a:r>
              <a:rPr lang="it-IT" sz="1600" b="1" dirty="0" smtClean="0"/>
              <a:t>Ramsete </a:t>
            </a:r>
            <a:r>
              <a:rPr lang="it-IT" sz="1600" b="1" dirty="0" err="1"/>
              <a:t>View</a:t>
            </a:r>
            <a:r>
              <a:rPr lang="it-IT" sz="1600" dirty="0"/>
              <a:t>  consente di effettuare visualizzazioni tridimensionali prospettiche delle geometrie disegnate con Ramsete CAD o con </a:t>
            </a:r>
            <a:r>
              <a:rPr lang="it-IT" sz="1600" dirty="0" smtClean="0"/>
              <a:t>AutoCAD, </a:t>
            </a:r>
            <a:r>
              <a:rPr lang="it-IT" sz="1600" dirty="0"/>
              <a:t>dall’altro di </a:t>
            </a:r>
            <a:r>
              <a:rPr lang="it-IT" sz="1600" dirty="0" smtClean="0"/>
              <a:t>mappare (sia </a:t>
            </a:r>
            <a:r>
              <a:rPr lang="it-IT" sz="1600" dirty="0"/>
              <a:t>a colori sia con curve </a:t>
            </a:r>
            <a:r>
              <a:rPr lang="it-IT" sz="1600" dirty="0" err="1"/>
              <a:t>isolivello</a:t>
            </a:r>
            <a:r>
              <a:rPr lang="it-IT" sz="1600" dirty="0"/>
              <a:t>) in pianta o in prospettiva i risultati elaborati e tutti i tipici parametri acustici (indici di chiarezza, definizione, </a:t>
            </a:r>
            <a:r>
              <a:rPr lang="it-IT" sz="1600" dirty="0" smtClean="0"/>
              <a:t>STI). </a:t>
            </a:r>
            <a:r>
              <a:rPr lang="it-IT" sz="1600" dirty="0"/>
              <a:t>E’ inoltre possibile </a:t>
            </a:r>
            <a:r>
              <a:rPr lang="it-IT" sz="1600" dirty="0" smtClean="0"/>
              <a:t>visualizzare in apposite tabelle numeriche:  </a:t>
            </a:r>
            <a:r>
              <a:rPr lang="it-IT" sz="1600" dirty="0"/>
              <a:t>la risposta all’impulso in ciascun ricevitore, o media della </a:t>
            </a:r>
            <a:r>
              <a:rPr lang="it-IT" sz="1600" dirty="0" smtClean="0"/>
              <a:t>sala, </a:t>
            </a:r>
            <a:r>
              <a:rPr lang="it-IT" sz="1600" dirty="0"/>
              <a:t>il percorso dei raggi fino all’ordine impostato, lo spettro in ottave in ciascun punto ricevente e complessivo </a:t>
            </a:r>
            <a:r>
              <a:rPr lang="it-IT" sz="1600" dirty="0" smtClean="0"/>
              <a:t>dell’ambiente.</a:t>
            </a:r>
          </a:p>
          <a:p>
            <a:pPr marL="82296" indent="0" algn="just">
              <a:lnSpc>
                <a:spcPct val="110000"/>
              </a:lnSpc>
              <a:buClr>
                <a:schemeClr val="tx1"/>
              </a:buClr>
              <a:buNone/>
            </a:pPr>
            <a:endParaRPr lang="it-IT" sz="800" dirty="0"/>
          </a:p>
          <a:p>
            <a:pPr algn="just">
              <a:lnSpc>
                <a:spcPct val="110000"/>
              </a:lnSpc>
              <a:buClr>
                <a:schemeClr val="tx1"/>
              </a:buClr>
            </a:pPr>
            <a:r>
              <a:rPr lang="it-IT" sz="1600" b="1" dirty="0" smtClean="0"/>
              <a:t>Ramsete </a:t>
            </a:r>
            <a:r>
              <a:rPr lang="it-IT" sz="1600" b="1" dirty="0"/>
              <a:t>Audio </a:t>
            </a:r>
            <a:r>
              <a:rPr lang="it-IT" sz="1600" b="1" dirty="0" smtClean="0"/>
              <a:t>Converter</a:t>
            </a:r>
            <a:r>
              <a:rPr lang="it-IT" sz="1600" dirty="0" smtClean="0"/>
              <a:t> </a:t>
            </a:r>
            <a:r>
              <a:rPr lang="it-IT" sz="1600" dirty="0"/>
              <a:t>converte file di diversa origine in file di altra </a:t>
            </a:r>
            <a:r>
              <a:rPr lang="it-IT" sz="1600" dirty="0" smtClean="0"/>
              <a:t>estensione. Il suo scopo è </a:t>
            </a:r>
            <a:r>
              <a:rPr lang="it-IT" sz="1600" dirty="0"/>
              <a:t>quello di trasformare la risposta all’impulso di Ramsete in una risposta </a:t>
            </a:r>
            <a:r>
              <a:rPr lang="it-IT" sz="1600" dirty="0" smtClean="0"/>
              <a:t>pronta </a:t>
            </a:r>
            <a:r>
              <a:rPr lang="it-IT" sz="1600" dirty="0"/>
              <a:t>per i processi di </a:t>
            </a:r>
            <a:r>
              <a:rPr lang="it-IT" sz="1600" dirty="0" err="1"/>
              <a:t>auralizzazione</a:t>
            </a:r>
            <a:r>
              <a:rPr lang="it-IT" sz="1600" dirty="0"/>
              <a:t> tramite software di convoluzione. </a:t>
            </a:r>
          </a:p>
          <a:p>
            <a:pPr marL="82296" indent="0" algn="just">
              <a:lnSpc>
                <a:spcPct val="110000"/>
              </a:lnSpc>
              <a:buClr>
                <a:schemeClr val="tx1"/>
              </a:buClr>
              <a:buNone/>
            </a:pPr>
            <a:endParaRPr lang="it-IT" sz="800" dirty="0" smtClean="0"/>
          </a:p>
          <a:p>
            <a:pPr algn="just">
              <a:lnSpc>
                <a:spcPct val="110000"/>
              </a:lnSpc>
              <a:buClr>
                <a:schemeClr val="tx1"/>
              </a:buClr>
            </a:pPr>
            <a:r>
              <a:rPr lang="it-IT" sz="1600" b="1" dirty="0" smtClean="0"/>
              <a:t>Ramsete Convolver </a:t>
            </a:r>
            <a:r>
              <a:rPr lang="it-IT" sz="1600" dirty="0" smtClean="0"/>
              <a:t>sistema </a:t>
            </a:r>
            <a:r>
              <a:rPr lang="it-IT" sz="1600" dirty="0"/>
              <a:t>di convoluzione per </a:t>
            </a:r>
            <a:r>
              <a:rPr lang="it-IT" sz="1600" dirty="0" smtClean="0"/>
              <a:t>l’</a:t>
            </a:r>
            <a:r>
              <a:rPr lang="it-IT" sz="1600" dirty="0" err="1" smtClean="0"/>
              <a:t>auralizzazione</a:t>
            </a:r>
            <a:r>
              <a:rPr lang="it-IT" sz="1600" dirty="0" smtClean="0"/>
              <a:t> (*vedi nota).</a:t>
            </a:r>
          </a:p>
        </p:txBody>
      </p:sp>
    </p:spTree>
    <p:extLst>
      <p:ext uri="{BB962C8B-B14F-4D97-AF65-F5344CB8AC3E}">
        <p14:creationId xmlns:p14="http://schemas.microsoft.com/office/powerpoint/2010/main" val="2156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99040" cy="891480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rgbClr val="FA4912"/>
                </a:solidFill>
                <a:effectLst/>
              </a:rPr>
              <a:t>Specifiche hardware e software</a:t>
            </a:r>
            <a:endParaRPr lang="it-IT" sz="4400" dirty="0">
              <a:solidFill>
                <a:srgbClr val="FA491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484784"/>
            <a:ext cx="7776864" cy="3312368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dirty="0" smtClean="0"/>
              <a:t>E’ inizialmente progettato </a:t>
            </a:r>
            <a:r>
              <a:rPr lang="it-IT" sz="1600" dirty="0"/>
              <a:t>in ambiente </a:t>
            </a:r>
            <a:r>
              <a:rPr lang="it-IT" sz="1600" dirty="0" smtClean="0"/>
              <a:t>Windows.</a:t>
            </a:r>
          </a:p>
          <a:p>
            <a:pPr marL="0" indent="0" algn="just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Requisiti </a:t>
            </a:r>
            <a:r>
              <a:rPr lang="it-IT" sz="1600" dirty="0"/>
              <a:t>del </a:t>
            </a:r>
            <a:r>
              <a:rPr lang="it-IT" sz="1600" dirty="0" smtClean="0"/>
              <a:t>sistema:</a:t>
            </a:r>
          </a:p>
          <a:p>
            <a:pPr marL="0" indent="0" algn="just">
              <a:buNone/>
            </a:pPr>
            <a:r>
              <a:rPr lang="it-IT" sz="1600" dirty="0" smtClean="0"/>
              <a:t>Il </a:t>
            </a:r>
            <a:r>
              <a:rPr lang="it-IT" sz="1600" dirty="0"/>
              <a:t>software può essere installato su qualsiasi personal computer con S.O. </a:t>
            </a:r>
            <a:r>
              <a:rPr lang="it-IT" sz="1600" dirty="0" err="1"/>
              <a:t>Win</a:t>
            </a:r>
            <a:r>
              <a:rPr lang="it-IT" sz="1600" dirty="0"/>
              <a:t> 98, Nt, </a:t>
            </a:r>
            <a:r>
              <a:rPr lang="it-IT" sz="1600" dirty="0" err="1"/>
              <a:t>Win</a:t>
            </a:r>
            <a:r>
              <a:rPr lang="it-IT" sz="1600" dirty="0"/>
              <a:t> 2000 o </a:t>
            </a:r>
            <a:r>
              <a:rPr lang="it-IT" sz="1600" dirty="0" err="1"/>
              <a:t>Win</a:t>
            </a:r>
            <a:r>
              <a:rPr lang="it-IT" sz="1600" dirty="0"/>
              <a:t> XP e con spazio libero minimo di 50 Mb</a:t>
            </a:r>
            <a:r>
              <a:rPr lang="it-IT" sz="1600" dirty="0" smtClean="0"/>
              <a:t>.</a:t>
            </a:r>
          </a:p>
          <a:p>
            <a:pPr marL="0" indent="0" algn="just">
              <a:buNone/>
            </a:pPr>
            <a:r>
              <a:rPr lang="it-IT" sz="1600" dirty="0"/>
              <a:t>Per il </a:t>
            </a:r>
            <a:r>
              <a:rPr lang="it-IT" sz="1600" dirty="0" smtClean="0"/>
              <a:t>funzionamento </a:t>
            </a:r>
            <a:r>
              <a:rPr lang="it-IT" sz="1600" dirty="0"/>
              <a:t>del software è necessario impostare i caratteri inglesi (USA o UK). </a:t>
            </a:r>
            <a:endParaRPr lang="it-IT" sz="1600" dirty="0" smtClean="0"/>
          </a:p>
          <a:p>
            <a:pPr marL="0" indent="0" algn="just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>
                <a:ea typeface="Verdana" pitchFamily="34" charset="0"/>
                <a:cs typeface="Verdana" pitchFamily="34" charset="0"/>
              </a:rPr>
              <a:t>Il software è </a:t>
            </a:r>
            <a:r>
              <a:rPr lang="it-IT" sz="1600" dirty="0" smtClean="0">
                <a:ea typeface="Verdana" pitchFamily="34" charset="0"/>
                <a:cs typeface="Verdana" pitchFamily="34" charset="0"/>
              </a:rPr>
              <a:t>reperibile in versione demo all’indirizzo:</a:t>
            </a:r>
            <a:endParaRPr lang="it-IT" sz="1600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FA6232"/>
                </a:solidFill>
                <a:hlinkClick r:id="rId2"/>
              </a:rPr>
              <a:t>http</a:t>
            </a:r>
            <a:r>
              <a:rPr lang="it-IT" sz="2000" dirty="0">
                <a:solidFill>
                  <a:srgbClr val="FA6232"/>
                </a:solidFill>
                <a:hlinkClick r:id="rId2"/>
              </a:rPr>
              <a:t>://</a:t>
            </a:r>
            <a:r>
              <a:rPr lang="it-IT" sz="2000" dirty="0" smtClean="0">
                <a:solidFill>
                  <a:srgbClr val="FA6232"/>
                </a:solidFill>
                <a:hlinkClick r:id="rId2"/>
              </a:rPr>
              <a:t>www.ramsete.com/Ramsete_Ultimo/download.htm</a:t>
            </a:r>
            <a:r>
              <a:rPr lang="it-IT" sz="2000" dirty="0" smtClean="0">
                <a:solidFill>
                  <a:srgbClr val="FA6232"/>
                </a:solidFill>
              </a:rPr>
              <a:t>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endParaRPr lang="it-IT" sz="2000" dirty="0"/>
          </a:p>
        </p:txBody>
      </p:sp>
      <p:pic>
        <p:nvPicPr>
          <p:cNvPr id="2052" name="Picture 4" descr="http://2.bp.blogspot.com/_TadE_CVQIXw/SeSGY9R4zsI/AAAAAAAAD9s/AB029hTopB8/S1600-R/Gener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1872902" cy="187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9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863204" y="188640"/>
            <a:ext cx="8280920" cy="936104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>
                <a:solidFill>
                  <a:srgbClr val="FA4912"/>
                </a:solidFill>
                <a:effectLst/>
              </a:rPr>
              <a:t>Un giudizio sulla semplicità d’utilizzo</a:t>
            </a:r>
            <a:endParaRPr lang="it-IT" sz="4000" dirty="0">
              <a:solidFill>
                <a:srgbClr val="FA4912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b="1" i="1" dirty="0" smtClean="0"/>
              <a:t>Aspetti positivi:</a:t>
            </a:r>
          </a:p>
          <a:p>
            <a:pPr marL="0" indent="0" algn="just">
              <a:buNone/>
            </a:pPr>
            <a:r>
              <a:rPr lang="it-IT" sz="1600" dirty="0" smtClean="0"/>
              <a:t>E’ uno strumento di calcolo collaudato, preciso, semplice nell’uso, versatile e veloce nell’esecuzione dell’ampia serie di simulazioni descritte in precedenza e </a:t>
            </a:r>
            <a:r>
              <a:rPr lang="it-IT" sz="1600" dirty="0"/>
              <a:t>pertanto rappresenta il modello previsionale ideale per lo studio dell’impatto da rumore generato da sorgenti </a:t>
            </a:r>
            <a:r>
              <a:rPr lang="it-IT" sz="1600" dirty="0" smtClean="0"/>
              <a:t>fisse.</a:t>
            </a:r>
          </a:p>
          <a:p>
            <a:pPr marL="0" indent="0" algn="just">
              <a:buNone/>
            </a:pPr>
            <a:r>
              <a:rPr lang="it-IT" sz="1600" dirty="0" smtClean="0"/>
              <a:t>Come detto è stato </a:t>
            </a:r>
            <a:r>
              <a:rPr lang="it-IT" sz="1600" dirty="0"/>
              <a:t>realizzato </a:t>
            </a:r>
            <a:r>
              <a:rPr lang="it-IT" sz="1600" dirty="0" err="1"/>
              <a:t>modularmente</a:t>
            </a:r>
            <a:r>
              <a:rPr lang="it-IT" sz="1600" dirty="0"/>
              <a:t> per essere aperto ad aggiornamenti futuri ed </a:t>
            </a:r>
            <a:r>
              <a:rPr lang="it-IT" sz="1600" dirty="0" smtClean="0"/>
              <a:t>essere sia </a:t>
            </a:r>
            <a:r>
              <a:rPr lang="it-IT" sz="1600" dirty="0"/>
              <a:t>facilmente </a:t>
            </a:r>
            <a:r>
              <a:rPr lang="it-IT" sz="1600" dirty="0" smtClean="0"/>
              <a:t>utilizzabile da utenti non esperti,  sia adatto a rispondere alle </a:t>
            </a:r>
            <a:r>
              <a:rPr lang="it-IT" sz="1600" dirty="0"/>
              <a:t>esigenze particolari degli </a:t>
            </a:r>
            <a:r>
              <a:rPr lang="it-IT" sz="1600" dirty="0" smtClean="0"/>
              <a:t>utenti più esperti.</a:t>
            </a:r>
          </a:p>
          <a:p>
            <a:pPr marL="0" indent="0" algn="just">
              <a:buNone/>
            </a:pPr>
            <a:r>
              <a:rPr lang="it-IT" sz="1600" dirty="0" smtClean="0"/>
              <a:t>Vanno </a:t>
            </a:r>
            <a:r>
              <a:rPr lang="it-IT" sz="1600" dirty="0"/>
              <a:t>peraltro anche sottolineati i </a:t>
            </a:r>
            <a:r>
              <a:rPr lang="it-IT" sz="1600" dirty="0" smtClean="0"/>
              <a:t>significativi </a:t>
            </a:r>
            <a:r>
              <a:rPr lang="it-IT" sz="1600" dirty="0"/>
              <a:t>progressi che sono stati conseguiti rispetto agli altri algoritmi di calcolo basati su tecniche di </a:t>
            </a:r>
            <a:r>
              <a:rPr lang="it-IT" sz="1600" dirty="0" err="1"/>
              <a:t>Ray</a:t>
            </a:r>
            <a:r>
              <a:rPr lang="it-IT" sz="1600" dirty="0"/>
              <a:t> </a:t>
            </a:r>
            <a:r>
              <a:rPr lang="it-IT" sz="1600" dirty="0" err="1"/>
              <a:t>Tracing</a:t>
            </a:r>
            <a:r>
              <a:rPr lang="it-IT" sz="1600" dirty="0"/>
              <a:t> o </a:t>
            </a:r>
            <a:r>
              <a:rPr lang="it-IT" sz="1600" dirty="0" err="1"/>
              <a:t>Beam</a:t>
            </a:r>
            <a:r>
              <a:rPr lang="it-IT" sz="1600" dirty="0"/>
              <a:t> </a:t>
            </a:r>
            <a:r>
              <a:rPr lang="it-IT" sz="1600" dirty="0" err="1" smtClean="0"/>
              <a:t>Tracing</a:t>
            </a:r>
            <a:r>
              <a:rPr lang="it-IT" sz="1600" dirty="0" smtClean="0"/>
              <a:t> (per esempio: drastica </a:t>
            </a:r>
            <a:r>
              <a:rPr lang="it-IT" sz="1600" dirty="0"/>
              <a:t>riduzione dei tempi di calcolo, </a:t>
            </a:r>
            <a:r>
              <a:rPr lang="it-IT" sz="1600" dirty="0" smtClean="0"/>
              <a:t>migliore modellazione </a:t>
            </a:r>
            <a:r>
              <a:rPr lang="it-IT" sz="1600" dirty="0"/>
              <a:t>degli effetti di diffrazione delle schermature e del potere fonoisolante dei </a:t>
            </a:r>
            <a:r>
              <a:rPr lang="it-IT" sz="1600" dirty="0" smtClean="0"/>
              <a:t>materiali). </a:t>
            </a:r>
          </a:p>
          <a:p>
            <a:pPr marL="0" indent="0" algn="just">
              <a:buNone/>
            </a:pPr>
            <a:r>
              <a:rPr lang="it-IT" sz="1600" u="sng" dirty="0" smtClean="0"/>
              <a:t>Dati questi aspetti positivi Ramsete viene considerato come un metodo </a:t>
            </a:r>
            <a:r>
              <a:rPr lang="it-IT" sz="1600" u="sng" dirty="0"/>
              <a:t>di calcolo </a:t>
            </a:r>
            <a:r>
              <a:rPr lang="it-IT" sz="1600" u="sng" dirty="0" smtClean="0"/>
              <a:t>proprietario accurato </a:t>
            </a:r>
            <a:r>
              <a:rPr lang="it-IT" sz="1600" u="sng" dirty="0"/>
              <a:t>e veloce, </a:t>
            </a:r>
            <a:r>
              <a:rPr lang="it-IT" sz="1600" u="sng" dirty="0" smtClean="0"/>
              <a:t>approvato </a:t>
            </a:r>
            <a:r>
              <a:rPr lang="it-IT" sz="1600" u="sng" dirty="0"/>
              <a:t>dai più accreditati laboratori </a:t>
            </a:r>
            <a:r>
              <a:rPr lang="it-IT" sz="1600" u="sng" dirty="0" smtClean="0"/>
              <a:t>internazionali.</a:t>
            </a:r>
            <a:endParaRPr lang="it-IT" sz="1600" dirty="0"/>
          </a:p>
          <a:p>
            <a:pPr marL="0" indent="0" algn="just">
              <a:buNone/>
            </a:pPr>
            <a:endParaRPr lang="it-IT" sz="1400" dirty="0" smtClean="0"/>
          </a:p>
          <a:p>
            <a:pPr marL="0" indent="0" algn="just">
              <a:buNone/>
            </a:pPr>
            <a:r>
              <a:rPr lang="it-IT" sz="1800" b="1" i="1" dirty="0" smtClean="0"/>
              <a:t>Aspetti negativi:</a:t>
            </a:r>
          </a:p>
          <a:p>
            <a:pPr marL="0" indent="0" algn="just">
              <a:buNone/>
            </a:pPr>
            <a:r>
              <a:rPr lang="it-IT" sz="1600" dirty="0" smtClean="0"/>
              <a:t>Poiché </a:t>
            </a:r>
            <a:r>
              <a:rPr lang="it-IT" sz="1600" dirty="0"/>
              <a:t>si tratta comunque di un programma di calcolo basato sulle ipotesi della acustica geometrica, anche Ramsete è soggetto ad alcune limitazioni. In particolare non tiene conto di fenomeni di interferenza, di risonanza e della diffusione del suono in presenza di superfici scabre. </a:t>
            </a:r>
            <a:endParaRPr lang="it-IT" sz="1600" dirty="0" smtClean="0"/>
          </a:p>
          <a:p>
            <a:pPr marL="0" indent="0" algn="just">
              <a:buNone/>
            </a:pPr>
            <a:r>
              <a:rPr lang="it-IT" sz="1400" dirty="0" smtClean="0"/>
              <a:t>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7606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043608" y="63500"/>
            <a:ext cx="7887072" cy="936104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rgbClr val="FA6232"/>
                </a:solidFill>
                <a:effectLst/>
              </a:rPr>
              <a:t>Alcune schermate esemplificative</a:t>
            </a:r>
            <a:endParaRPr lang="it-IT" sz="4400" dirty="0">
              <a:solidFill>
                <a:srgbClr val="FA623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6356" y="2362780"/>
            <a:ext cx="1713816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Strumenti facili e intuitivi per la gestione della planimetria dell’area considerata. In questo modo si hanno tutte le prospettive </a:t>
            </a:r>
            <a:r>
              <a:rPr lang="it-IT" dirty="0"/>
              <a:t>necessarie (con vista in pianta, sezioni ed </a:t>
            </a:r>
            <a:r>
              <a:rPr lang="it-IT" dirty="0" smtClean="0"/>
              <a:t>assonometria) in un’unica schermata.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704" y="1052736"/>
            <a:ext cx="5469172" cy="52803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440893" y="1808783"/>
            <a:ext cx="1667611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Icone per l’inserimento di pavimentazioni, pareti, finestre, porte, tetti, strutture cilindriche e cupole, oltre a determinare la posizione dei ricevitori e delle sorgenti del suono, ai quali si può assegnare un orientamento.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156176" y="5502101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latin typeface="Blue Highway" panose="02010603020202020303" pitchFamily="2" charset="0"/>
              </a:rPr>
              <a:t>Ramsete</a:t>
            </a:r>
            <a:r>
              <a:rPr lang="it-IT" sz="2400" dirty="0" smtClean="0">
                <a:latin typeface="Blue Highway" panose="02010603020202020303" pitchFamily="2" charset="0"/>
              </a:rPr>
              <a:t> </a:t>
            </a:r>
            <a:r>
              <a:rPr lang="it-IT" dirty="0" smtClean="0">
                <a:latin typeface="Blue Highway" panose="02010603020202020303" pitchFamily="2" charset="0"/>
              </a:rPr>
              <a:t>CAD</a:t>
            </a:r>
            <a:endParaRPr lang="it-IT" sz="2400" dirty="0">
              <a:latin typeface="Blue Highway" panose="02010603020202020303" pitchFamily="2" charset="0"/>
            </a:endParaRPr>
          </a:p>
        </p:txBody>
      </p:sp>
      <p:sp>
        <p:nvSpPr>
          <p:cNvPr id="29" name="Freccia angolare in su 28"/>
          <p:cNvSpPr/>
          <p:nvPr/>
        </p:nvSpPr>
        <p:spPr>
          <a:xfrm>
            <a:off x="1770172" y="5383823"/>
            <a:ext cx="535268" cy="696150"/>
          </a:xfrm>
          <a:prstGeom prst="bentUpArrow">
            <a:avLst>
              <a:gd name="adj1" fmla="val 29745"/>
              <a:gd name="adj2" fmla="val 48726"/>
              <a:gd name="adj3" fmla="val 46354"/>
            </a:avLst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Freccia angolare in su 31"/>
          <p:cNvSpPr/>
          <p:nvPr/>
        </p:nvSpPr>
        <p:spPr>
          <a:xfrm rot="5400000" flipH="1" flipV="1">
            <a:off x="7466903" y="1106723"/>
            <a:ext cx="612031" cy="792084"/>
          </a:xfrm>
          <a:prstGeom prst="bentUpArrow">
            <a:avLst>
              <a:gd name="adj1" fmla="val 30446"/>
              <a:gd name="adj2" fmla="val 35791"/>
              <a:gd name="adj3" fmla="val 39760"/>
            </a:avLst>
          </a:prstGeom>
          <a:solidFill>
            <a:srgbClr val="FFB24B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2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rospet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652</Words>
  <Application>Microsoft Office PowerPoint</Application>
  <PresentationFormat>Presentazione su schermo (4:3)</PresentationFormat>
  <Paragraphs>97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Solstizio</vt:lpstr>
      <vt:lpstr>Ramsete 2.7 Room Acoustics modeling</vt:lpstr>
      <vt:lpstr>Ente e Autore</vt:lpstr>
      <vt:lpstr>Scopo e finalità</vt:lpstr>
      <vt:lpstr>Dati necessari per il funzionamento</vt:lpstr>
      <vt:lpstr>La struttura modulare</vt:lpstr>
      <vt:lpstr>Presentazione standard di PowerPoint</vt:lpstr>
      <vt:lpstr>Specifiche hardware e software</vt:lpstr>
      <vt:lpstr>Un giudizio sulla semplicità d’utilizzo</vt:lpstr>
      <vt:lpstr>Alcune schermate esemplificative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Revised Universal Soil Loss Equation Version 2  (RUSLE2)</dc:title>
  <dc:creator>Matteo</dc:creator>
  <cp:lastModifiedBy>Giorgio Guariso</cp:lastModifiedBy>
  <cp:revision>88</cp:revision>
  <dcterms:created xsi:type="dcterms:W3CDTF">2015-05-25T14:29:33Z</dcterms:created>
  <dcterms:modified xsi:type="dcterms:W3CDTF">2015-07-10T13:18:12Z</dcterms:modified>
</cp:coreProperties>
</file>