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1" r:id="rId9"/>
    <p:sldId id="266" r:id="rId10"/>
    <p:sldId id="263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4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87BF-83EC-483E-907C-E9FA0D474B78}" type="datetimeFigureOut">
              <a:rPr lang="it-IT" smtClean="0"/>
              <a:t>15/02/2011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D06E-BAD6-4A4B-9C99-168DF51FD7C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293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06E-BAD6-4A4B-9C99-168DF51FD7C2}" type="slidenum">
              <a:rPr lang="it-IT" smtClean="0"/>
              <a:t>3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0A5E-1862-4CC7-9878-B96AA9C420BC}" type="datetimeFigureOut">
              <a:rPr lang="it-IT" smtClean="0"/>
              <a:pPr/>
              <a:t>15/02/2011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E9DB-726D-40CA-ACDE-8D3B1E1D721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sda.gov/wps/portal/usda/usdahom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2857496"/>
          </a:xfrm>
        </p:spPr>
        <p:txBody>
          <a:bodyPr anchor="ctr">
            <a:normAutofit/>
          </a:bodyPr>
          <a:lstStyle/>
          <a:p>
            <a:r>
              <a:rPr lang="it-IT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Arial Unicode MS" pitchFamily="34" charset="-128"/>
                <a:cs typeface="Lucida Sans Unicode" pitchFamily="34" charset="0"/>
              </a:rPr>
              <a:t>RUSLE2</a:t>
            </a:r>
            <a:endParaRPr lang="it-IT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Arial Unicode MS" pitchFamily="34" charset="-128"/>
              <a:cs typeface="Lucida Sans Unicode" pitchFamily="34" charset="0"/>
            </a:endParaRPr>
          </a:p>
        </p:txBody>
      </p:sp>
      <p:pic>
        <p:nvPicPr>
          <p:cNvPr id="4" name="Immagine 3" descr="image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5520" y="4000504"/>
            <a:ext cx="1772961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23574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000" dirty="0" smtClean="0"/>
          </a:p>
          <a:p>
            <a:pPr marL="0" indent="0" algn="just">
              <a:buNone/>
            </a:pPr>
            <a:r>
              <a:rPr lang="it-IT" sz="2000" dirty="0" smtClean="0"/>
              <a:t>RUSLE2 </a:t>
            </a:r>
            <a:r>
              <a:rPr lang="it-IT" sz="2000" dirty="0"/>
              <a:t>è un </a:t>
            </a:r>
            <a:r>
              <a:rPr lang="it-IT" sz="2000" dirty="0" smtClean="0"/>
              <a:t>avanzato </a:t>
            </a:r>
            <a:r>
              <a:rPr lang="it-IT" sz="2000" dirty="0"/>
              <a:t>modello di software </a:t>
            </a:r>
            <a:r>
              <a:rPr lang="it-IT" sz="2000" dirty="0" smtClean="0"/>
              <a:t>user-friendly. </a:t>
            </a:r>
            <a:r>
              <a:rPr lang="it-IT" sz="2000" dirty="0"/>
              <a:t>Funziona sotto </a:t>
            </a:r>
            <a:r>
              <a:rPr lang="it-IT" sz="2000" dirty="0" smtClean="0"/>
              <a:t>Windows, in origine girava in DOS con il nome </a:t>
            </a:r>
            <a:r>
              <a:rPr lang="it-IT" sz="2000" dirty="0"/>
              <a:t>Revised </a:t>
            </a:r>
            <a:r>
              <a:rPr lang="it-IT" sz="2000" dirty="0" smtClean="0"/>
              <a:t>UniversalSoil Loss </a:t>
            </a:r>
            <a:r>
              <a:rPr lang="it-IT" sz="2000" dirty="0"/>
              <a:t>Equation </a:t>
            </a:r>
            <a:r>
              <a:rPr lang="it-IT" sz="2000" dirty="0" smtClean="0"/>
              <a:t>(</a:t>
            </a:r>
            <a:r>
              <a:rPr lang="it-IT" sz="2000" dirty="0"/>
              <a:t>RUSLE). </a:t>
            </a:r>
            <a:r>
              <a:rPr lang="it-IT" sz="2000" dirty="0" smtClean="0"/>
              <a:t>L’ampliamento della banca dati di clima, </a:t>
            </a:r>
            <a:r>
              <a:rPr lang="it-IT" sz="2000" dirty="0"/>
              <a:t>suolo, vegetazione, </a:t>
            </a:r>
            <a:r>
              <a:rPr lang="it-IT" sz="2000" dirty="0" smtClean="0"/>
              <a:t>disponibili </a:t>
            </a:r>
            <a:r>
              <a:rPr lang="it-IT" sz="2000" dirty="0"/>
              <a:t>per quel </a:t>
            </a:r>
            <a:r>
              <a:rPr lang="it-IT" sz="2000" dirty="0" smtClean="0"/>
              <a:t>modello ha permesso la versione avanzata RUSLE2, per la distribuzione in </a:t>
            </a:r>
            <a:r>
              <a:rPr lang="it-IT" sz="2000" dirty="0"/>
              <a:t>alcune migliaia di uffici sul campo USDA NRCS</a:t>
            </a:r>
            <a:r>
              <a:rPr lang="it-IT" sz="2000" dirty="0" smtClean="0"/>
              <a:t>.</a:t>
            </a:r>
            <a:endParaRPr lang="it-IT" sz="2000" dirty="0"/>
          </a:p>
          <a:p>
            <a:pPr>
              <a:buNone/>
            </a:pPr>
            <a:endParaRPr lang="it-IT" dirty="0"/>
          </a:p>
        </p:txBody>
      </p:sp>
      <p:pic>
        <p:nvPicPr>
          <p:cNvPr id="4098" name="Picture 2" descr="http://bioengr.ag.utk.edu/rusle2/images/screenshots/road_construction_exam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8"/>
            <a:ext cx="4959320" cy="371949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500826" y="3714752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 questo esempio viene visualizzato un grafico pendenza, con una tabella che presenta i  difetti nella gestione del suolo e la topografia.</a:t>
            </a:r>
          </a:p>
          <a:p>
            <a:r>
              <a:rPr lang="it-IT" sz="1200" dirty="0" smtClean="0"/>
              <a:t>Le altre due tabelle riportano i dati climatici mensili e un grafico di precipitazione.</a:t>
            </a:r>
            <a:endParaRPr lang="it-IT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83668" y="5013176"/>
            <a:ext cx="597666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/>
              <a:t>Esempio relativo al tracciamento del </a:t>
            </a:r>
            <a:r>
              <a:rPr lang="it-IT" sz="1200" dirty="0" smtClean="0"/>
              <a:t>profilo di una  zona del Nevada con terreno argillo-limoso, pendenza del versante di 150 piedi, pendenza di 6 gradi, senza nessuna gestione del basamento; </a:t>
            </a:r>
            <a:r>
              <a:rPr lang="it-IT" sz="1200" dirty="0"/>
              <a:t>il programma </a:t>
            </a:r>
            <a:r>
              <a:rPr lang="it-IT" sz="1200"/>
              <a:t>ci </a:t>
            </a:r>
            <a:r>
              <a:rPr lang="it-IT" sz="1200" smtClean="0"/>
              <a:t>dà come </a:t>
            </a:r>
            <a:r>
              <a:rPr lang="it-IT" sz="1200" dirty="0"/>
              <a:t>output i valori di </a:t>
            </a:r>
            <a:r>
              <a:rPr lang="it-IT" sz="1200" dirty="0" smtClean="0"/>
              <a:t>erosione.</a:t>
            </a:r>
            <a:endParaRPr lang="it-IT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736" b="45192"/>
          <a:stretch/>
        </p:blipFill>
        <p:spPr bwMode="auto">
          <a:xfrm>
            <a:off x="1619672" y="836712"/>
            <a:ext cx="5904656" cy="402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9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71700" y="5589240"/>
            <a:ext cx="5400600" cy="504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200" dirty="0"/>
              <a:t>Immagine riassuntiva delle principali schermate in default di </a:t>
            </a:r>
            <a:r>
              <a:rPr lang="it-IT" sz="1200" dirty="0" smtClean="0"/>
              <a:t>RUSLE2</a:t>
            </a:r>
            <a:r>
              <a:rPr lang="it-IT" sz="12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1" y="764704"/>
            <a:ext cx="737361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5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Il programma è di facile utilizzo, è infatti:</a:t>
            </a:r>
          </a:p>
          <a:p>
            <a:pPr algn="just"/>
            <a:r>
              <a:rPr lang="it-IT" sz="2200" b="1" dirty="0" smtClean="0"/>
              <a:t>Adattivo</a:t>
            </a:r>
            <a:r>
              <a:rPr lang="it-IT" sz="2200" dirty="0" smtClean="0"/>
              <a:t>: il modello si restringe e si espande continuamente, fornisce un output immediatamente da ingressi di default, affina poi l’uscita ogni volta che l’utente fornisce dati più precisi.</a:t>
            </a:r>
          </a:p>
          <a:p>
            <a:pPr algn="just"/>
            <a:r>
              <a:rPr lang="it-IT" sz="2200" b="1" dirty="0" smtClean="0"/>
              <a:t>Flessibile</a:t>
            </a:r>
            <a:r>
              <a:rPr lang="it-IT" sz="2200" dirty="0" smtClean="0"/>
              <a:t>: cioè può essere modificato per soddisfare un particolare utente, gruppo, settore, attività, o lingua. Le variabili possono essere spostate, nascoste, marcate; le unità di misura e sistemi possono essere cambiati. Le tabelle possono essere ampliate e riorganizzate in cartelle. Queste preferenze possono quindi essere salvate e richiamate, permettendo una vista specialistica dello stesso modello. </a:t>
            </a:r>
          </a:p>
          <a:p>
            <a:pPr algn="just"/>
            <a:r>
              <a:rPr lang="it-IT" sz="2200" b="1" dirty="0" smtClean="0"/>
              <a:t>Riduce la complessità</a:t>
            </a:r>
            <a:r>
              <a:rPr lang="it-IT" sz="2200" dirty="0" smtClean="0"/>
              <a:t>: l’interfaccia è di facile comprensione, le informazioni sono raggruppate in riutilizzabili "oggetti" (vegetazioni, suoli, climi, le operazioni sul terreno, ecc). Ciò permette ai fruitori meno esperti un facile utilizzo,e a quelli più esperti consente comunque previsioni dettagliate.</a:t>
            </a:r>
          </a:p>
          <a:p>
            <a:pPr algn="just"/>
            <a:endParaRPr lang="it-IT" sz="2200" dirty="0" smtClean="0"/>
          </a:p>
          <a:p>
            <a:pPr algn="just"/>
            <a:endParaRPr lang="it-IT" sz="2400" dirty="0" smtClean="0"/>
          </a:p>
          <a:p>
            <a:pPr algn="just">
              <a:buNone/>
            </a:pPr>
            <a:endParaRPr lang="it-IT" sz="2400" dirty="0" smtClean="0"/>
          </a:p>
          <a:p>
            <a:pPr marL="0" indent="0" algn="just">
              <a:buNone/>
            </a:pPr>
            <a:r>
              <a:rPr lang="it-IT" sz="2200" dirty="0" smtClean="0"/>
              <a:t>RUSLE2 può essere eseguito come applicazione autonoma, da un'applicazione di terze parti, da un browser, o da un documento MS Word con immagini e testo. A causa della sua personalizzazione, il motore di modellazione, l'adozione diffusa e l’ampio supporto di dati, la piattaforma RUSLE2 è ideale per offrire una varietà di modelli ambientali.</a:t>
            </a:r>
            <a:endParaRPr lang="it-IT" sz="2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00166" y="414338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rcRect r="47665" b="91084"/>
          <a:stretch>
            <a:fillRect/>
          </a:stretch>
        </p:blipFill>
        <p:spPr>
          <a:xfrm>
            <a:off x="622422" y="4286256"/>
            <a:ext cx="7899157" cy="841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</p:spPr>
        <p:txBody>
          <a:bodyPr/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sz="2800" dirty="0" smtClean="0"/>
              <a:t>Rusle2 è un software per la creazione di modelli per le acque superficiali.</a:t>
            </a:r>
          </a:p>
          <a:p>
            <a:pPr algn="just">
              <a:buNone/>
            </a:pPr>
            <a:r>
              <a:rPr lang="it-IT" dirty="0" smtClean="0"/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2844" y="2214554"/>
            <a:ext cx="400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it-IT" sz="2400" dirty="0" smtClean="0"/>
              <a:t>Esso principalmente permette di predire a lungo termine l’erosione media annua dell’acqua e la stima dei conseguenti sedimenti. Per questo viene molto utilizzato in agricoltura, nell’estrazione mineraria, nelle costruzioni ingegneristiche e in siti forestali.</a:t>
            </a:r>
            <a:endParaRPr lang="it-IT" sz="2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8252" r="12500" b="27295"/>
          <a:stretch>
            <a:fillRect/>
          </a:stretch>
        </p:blipFill>
        <p:spPr bwMode="auto">
          <a:xfrm>
            <a:off x="4572000" y="2571744"/>
            <a:ext cx="4195331" cy="288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Ovale 17"/>
          <p:cNvSpPr/>
          <p:nvPr/>
        </p:nvSpPr>
        <p:spPr>
          <a:xfrm>
            <a:off x="7000892" y="3571876"/>
            <a:ext cx="1785950" cy="714380"/>
          </a:xfrm>
          <a:prstGeom prst="ellipse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it-IT" sz="3300" dirty="0">
                <a:latin typeface="+mn-lt"/>
                <a:ea typeface="+mn-ea"/>
                <a:cs typeface="+mn-cs"/>
              </a:rPr>
              <a:t>Il software </a:t>
            </a:r>
            <a:r>
              <a:rPr lang="it-IT" sz="3200" dirty="0">
                <a:latin typeface="+mn-lt"/>
                <a:ea typeface="+mn-ea"/>
                <a:cs typeface="+mn-cs"/>
              </a:rPr>
              <a:t>comprende</a:t>
            </a:r>
            <a:r>
              <a:rPr lang="it-IT" sz="3300" dirty="0">
                <a:latin typeface="+mn-lt"/>
                <a:ea typeface="+mn-ea"/>
                <a:cs typeface="+mn-cs"/>
              </a:rPr>
              <a:t> diversi componenti</a:t>
            </a:r>
            <a:r>
              <a:rPr lang="it-IT" sz="3300" dirty="0" smtClean="0">
                <a:latin typeface="+mn-lt"/>
                <a:ea typeface="+mn-ea"/>
                <a:cs typeface="+mn-cs"/>
              </a:rPr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4400552" cy="57864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b="1" dirty="0" smtClean="0"/>
              <a:t>programma</a:t>
            </a:r>
            <a:r>
              <a:rPr lang="it-IT" b="1" i="1" dirty="0" smtClean="0"/>
              <a:t> </a:t>
            </a:r>
            <a:r>
              <a:rPr lang="it-IT" dirty="0" smtClean="0"/>
              <a:t>che risolve le  equazioni matematiche usate;</a:t>
            </a:r>
          </a:p>
          <a:p>
            <a:pPr algn="just"/>
            <a:r>
              <a:rPr lang="it-IT" dirty="0" smtClean="0"/>
              <a:t>Il </a:t>
            </a:r>
            <a:r>
              <a:rPr lang="it-IT" b="1" dirty="0" smtClean="0"/>
              <a:t>database</a:t>
            </a:r>
            <a:r>
              <a:rPr lang="it-IT" dirty="0" smtClean="0"/>
              <a:t>, che è una grande archivio di valori, che può essere aggiornato a seconda delle esigenze;</a:t>
            </a:r>
          </a:p>
          <a:p>
            <a:pPr algn="just"/>
            <a:r>
              <a:rPr lang="it-IT" dirty="0" smtClean="0"/>
              <a:t>Le </a:t>
            </a:r>
            <a:r>
              <a:rPr lang="it-IT" b="1" dirty="0" smtClean="0"/>
              <a:t>equazioni matematiche</a:t>
            </a:r>
            <a:r>
              <a:rPr lang="it-IT" dirty="0" smtClean="0"/>
              <a:t>, le conoscenze scientifiche preinstallate e il giudizio tecnico su cui il programma si fonda.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rcRect r="81579" b="70528"/>
          <a:stretch>
            <a:fillRect/>
          </a:stretch>
        </p:blipFill>
        <p:spPr>
          <a:xfrm>
            <a:off x="5429256" y="2214554"/>
            <a:ext cx="292895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sz="3000" dirty="0"/>
              <a:t>Selezionando i dati dalla grande collezione presente nel database, e con i valori di input inseriti da lui stesso, l’utente può descrivere le condizioni di campo specifico del sito in esame.</a:t>
            </a:r>
          </a:p>
          <a:p>
            <a:pPr>
              <a:buNone/>
            </a:pPr>
            <a:endParaRPr lang="it-IT" sz="3000" dirty="0" smtClean="0"/>
          </a:p>
          <a:p>
            <a:pPr>
              <a:buNone/>
            </a:pPr>
            <a:endParaRPr lang="it-IT" sz="3000" dirty="0" smtClean="0"/>
          </a:p>
          <a:p>
            <a:pPr>
              <a:buNone/>
            </a:pPr>
            <a:endParaRPr lang="it-IT" sz="3000" dirty="0"/>
          </a:p>
          <a:p>
            <a:pPr>
              <a:buNone/>
            </a:pPr>
            <a:endParaRPr lang="it-IT" sz="3000" dirty="0"/>
          </a:p>
          <a:p>
            <a:pPr marL="0" indent="0" algn="just">
              <a:buNone/>
            </a:pPr>
            <a:r>
              <a:rPr lang="it-IT" sz="3000" dirty="0" smtClean="0"/>
              <a:t>A questo punto, utilizzando le equazioni matematiche si posso predire una serie eventi, come (erosione,  ruscellamento, deposizione, decomposizione del materiale organico …)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rcRect l="25488" t="23855" r="44163" b="44398"/>
          <a:stretch>
            <a:fillRect/>
          </a:stretch>
        </p:blipFill>
        <p:spPr>
          <a:xfrm>
            <a:off x="4929190" y="2143116"/>
            <a:ext cx="3714776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Lo </a:t>
            </a:r>
            <a:r>
              <a:rPr lang="it-IT" sz="2800" dirty="0"/>
              <a:t>sviluppo di RUSLE2 era un progetto comune che coinvolge la </a:t>
            </a:r>
            <a:r>
              <a:rPr lang="it-IT" sz="2800" i="1" dirty="0"/>
              <a:t>USDA-Agricultural Research Service (ARS), l'USDA-Natural Resources Conservation Service (NRC) </a:t>
            </a:r>
            <a:r>
              <a:rPr lang="it-IT" sz="2800" dirty="0"/>
              <a:t>e </a:t>
            </a:r>
            <a:r>
              <a:rPr lang="it-IT" sz="2800" i="1" dirty="0"/>
              <a:t>l'Università del Tennessee. </a:t>
            </a:r>
            <a:endParaRPr lang="it-IT" sz="2800" i="1" dirty="0" smtClean="0"/>
          </a:p>
          <a:p>
            <a:pPr algn="just">
              <a:buNone/>
            </a:pPr>
            <a:endParaRPr lang="it-IT" sz="2800" i="1" dirty="0" smtClean="0"/>
          </a:p>
          <a:p>
            <a:pPr algn="just">
              <a:buNone/>
            </a:pPr>
            <a:r>
              <a:rPr lang="it-IT" sz="2400" dirty="0" smtClean="0"/>
              <a:t>L'USDA-ARS </a:t>
            </a:r>
            <a:r>
              <a:rPr lang="it-IT" sz="2400" dirty="0"/>
              <a:t>si è occupata in particolare dello sviluppo delle componenti scientifiche. </a:t>
            </a:r>
            <a:endParaRPr lang="it-IT" sz="2400" dirty="0" smtClean="0"/>
          </a:p>
          <a:p>
            <a:pPr algn="just">
              <a:buNone/>
            </a:pPr>
            <a:r>
              <a:rPr lang="it-IT" sz="2400" dirty="0" smtClean="0"/>
              <a:t>L'Università </a:t>
            </a:r>
            <a:r>
              <a:rPr lang="it-IT" sz="2400" dirty="0"/>
              <a:t>del Tennessee  degli aspetti informatici, compreso il suo motore di calcolo, l'interfaccia utente e il codice del computer. </a:t>
            </a:r>
            <a:endParaRPr lang="it-IT" sz="2400" dirty="0" smtClean="0"/>
          </a:p>
          <a:p>
            <a:pPr algn="just">
              <a:buNone/>
            </a:pPr>
            <a:r>
              <a:rPr lang="it-IT" sz="2400" dirty="0" smtClean="0"/>
              <a:t>Lo sviluppo è iniziato nel </a:t>
            </a:r>
            <a:r>
              <a:rPr lang="it-IT" sz="2400" dirty="0"/>
              <a:t>novembre 1993 ed è stata </a:t>
            </a:r>
            <a:r>
              <a:rPr lang="it-IT" sz="2400" dirty="0" smtClean="0"/>
              <a:t>accelerato </a:t>
            </a:r>
            <a:r>
              <a:rPr lang="it-IT" sz="2400" dirty="0"/>
              <a:t>quando l'USDA NRCS </a:t>
            </a:r>
            <a:r>
              <a:rPr lang="it-IT" sz="2400" dirty="0" smtClean="0"/>
              <a:t>ha annunciato, </a:t>
            </a:r>
            <a:r>
              <a:rPr lang="it-IT" sz="2400" dirty="0"/>
              <a:t>nell'agosto del </a:t>
            </a:r>
            <a:r>
              <a:rPr lang="it-IT" sz="2400" dirty="0" smtClean="0"/>
              <a:t>1998, </a:t>
            </a:r>
            <a:r>
              <a:rPr lang="it-IT" sz="2400" dirty="0"/>
              <a:t>che avrebbe </a:t>
            </a:r>
            <a:r>
              <a:rPr lang="it-IT" sz="2400" dirty="0" smtClean="0"/>
              <a:t>utilizzato </a:t>
            </a:r>
            <a:r>
              <a:rPr lang="it-IT" sz="2400" dirty="0"/>
              <a:t>RUSLE2 </a:t>
            </a:r>
            <a:r>
              <a:rPr lang="it-IT" sz="2400" dirty="0" smtClean="0"/>
              <a:t>nei suoi uffici a partire dal 2002.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4143380"/>
          </a:xfrm>
        </p:spPr>
        <p:txBody>
          <a:bodyPr/>
          <a:lstStyle/>
          <a:p>
            <a:pPr algn="just">
              <a:buNone/>
            </a:pPr>
            <a:endParaRPr lang="it-IT" sz="3000" dirty="0" smtClean="0"/>
          </a:p>
          <a:p>
            <a:pPr marL="0" indent="0" algn="just">
              <a:buNone/>
            </a:pPr>
            <a:r>
              <a:rPr lang="it-IT" sz="3000" dirty="0" smtClean="0"/>
              <a:t>Il sito di riferimento dell’ente che ha sviluppato il programma è</a:t>
            </a:r>
          </a:p>
          <a:p>
            <a:pPr marL="0" indent="0" algn="just">
              <a:buNone/>
            </a:pPr>
            <a:r>
              <a:rPr lang="it-IT" sz="3000" dirty="0" smtClean="0"/>
              <a:t> </a:t>
            </a:r>
            <a:r>
              <a:rPr lang="it-IT" sz="3000" dirty="0" smtClean="0">
                <a:hlinkClick r:id="rId2"/>
              </a:rPr>
              <a:t>http://www.usda.gov/wps/portal/usda/usdahome</a:t>
            </a:r>
            <a:r>
              <a:rPr lang="it-IT" sz="3000" dirty="0" smtClean="0"/>
              <a:t>. </a:t>
            </a:r>
          </a:p>
          <a:p>
            <a:pPr marL="0" indent="0" algn="just">
              <a:buNone/>
            </a:pPr>
            <a:endParaRPr lang="it-IT" sz="3000" dirty="0" smtClean="0"/>
          </a:p>
          <a:p>
            <a:pPr marL="0" indent="0" algn="just">
              <a:buNone/>
            </a:pPr>
            <a:r>
              <a:rPr lang="it-IT" sz="3000" dirty="0" smtClean="0"/>
              <a:t>Il download si può eseguire da vari siti, la versione è la stessa, presentano eventualmente database precaricati differenti.</a:t>
            </a:r>
          </a:p>
          <a:p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4545" r="6060" b="29924"/>
          <a:stretch>
            <a:fillRect/>
          </a:stretch>
        </p:blipFill>
        <p:spPr bwMode="auto">
          <a:xfrm>
            <a:off x="2500298" y="3714752"/>
            <a:ext cx="4714908" cy="29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3000" dirty="0" smtClean="0"/>
              <a:t>Rules2 utilizza il principio di conservazione di massa per calcolare le stime di ruscellamento e di erosione. </a:t>
            </a:r>
          </a:p>
          <a:p>
            <a:pPr marL="0" indent="0">
              <a:buNone/>
            </a:pPr>
            <a:r>
              <a:rPr lang="it-IT" sz="3000" dirty="0" smtClean="0"/>
              <a:t>Che può essere cosi illustrato:</a:t>
            </a:r>
            <a:endParaRPr lang="it-IT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3584" t="30936" r="37373" b="43809"/>
          <a:stretch>
            <a:fillRect/>
          </a:stretch>
        </p:blipFill>
        <p:spPr bwMode="auto">
          <a:xfrm>
            <a:off x="2428860" y="2428868"/>
            <a:ext cx="410768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42" y="-99392"/>
            <a:ext cx="9001156" cy="402902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4900" dirty="0" smtClean="0"/>
              <a:t>A seconda del tipo di previsione che si vuole fare il software utilizzerà diverse equazioni ad esempio: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5100" dirty="0"/>
              <a:t> </a:t>
            </a:r>
            <a:r>
              <a:rPr lang="it-IT" sz="6000" dirty="0"/>
              <a:t>per</a:t>
            </a:r>
            <a:r>
              <a:rPr lang="it-IT" sz="6000" b="1" dirty="0"/>
              <a:t> </a:t>
            </a:r>
            <a:r>
              <a:rPr lang="it-IT" sz="6000" dirty="0"/>
              <a:t>l’</a:t>
            </a:r>
            <a:r>
              <a:rPr lang="it-IT" sz="6000" b="1" dirty="0"/>
              <a:t>erosione: </a:t>
            </a:r>
          </a:p>
          <a:p>
            <a:pPr algn="ctr">
              <a:buNone/>
            </a:pPr>
            <a:r>
              <a:rPr lang="it-IT" sz="6000" b="1" dirty="0"/>
              <a:t>la formula di Wischmeier e Smith:</a:t>
            </a:r>
          </a:p>
          <a:p>
            <a:pPr algn="ctr">
              <a:buNone/>
            </a:pPr>
            <a:r>
              <a:rPr lang="it-IT" sz="9500" b="1" dirty="0"/>
              <a:t>A= R*K*LS*C*P</a:t>
            </a:r>
          </a:p>
          <a:p>
            <a:pPr>
              <a:buNone/>
            </a:pPr>
            <a:endParaRPr lang="it-IT" dirty="0" smtClean="0"/>
          </a:p>
          <a:p>
            <a:pPr algn="just">
              <a:buNone/>
            </a:pPr>
            <a:r>
              <a:rPr lang="it-IT" sz="4600" dirty="0"/>
              <a:t>Dove:</a:t>
            </a:r>
          </a:p>
          <a:p>
            <a:pPr algn="just">
              <a:buNone/>
            </a:pPr>
            <a:r>
              <a:rPr lang="it-IT" sz="4600" b="1" dirty="0"/>
              <a:t>A</a:t>
            </a:r>
            <a:r>
              <a:rPr lang="it-IT" sz="4600" dirty="0"/>
              <a:t>  = perdita di suolo per unità di superficie; nel Sistema Internazionale (SI) è espressa in Mg/(ha*anno);</a:t>
            </a:r>
          </a:p>
          <a:p>
            <a:pPr algn="just">
              <a:buNone/>
            </a:pPr>
            <a:r>
              <a:rPr lang="it-IT" sz="4600" b="1" dirty="0"/>
              <a:t>R</a:t>
            </a:r>
            <a:r>
              <a:rPr lang="it-IT" sz="4600" dirty="0"/>
              <a:t> = erosività delle piogge. Indica la capacità delle piogge di disintegrare gli aggregati del suolo e di renderli disponibili al trasporto, dipende sia dall’intensità che dalla durata della precipitazioni, il valore è espresso in </a:t>
            </a:r>
            <a:r>
              <a:rPr lang="it-IT" sz="4600" dirty="0" smtClean="0"/>
              <a:t>(MJ </a:t>
            </a:r>
            <a:r>
              <a:rPr lang="it-IT" sz="4600" dirty="0"/>
              <a:t>*</a:t>
            </a:r>
            <a:r>
              <a:rPr lang="it-IT" sz="4600" dirty="0" smtClean="0"/>
              <a:t>mm)/(ha*h*anno )e </a:t>
            </a:r>
            <a:r>
              <a:rPr lang="it-IT" sz="4600" dirty="0"/>
              <a:t>si riferisce ad una media di lungo periodo;</a:t>
            </a:r>
          </a:p>
          <a:p>
            <a:pPr algn="just">
              <a:buNone/>
            </a:pPr>
            <a:r>
              <a:rPr lang="it-IT" sz="4600" b="1" dirty="0"/>
              <a:t>K</a:t>
            </a:r>
            <a:r>
              <a:rPr lang="it-IT" sz="4600" dirty="0"/>
              <a:t> = erodibilità del suolo. Indica la facilità con cui il suolo viene staccato dall’azione battente delle piogge e dall’eventuale deflusso superficiale, viene espresso in </a:t>
            </a:r>
            <a:r>
              <a:rPr lang="it-IT" sz="4600" dirty="0" smtClean="0"/>
              <a:t>(t*ha*h)/( MJ </a:t>
            </a:r>
            <a:r>
              <a:rPr lang="it-IT" sz="4600" dirty="0"/>
              <a:t>*</a:t>
            </a:r>
            <a:r>
              <a:rPr lang="it-IT" sz="4600" dirty="0" smtClean="0"/>
              <a:t>mm*ha);</a:t>
            </a:r>
            <a:endParaRPr lang="it-IT" sz="4600" dirty="0"/>
          </a:p>
          <a:p>
            <a:pPr algn="just">
              <a:buNone/>
            </a:pPr>
            <a:r>
              <a:rPr lang="it-IT" sz="4600" b="1" dirty="0"/>
              <a:t>LS</a:t>
            </a:r>
            <a:r>
              <a:rPr lang="it-IT" sz="4600" dirty="0"/>
              <a:t> = fattore morfologico. Indica l’effetto della topografia, è una stima della capacità di trasporto di sedimento per scorrimento superficiale, è un fattore adimensionale in quanto rapporto tra la perdita di suolo della parcella in esame e quella della parcella standard avente lunghezza di 22,13 m e pendenza del 9</a:t>
            </a:r>
            <a:r>
              <a:rPr lang="it-IT" sz="4600" dirty="0" smtClean="0"/>
              <a:t>%;</a:t>
            </a:r>
            <a:endParaRPr lang="it-IT" sz="4600" dirty="0"/>
          </a:p>
        </p:txBody>
      </p:sp>
      <p:pic>
        <p:nvPicPr>
          <p:cNvPr id="5126" name="Picture 6" descr="http://www.ars.usda.gov/images/docs/6016_6200/imag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071942"/>
            <a:ext cx="3090176" cy="2357454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0" y="3714751"/>
            <a:ext cx="578647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457200" algn="just">
              <a:buNone/>
            </a:pPr>
            <a:r>
              <a:rPr lang="it-IT" sz="1500" b="1" dirty="0" smtClean="0"/>
              <a:t>C</a:t>
            </a:r>
            <a:r>
              <a:rPr lang="it-IT" sz="1500" dirty="0" smtClean="0"/>
              <a:t> = fattore di copertura del suolo. Valuta l’effetto della copertura vegetale e delle tecniche colturali sull’intensità dei processi erosivi, è un fattore adimensionale che varia tra 0 e 1 ed esprime il rapporto tra l’erosione di una data coltura e tecnica colturale con quello del suolo preparato per la semina;</a:t>
            </a:r>
          </a:p>
          <a:p>
            <a:pPr marL="324000" indent="-457200" algn="just">
              <a:buNone/>
            </a:pPr>
            <a:r>
              <a:rPr lang="it-IT" sz="1500" b="1" dirty="0" smtClean="0"/>
              <a:t>P</a:t>
            </a:r>
            <a:r>
              <a:rPr lang="it-IT" sz="1500" dirty="0" smtClean="0"/>
              <a:t> = tecniche sistematorie. Valuta l’effetto antierosivo delle opere di sistemazione del suolo, è un fattore adimensionale che varia tra 0 e 1 ed esprime il rapporto fra l’erosione ottenibile in presenza di una sistemazione israulico-agraria e la parcella standard coltivata a rittochino. Nella contesto della  RER pratiche di controllo dell’erosione, tipo terrazzamenti, lavorazioni a strisce livellari, drenaggi profondi o altro, non hanno un’ampia diffusione e quindi il fattore P è stato posto uguale a 1.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</p:spPr>
        <p:txBody>
          <a:bodyPr>
            <a:norm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per la </a:t>
            </a:r>
            <a:r>
              <a:rPr lang="it-IT" sz="2400" b="1" dirty="0" smtClean="0"/>
              <a:t>deposizione:</a:t>
            </a:r>
            <a:endParaRPr lang="it-IT" sz="2400" b="1" dirty="0"/>
          </a:p>
          <a:p>
            <a:pPr algn="ctr">
              <a:buNone/>
            </a:pPr>
            <a:r>
              <a:rPr lang="it-IT" sz="2400" b="1" dirty="0"/>
              <a:t>si usa </a:t>
            </a:r>
            <a:r>
              <a:rPr lang="it-IT" sz="2400" b="1" i="1" dirty="0"/>
              <a:t>l'equazione: </a:t>
            </a:r>
            <a:endParaRPr lang="it-IT" sz="2400" b="1" i="1" dirty="0" smtClean="0"/>
          </a:p>
          <a:p>
            <a:pPr algn="ctr">
              <a:buNone/>
            </a:pPr>
            <a:r>
              <a:rPr lang="it-IT" sz="3800" b="1" dirty="0" smtClean="0"/>
              <a:t>D = (Vf / q) (</a:t>
            </a:r>
            <a:r>
              <a:rPr lang="it-IT" sz="3800" b="1" dirty="0" err="1" smtClean="0"/>
              <a:t>Tc</a:t>
            </a:r>
            <a:r>
              <a:rPr lang="it-IT" sz="3800" b="1" dirty="0" smtClean="0"/>
              <a:t> - G)</a:t>
            </a:r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1800" dirty="0"/>
              <a:t>D</a:t>
            </a:r>
            <a:r>
              <a:rPr lang="it-IT" sz="1800" dirty="0" smtClean="0"/>
              <a:t>ove</a:t>
            </a:r>
            <a:r>
              <a:rPr lang="it-IT" sz="1800" dirty="0"/>
              <a:t>: </a:t>
            </a:r>
            <a:endParaRPr lang="it-IT" sz="1800" dirty="0" smtClean="0"/>
          </a:p>
          <a:p>
            <a:pPr>
              <a:buNone/>
            </a:pPr>
            <a:r>
              <a:rPr lang="it-IT" sz="1500" b="1" dirty="0" smtClean="0"/>
              <a:t>D </a:t>
            </a:r>
            <a:r>
              <a:rPr lang="it-IT" sz="1500" dirty="0"/>
              <a:t>= velocità di deposizione (massa / unità di superficie</a:t>
            </a:r>
            <a:r>
              <a:rPr lang="it-IT" sz="1500" dirty="0" smtClean="0"/>
              <a:t>); </a:t>
            </a:r>
          </a:p>
          <a:p>
            <a:pPr>
              <a:buNone/>
            </a:pPr>
            <a:r>
              <a:rPr lang="it-IT" sz="1500" b="1" dirty="0" smtClean="0"/>
              <a:t>Vf</a:t>
            </a:r>
            <a:r>
              <a:rPr lang="it-IT" sz="1500" dirty="0" smtClean="0"/>
              <a:t> </a:t>
            </a:r>
            <a:r>
              <a:rPr lang="it-IT" sz="1500" dirty="0"/>
              <a:t>= velocità di caduta dei </a:t>
            </a:r>
            <a:r>
              <a:rPr lang="it-IT" sz="1500" dirty="0" smtClean="0"/>
              <a:t>sedimenti; </a:t>
            </a:r>
          </a:p>
          <a:p>
            <a:pPr>
              <a:buNone/>
            </a:pPr>
            <a:r>
              <a:rPr lang="it-IT" sz="1500" b="1" dirty="0"/>
              <a:t>q</a:t>
            </a:r>
            <a:r>
              <a:rPr lang="it-IT" sz="1500" dirty="0" smtClean="0"/>
              <a:t> = il </a:t>
            </a:r>
            <a:r>
              <a:rPr lang="it-IT" sz="1500" dirty="0"/>
              <a:t>tasso di </a:t>
            </a:r>
            <a:r>
              <a:rPr lang="it-IT" sz="1500" dirty="0" smtClean="0"/>
              <a:t>deflusso;</a:t>
            </a:r>
          </a:p>
          <a:p>
            <a:pPr>
              <a:buNone/>
            </a:pPr>
            <a:r>
              <a:rPr lang="it-IT" sz="1500" b="1" dirty="0" smtClean="0"/>
              <a:t>Tc</a:t>
            </a:r>
            <a:r>
              <a:rPr lang="it-IT" sz="1500" dirty="0" smtClean="0"/>
              <a:t> </a:t>
            </a:r>
            <a:r>
              <a:rPr lang="it-IT" sz="1500" dirty="0"/>
              <a:t>= capacità di trasporto del </a:t>
            </a:r>
            <a:r>
              <a:rPr lang="it-IT" sz="1500" dirty="0" smtClean="0"/>
              <a:t>ballottaggio;</a:t>
            </a:r>
          </a:p>
          <a:p>
            <a:pPr>
              <a:buNone/>
            </a:pPr>
            <a:r>
              <a:rPr lang="it-IT" sz="1500" b="1" dirty="0" smtClean="0"/>
              <a:t>G</a:t>
            </a:r>
            <a:r>
              <a:rPr lang="it-IT" sz="1500" dirty="0" smtClean="0"/>
              <a:t> </a:t>
            </a:r>
            <a:r>
              <a:rPr lang="it-IT" sz="1500" dirty="0"/>
              <a:t>= carico di sedimenti (massa / unità di larghezza). </a:t>
            </a:r>
            <a:endParaRPr lang="it-IT" sz="1500" dirty="0" smtClean="0"/>
          </a:p>
          <a:p>
            <a:pPr marL="0" indent="0">
              <a:buNone/>
            </a:pPr>
            <a:endParaRPr lang="it-IT" sz="1800" dirty="0" smtClean="0"/>
          </a:p>
          <a:p>
            <a:pPr marL="0" indent="0" algn="just">
              <a:buNone/>
            </a:pPr>
            <a:r>
              <a:rPr lang="it-IT" sz="1800" dirty="0" smtClean="0"/>
              <a:t>RUSLE2 </a:t>
            </a:r>
            <a:r>
              <a:rPr lang="it-IT" sz="1800" dirty="0"/>
              <a:t>divide il carico di sedimenti in cinque </a:t>
            </a:r>
            <a:r>
              <a:rPr lang="it-IT" sz="1800" dirty="0" smtClean="0"/>
              <a:t>classi</a:t>
            </a:r>
            <a:r>
              <a:rPr lang="it-IT" sz="1800" dirty="0"/>
              <a:t> </a:t>
            </a:r>
            <a:r>
              <a:rPr lang="it-IT" sz="1800" dirty="0" smtClean="0"/>
              <a:t>(primario </a:t>
            </a:r>
            <a:r>
              <a:rPr lang="it-IT" sz="1800" dirty="0"/>
              <a:t>di argilla, limo e sabbia, piccoli aggregati, aggregati di grandi dimensioni) che variano in dimensioni e densità. La distribuzione del carico di sedimenti tra queste classi dipende dalla tessitura del suolo e la quantità di </a:t>
            </a:r>
            <a:r>
              <a:rPr lang="it-IT" sz="1800" dirty="0" smtClean="0"/>
              <a:t>deposizione a </a:t>
            </a:r>
            <a:r>
              <a:rPr lang="it-IT" sz="1800" dirty="0"/>
              <a:t>monte</a:t>
            </a:r>
            <a:r>
              <a:rPr lang="it-IT" sz="1800" dirty="0" smtClean="0"/>
              <a:t>. RUSLE2 calcola come la </a:t>
            </a:r>
            <a:r>
              <a:rPr lang="it-IT" sz="1800" dirty="0"/>
              <a:t>deposizione arricchisce il carico di sedimenti in particelle </a:t>
            </a:r>
            <a:r>
              <a:rPr lang="it-IT" sz="1800" dirty="0" smtClean="0"/>
              <a:t>fini. La </a:t>
            </a:r>
            <a:r>
              <a:rPr lang="it-IT" sz="1800" dirty="0"/>
              <a:t>sabbia e </a:t>
            </a:r>
            <a:r>
              <a:rPr lang="it-IT" sz="1800" dirty="0" smtClean="0"/>
              <a:t>i grani grandi </a:t>
            </a:r>
            <a:r>
              <a:rPr lang="it-IT" sz="1800" dirty="0"/>
              <a:t>sono inerti </a:t>
            </a:r>
            <a:r>
              <a:rPr lang="it-IT" sz="1800" dirty="0" smtClean="0"/>
              <a:t>e vengono depositati </a:t>
            </a:r>
            <a:r>
              <a:rPr lang="it-IT" sz="1800" dirty="0"/>
              <a:t>prima, </a:t>
            </a:r>
            <a:r>
              <a:rPr lang="it-IT" sz="1800" dirty="0" smtClean="0"/>
              <a:t>mentre, il limo, l’argilla </a:t>
            </a:r>
            <a:r>
              <a:rPr lang="it-IT" sz="1800" dirty="0"/>
              <a:t>e le piccole particelle di </a:t>
            </a:r>
            <a:r>
              <a:rPr lang="it-IT" sz="1800" dirty="0" smtClean="0"/>
              <a:t>aggregazione sono trascinate </a:t>
            </a:r>
            <a:r>
              <a:rPr lang="it-IT" sz="1800" dirty="0"/>
              <a:t>più a </a:t>
            </a:r>
            <a:r>
              <a:rPr lang="it-IT" sz="1800" dirty="0" smtClean="0"/>
              <a:t>valle </a:t>
            </a:r>
            <a:r>
              <a:rPr lang="it-IT" sz="1800" dirty="0"/>
              <a:t>prima di essere </a:t>
            </a:r>
            <a:r>
              <a:rPr lang="it-IT" sz="1800" dirty="0" smtClean="0"/>
              <a:t>depositati. </a:t>
            </a:r>
            <a:r>
              <a:rPr lang="it-IT" sz="1800" dirty="0"/>
              <a:t>Considerando che il distacco è un processo selettivo, il deposito è un processo altamente selettivo.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1198</Words>
  <Application>Microsoft Office PowerPoint</Application>
  <PresentationFormat>Presentazione su schermo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RUSLE2</vt:lpstr>
      <vt:lpstr>Presentazione standard di PowerPoint</vt:lpstr>
      <vt:lpstr>Il software comprende diversi componenti: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</dc:creator>
  <cp:lastModifiedBy>Giorgio Guariso</cp:lastModifiedBy>
  <cp:revision>81</cp:revision>
  <dcterms:created xsi:type="dcterms:W3CDTF">2011-02-09T10:16:37Z</dcterms:created>
  <dcterms:modified xsi:type="dcterms:W3CDTF">2011-02-15T08:36:16Z</dcterms:modified>
</cp:coreProperties>
</file>