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notesMasterIdLst>
    <p:notesMasterId r:id="rId12"/>
  </p:notesMasterIdLst>
  <p:sldIdLst>
    <p:sldId id="256" r:id="rId2"/>
    <p:sldId id="258" r:id="rId3"/>
    <p:sldId id="259" r:id="rId4"/>
    <p:sldId id="262" r:id="rId5"/>
    <p:sldId id="263" r:id="rId6"/>
    <p:sldId id="264" r:id="rId7"/>
    <p:sldId id="265" r:id="rId8"/>
    <p:sldId id="266" r:id="rId9"/>
    <p:sldId id="267"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850" y="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78C3FD-736C-4D57-A39A-42A044EB1608}" type="datetimeFigureOut">
              <a:rPr lang="en-US" smtClean="0"/>
              <a:t>9/29/2017</a:t>
            </a:fld>
            <a:endParaRPr lang="en-US"/>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1423A9-7937-4EB7-8AD4-0518C9158E89}" type="slidenum">
              <a:rPr lang="en-US" smtClean="0"/>
              <a:t>‹N›</a:t>
            </a:fld>
            <a:endParaRPr lang="en-US"/>
          </a:p>
        </p:txBody>
      </p:sp>
    </p:spTree>
    <p:extLst>
      <p:ext uri="{BB962C8B-B14F-4D97-AF65-F5344CB8AC3E}">
        <p14:creationId xmlns:p14="http://schemas.microsoft.com/office/powerpoint/2010/main" val="1354704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US" dirty="0"/>
          </a:p>
        </p:txBody>
      </p:sp>
      <p:sp>
        <p:nvSpPr>
          <p:cNvPr id="4" name="Segnaposto numero diapositiva 3"/>
          <p:cNvSpPr>
            <a:spLocks noGrp="1"/>
          </p:cNvSpPr>
          <p:nvPr>
            <p:ph type="sldNum" sz="quarter" idx="10"/>
          </p:nvPr>
        </p:nvSpPr>
        <p:spPr/>
        <p:txBody>
          <a:bodyPr/>
          <a:lstStyle/>
          <a:p>
            <a:fld id="{A41423A9-7937-4EB7-8AD4-0518C9158E89}" type="slidenum">
              <a:rPr lang="en-US" smtClean="0"/>
              <a:t>6</a:t>
            </a:fld>
            <a:endParaRPr lang="en-US"/>
          </a:p>
        </p:txBody>
      </p:sp>
    </p:spTree>
    <p:extLst>
      <p:ext uri="{BB962C8B-B14F-4D97-AF65-F5344CB8AC3E}">
        <p14:creationId xmlns:p14="http://schemas.microsoft.com/office/powerpoint/2010/main" val="2039325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it-IT"/>
              <a:t>Fare clic per modificare lo stile del titolo</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B6055F8-1D02-4417-9241-55C834FD9970}" type="datetimeFigureOut">
              <a:rPr lang="it-IT" smtClean="0"/>
              <a:t>29/09/2017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t>‹N›</a:t>
            </a:fld>
            <a:endParaRPr lang="it-IT"/>
          </a:p>
        </p:txBody>
      </p:sp>
    </p:spTree>
    <p:extLst>
      <p:ext uri="{BB962C8B-B14F-4D97-AF65-F5344CB8AC3E}">
        <p14:creationId xmlns:p14="http://schemas.microsoft.com/office/powerpoint/2010/main" val="1619720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B6055F8-1D02-4417-9241-55C834FD9970}" type="datetimeFigureOut">
              <a:rPr lang="it-IT" smtClean="0"/>
              <a:t>29/09/2017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t>‹N›</a:t>
            </a:fld>
            <a:endParaRPr lang="it-IT"/>
          </a:p>
        </p:txBody>
      </p:sp>
    </p:spTree>
    <p:extLst>
      <p:ext uri="{BB962C8B-B14F-4D97-AF65-F5344CB8AC3E}">
        <p14:creationId xmlns:p14="http://schemas.microsoft.com/office/powerpoint/2010/main" val="1266307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it-IT"/>
              <a:t>Fare clic per modificare lo stile del titolo</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4B6055F8-1D02-4417-9241-55C834FD9970}" type="datetimeFigureOut">
              <a:rPr lang="it-IT" smtClean="0"/>
              <a:t>29/09/2017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t>‹N›</a:t>
            </a:fld>
            <a:endParaRPr lang="it-IT"/>
          </a:p>
        </p:txBody>
      </p:sp>
    </p:spTree>
    <p:extLst>
      <p:ext uri="{BB962C8B-B14F-4D97-AF65-F5344CB8AC3E}">
        <p14:creationId xmlns:p14="http://schemas.microsoft.com/office/powerpoint/2010/main" val="3265780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B6055F8-1D02-4417-9241-55C834FD9970}" type="datetimeFigureOut">
              <a:rPr lang="it-IT" smtClean="0"/>
              <a:t>29/09/2017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t>‹N›</a:t>
            </a:fld>
            <a:endParaRPr lang="it-IT"/>
          </a:p>
        </p:txBody>
      </p:sp>
    </p:spTree>
    <p:extLst>
      <p:ext uri="{BB962C8B-B14F-4D97-AF65-F5344CB8AC3E}">
        <p14:creationId xmlns:p14="http://schemas.microsoft.com/office/powerpoint/2010/main" val="2945016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it-IT"/>
              <a:t>Fare clic per modificare lo stile del titolo</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4B6055F8-1D02-4417-9241-55C834FD9970}" type="datetimeFigureOut">
              <a:rPr lang="it-IT" smtClean="0"/>
              <a:t>29/09/2017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007B441-5312-499D-93C3-6E37886527FA}" type="slidenum">
              <a:rPr lang="it-IT" smtClean="0"/>
              <a:t>‹N›</a:t>
            </a:fld>
            <a:endParaRPr lang="it-IT"/>
          </a:p>
        </p:txBody>
      </p:sp>
    </p:spTree>
    <p:extLst>
      <p:ext uri="{BB962C8B-B14F-4D97-AF65-F5344CB8AC3E}">
        <p14:creationId xmlns:p14="http://schemas.microsoft.com/office/powerpoint/2010/main" val="559244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B6055F8-1D02-4417-9241-55C834FD9970}" type="datetimeFigureOut">
              <a:rPr lang="it-IT" smtClean="0"/>
              <a:t>29/09/2017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007B441-5312-499D-93C3-6E37886527FA}" type="slidenum">
              <a:rPr lang="it-IT" smtClean="0"/>
              <a:t>‹N›</a:t>
            </a:fld>
            <a:endParaRPr lang="it-IT"/>
          </a:p>
        </p:txBody>
      </p:sp>
    </p:spTree>
    <p:extLst>
      <p:ext uri="{BB962C8B-B14F-4D97-AF65-F5344CB8AC3E}">
        <p14:creationId xmlns:p14="http://schemas.microsoft.com/office/powerpoint/2010/main" val="1803203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a:t>
            </a:r>
          </a:p>
        </p:txBody>
      </p:sp>
      <p:sp>
        <p:nvSpPr>
          <p:cNvPr id="4" name="Content Placeholder 3"/>
          <p:cNvSpPr>
            <a:spLocks noGrp="1"/>
          </p:cNvSpPr>
          <p:nvPr>
            <p:ph sz="half" idx="2"/>
          </p:nvPr>
        </p:nvSpPr>
        <p:spPr>
          <a:xfrm>
            <a:off x="633845" y="2507551"/>
            <a:ext cx="3867150" cy="368052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a:t>
            </a:r>
          </a:p>
        </p:txBody>
      </p:sp>
      <p:sp>
        <p:nvSpPr>
          <p:cNvPr id="6" name="Content Placeholder 5"/>
          <p:cNvSpPr>
            <a:spLocks noGrp="1"/>
          </p:cNvSpPr>
          <p:nvPr>
            <p:ph sz="quarter" idx="4"/>
          </p:nvPr>
        </p:nvSpPr>
        <p:spPr>
          <a:xfrm>
            <a:off x="4629150" y="2507551"/>
            <a:ext cx="3886201" cy="368052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Date Placeholder 6"/>
          <p:cNvSpPr>
            <a:spLocks noGrp="1"/>
          </p:cNvSpPr>
          <p:nvPr>
            <p:ph type="dt" sz="half" idx="10"/>
          </p:nvPr>
        </p:nvSpPr>
        <p:spPr/>
        <p:txBody>
          <a:bodyPr/>
          <a:lstStyle/>
          <a:p>
            <a:fld id="{4B6055F8-1D02-4417-9241-55C834FD9970}" type="datetimeFigureOut">
              <a:rPr lang="it-IT" smtClean="0"/>
              <a:t>29/09/2017</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007B441-5312-499D-93C3-6E37886527FA}" type="slidenum">
              <a:rPr lang="it-IT" smtClean="0"/>
              <a:t>‹N›</a:t>
            </a:fld>
            <a:endParaRPr lang="it-IT"/>
          </a:p>
        </p:txBody>
      </p:sp>
      <p:sp>
        <p:nvSpPr>
          <p:cNvPr id="10" name="Title 9"/>
          <p:cNvSpPr>
            <a:spLocks noGrp="1"/>
          </p:cNvSpPr>
          <p:nvPr>
            <p:ph type="title"/>
          </p:nvPr>
        </p:nvSpPr>
        <p:spPr/>
        <p:txBody>
          <a:bodyPr/>
          <a:lstStyle/>
          <a:p>
            <a:r>
              <a:rPr lang="it-IT"/>
              <a:t>Fare clic per modificare lo stile del titolo</a:t>
            </a:r>
            <a:endParaRPr lang="en-US" dirty="0"/>
          </a:p>
        </p:txBody>
      </p:sp>
    </p:spTree>
    <p:extLst>
      <p:ext uri="{BB962C8B-B14F-4D97-AF65-F5344CB8AC3E}">
        <p14:creationId xmlns:p14="http://schemas.microsoft.com/office/powerpoint/2010/main" val="3842258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olo tito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B6055F8-1D02-4417-9241-55C834FD9970}" type="datetimeFigureOut">
              <a:rPr lang="it-IT" smtClean="0"/>
              <a:t>29/09/2017</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007B441-5312-499D-93C3-6E37886527FA}" type="slidenum">
              <a:rPr lang="it-IT" smtClean="0"/>
              <a:t>‹N›</a:t>
            </a:fld>
            <a:endParaRPr lang="it-IT"/>
          </a:p>
        </p:txBody>
      </p:sp>
      <p:sp>
        <p:nvSpPr>
          <p:cNvPr id="6" name="Title 5"/>
          <p:cNvSpPr>
            <a:spLocks noGrp="1"/>
          </p:cNvSpPr>
          <p:nvPr>
            <p:ph type="title"/>
          </p:nvPr>
        </p:nvSpPr>
        <p:spPr/>
        <p:txBody>
          <a:bodyPr/>
          <a:lstStyle/>
          <a:p>
            <a:r>
              <a:rPr lang="it-IT"/>
              <a:t>Fare clic per modificare lo stile del titolo</a:t>
            </a:r>
            <a:endParaRPr lang="en-US"/>
          </a:p>
        </p:txBody>
      </p:sp>
    </p:spTree>
    <p:extLst>
      <p:ext uri="{BB962C8B-B14F-4D97-AF65-F5344CB8AC3E}">
        <p14:creationId xmlns:p14="http://schemas.microsoft.com/office/powerpoint/2010/main" val="3756483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6055F8-1D02-4417-9241-55C834FD9970}" type="datetimeFigureOut">
              <a:rPr lang="it-IT" smtClean="0"/>
              <a:t>29/09/2017</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007B441-5312-499D-93C3-6E37886527FA}" type="slidenum">
              <a:rPr lang="it-IT" smtClean="0"/>
              <a:t>‹N›</a:t>
            </a:fld>
            <a:endParaRPr lang="it-IT"/>
          </a:p>
        </p:txBody>
      </p:sp>
    </p:spTree>
    <p:extLst>
      <p:ext uri="{BB962C8B-B14F-4D97-AF65-F5344CB8AC3E}">
        <p14:creationId xmlns:p14="http://schemas.microsoft.com/office/powerpoint/2010/main" val="4225387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it-IT"/>
              <a:t>Fare clic per modificare lo stile del titolo</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B6055F8-1D02-4417-9241-55C834FD9970}" type="datetimeFigureOut">
              <a:rPr lang="it-IT" smtClean="0"/>
              <a:t>29/09/2017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007B441-5312-499D-93C3-6E37886527FA}" type="slidenum">
              <a:rPr lang="it-IT" smtClean="0"/>
              <a:t>‹N›</a:t>
            </a:fld>
            <a:endParaRPr lang="it-IT"/>
          </a:p>
        </p:txBody>
      </p:sp>
    </p:spTree>
    <p:extLst>
      <p:ext uri="{BB962C8B-B14F-4D97-AF65-F5344CB8AC3E}">
        <p14:creationId xmlns:p14="http://schemas.microsoft.com/office/powerpoint/2010/main" val="241019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it-IT"/>
              <a:t>Fare clic per modificare lo stile del titolo</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B6055F8-1D02-4417-9241-55C834FD9970}" type="datetimeFigureOut">
              <a:rPr lang="it-IT" smtClean="0"/>
              <a:t>29/09/2017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007B441-5312-499D-93C3-6E37886527FA}" type="slidenum">
              <a:rPr lang="it-IT" smtClean="0"/>
              <a:t>‹N›</a:t>
            </a:fld>
            <a:endParaRPr lang="it-IT"/>
          </a:p>
        </p:txBody>
      </p:sp>
    </p:spTree>
    <p:extLst>
      <p:ext uri="{BB962C8B-B14F-4D97-AF65-F5344CB8AC3E}">
        <p14:creationId xmlns:p14="http://schemas.microsoft.com/office/powerpoint/2010/main" val="4132921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4B6055F8-1D02-4417-9241-55C834FD9970}" type="datetimeFigureOut">
              <a:rPr lang="it-IT" smtClean="0"/>
              <a:t>29/09/2017</a:t>
            </a:fld>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it-IT"/>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B007B441-5312-499D-93C3-6E37886527FA}" type="slidenum">
              <a:rPr lang="it-IT" smtClean="0"/>
              <a:t>‹N›</a:t>
            </a:fld>
            <a:endParaRPr lang="it-IT"/>
          </a:p>
        </p:txBody>
      </p:sp>
    </p:spTree>
    <p:extLst>
      <p:ext uri="{BB962C8B-B14F-4D97-AF65-F5344CB8AC3E}">
        <p14:creationId xmlns:p14="http://schemas.microsoft.com/office/powerpoint/2010/main" val="3770002014"/>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hyperlink" Target="http://www.reconnet.net/" TargetMode="External"/><Relationship Id="rId5" Type="http://schemas.openxmlformats.org/officeDocument/2006/relationships/hyperlink" Target="http://www.reconnet.net/Risknet%202_download.html" TargetMode="Externa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1868765" y="428451"/>
            <a:ext cx="5292080" cy="1103820"/>
          </a:xfrm>
          <a:prstGeom prst="rect">
            <a:avLst/>
          </a:prstGeom>
        </p:spPr>
      </p:pic>
      <p:sp>
        <p:nvSpPr>
          <p:cNvPr id="2" name="Titolo 1"/>
          <p:cNvSpPr>
            <a:spLocks noGrp="1"/>
          </p:cNvSpPr>
          <p:nvPr>
            <p:ph type="ctrTitle"/>
          </p:nvPr>
        </p:nvSpPr>
        <p:spPr>
          <a:xfrm>
            <a:off x="1495774" y="1933787"/>
            <a:ext cx="6597352" cy="1355750"/>
          </a:xfrm>
        </p:spPr>
        <p:txBody>
          <a:bodyPr>
            <a:normAutofit/>
          </a:bodyPr>
          <a:lstStyle/>
          <a:p>
            <a:r>
              <a:rPr lang="it-IT" sz="4300" b="1" dirty="0">
                <a:latin typeface="Cambria Math" panose="02040503050406030204" pitchFamily="18" charset="0"/>
                <a:ea typeface="Cambria Math" panose="02040503050406030204" pitchFamily="18" charset="0"/>
              </a:rPr>
              <a:t>Risk-Net  Versione 2.0</a:t>
            </a:r>
            <a:endParaRPr lang="en-US" sz="4300" b="1" dirty="0">
              <a:latin typeface="Cambria Math" panose="02040503050406030204" pitchFamily="18" charset="0"/>
              <a:ea typeface="Cambria Math" panose="02040503050406030204" pitchFamily="18" charset="0"/>
            </a:endParaRPr>
          </a:p>
        </p:txBody>
      </p:sp>
      <p:sp>
        <p:nvSpPr>
          <p:cNvPr id="3" name="Sottotitolo 2"/>
          <p:cNvSpPr>
            <a:spLocks noGrp="1"/>
          </p:cNvSpPr>
          <p:nvPr>
            <p:ph type="subTitle" idx="1"/>
          </p:nvPr>
        </p:nvSpPr>
        <p:spPr>
          <a:xfrm>
            <a:off x="2033036" y="3358098"/>
            <a:ext cx="4963538" cy="911117"/>
          </a:xfrm>
        </p:spPr>
        <p:txBody>
          <a:bodyPr>
            <a:normAutofit/>
          </a:bodyPr>
          <a:lstStyle/>
          <a:p>
            <a:r>
              <a:rPr lang="it-IT" sz="1700" dirty="0">
                <a:latin typeface="Cambria Math" panose="02040503050406030204" pitchFamily="18" charset="0"/>
                <a:ea typeface="Cambria Math" panose="02040503050406030204" pitchFamily="18" charset="0"/>
              </a:rPr>
              <a:t>Luglio 2015</a:t>
            </a:r>
          </a:p>
          <a:p>
            <a:r>
              <a:rPr lang="it-IT" sz="1700" dirty="0">
                <a:latin typeface="Cambria Math" panose="02040503050406030204" pitchFamily="18" charset="0"/>
                <a:ea typeface="Cambria Math" panose="02040503050406030204" pitchFamily="18" charset="0"/>
              </a:rPr>
              <a:t>Università di Roma «Tor Vergata»</a:t>
            </a:r>
            <a:endParaRPr lang="en-US" sz="1700" dirty="0">
              <a:latin typeface="Cambria Math" panose="02040503050406030204" pitchFamily="18" charset="0"/>
              <a:ea typeface="Cambria Math" panose="02040503050406030204" pitchFamily="18" charset="0"/>
            </a:endParaRPr>
          </a:p>
        </p:txBody>
      </p:sp>
      <p:sp>
        <p:nvSpPr>
          <p:cNvPr id="5" name="CasellaDiTesto 4"/>
          <p:cNvSpPr txBox="1"/>
          <p:nvPr/>
        </p:nvSpPr>
        <p:spPr>
          <a:xfrm>
            <a:off x="1495774" y="5568963"/>
            <a:ext cx="3628034" cy="646331"/>
          </a:xfrm>
          <a:prstGeom prst="rect">
            <a:avLst/>
          </a:prstGeom>
          <a:noFill/>
        </p:spPr>
        <p:txBody>
          <a:bodyPr wrap="square" rtlCol="0">
            <a:spAutoFit/>
          </a:bodyPr>
          <a:lstStyle/>
          <a:p>
            <a:r>
              <a:rPr lang="it-IT" dirty="0">
                <a:latin typeface="Cambria Math" panose="02040503050406030204" pitchFamily="18" charset="0"/>
                <a:ea typeface="Cambria Math" panose="02040503050406030204" pitchFamily="18" charset="0"/>
              </a:rPr>
              <a:t>Studente: Aleksei Vecchi</a:t>
            </a:r>
          </a:p>
          <a:p>
            <a:r>
              <a:rPr lang="it-IT" dirty="0">
                <a:latin typeface="Cambria Math" panose="02040503050406030204" pitchFamily="18" charset="0"/>
                <a:ea typeface="Cambria Math" panose="02040503050406030204" pitchFamily="18" charset="0"/>
              </a:rPr>
              <a:t>Matricola: 847438</a:t>
            </a:r>
            <a:endParaRPr lang="en-US" dirty="0">
              <a:latin typeface="Cambria Math" panose="02040503050406030204" pitchFamily="18" charset="0"/>
              <a:ea typeface="Cambria Math" panose="02040503050406030204" pitchFamily="18" charset="0"/>
            </a:endParaRPr>
          </a:p>
        </p:txBody>
      </p:sp>
      <p:pic>
        <p:nvPicPr>
          <p:cNvPr id="1028" name="Picture 4" descr="Risultati immagini per politecnico di milan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14805" y="5157192"/>
            <a:ext cx="1775480" cy="1304871"/>
          </a:xfrm>
          <a:prstGeom prst="rect">
            <a:avLst/>
          </a:prstGeom>
          <a:noFill/>
          <a:extLst>
            <a:ext uri="{909E8E84-426E-40DD-AFC4-6F175D3DCCD1}">
              <a14:hiddenFill xmlns:a14="http://schemas.microsoft.com/office/drawing/2010/main">
                <a:solidFill>
                  <a:srgbClr val="FFFFFF"/>
                </a:solidFill>
              </a14:hiddenFill>
            </a:ext>
          </a:extLst>
        </p:spPr>
      </p:pic>
      <p:sp>
        <p:nvSpPr>
          <p:cNvPr id="7" name="CasellaDiTesto 6"/>
          <p:cNvSpPr txBox="1"/>
          <p:nvPr/>
        </p:nvSpPr>
        <p:spPr>
          <a:xfrm>
            <a:off x="665880" y="4787860"/>
            <a:ext cx="3848925" cy="369332"/>
          </a:xfrm>
          <a:prstGeom prst="rect">
            <a:avLst/>
          </a:prstGeom>
          <a:noFill/>
        </p:spPr>
        <p:txBody>
          <a:bodyPr wrap="square" rtlCol="0">
            <a:spAutoFit/>
          </a:bodyPr>
          <a:lstStyle/>
          <a:p>
            <a:r>
              <a:rPr lang="it-IT" dirty="0">
                <a:latin typeface="Cambria Math" panose="02040503050406030204" pitchFamily="18" charset="0"/>
                <a:ea typeface="Cambria Math" panose="02040503050406030204" pitchFamily="18" charset="0"/>
              </a:rPr>
              <a:t>Presentazione del software: </a:t>
            </a:r>
            <a:endParaRPr lang="en-US"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2497783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p:cNvPicPr>
            <a:picLocks noChangeAspect="1"/>
          </p:cNvPicPr>
          <p:nvPr/>
        </p:nvPicPr>
        <p:blipFill>
          <a:blip r:embed="rId2"/>
          <a:stretch>
            <a:fillRect/>
          </a:stretch>
        </p:blipFill>
        <p:spPr>
          <a:xfrm>
            <a:off x="107504" y="260648"/>
            <a:ext cx="4176464" cy="2544000"/>
          </a:xfrm>
          <a:prstGeom prst="rect">
            <a:avLst/>
          </a:prstGeom>
        </p:spPr>
      </p:pic>
      <p:pic>
        <p:nvPicPr>
          <p:cNvPr id="6" name="Immagine 5"/>
          <p:cNvPicPr>
            <a:picLocks noChangeAspect="1"/>
          </p:cNvPicPr>
          <p:nvPr/>
        </p:nvPicPr>
        <p:blipFill>
          <a:blip r:embed="rId3"/>
          <a:stretch>
            <a:fillRect/>
          </a:stretch>
        </p:blipFill>
        <p:spPr>
          <a:xfrm>
            <a:off x="4257146" y="260648"/>
            <a:ext cx="4603686" cy="2544000"/>
          </a:xfrm>
          <a:prstGeom prst="rect">
            <a:avLst/>
          </a:prstGeom>
        </p:spPr>
      </p:pic>
      <p:sp>
        <p:nvSpPr>
          <p:cNvPr id="7" name="CasellaDiTesto 6"/>
          <p:cNvSpPr txBox="1"/>
          <p:nvPr/>
        </p:nvSpPr>
        <p:spPr>
          <a:xfrm>
            <a:off x="107504" y="2924944"/>
            <a:ext cx="8753328" cy="1200329"/>
          </a:xfrm>
          <a:prstGeom prst="rect">
            <a:avLst/>
          </a:prstGeom>
          <a:noFill/>
        </p:spPr>
        <p:txBody>
          <a:bodyPr wrap="square" rtlCol="0">
            <a:spAutoFit/>
          </a:bodyPr>
          <a:lstStyle/>
          <a:p>
            <a:r>
              <a:rPr lang="it-IT" dirty="0"/>
              <a:t>Figura 4. Confronto concentrazioni e applicazione Analisi di Rischio «</a:t>
            </a:r>
            <a:r>
              <a:rPr lang="it-IT" dirty="0" err="1"/>
              <a:t>Backward</a:t>
            </a:r>
            <a:r>
              <a:rPr lang="it-IT" dirty="0"/>
              <a:t>»</a:t>
            </a:r>
          </a:p>
          <a:p>
            <a:pPr marL="285750" indent="-285750">
              <a:buFont typeface="Arial" panose="020B0604020202020204" pitchFamily="34" charset="0"/>
              <a:buChar char="•"/>
            </a:pPr>
            <a:r>
              <a:rPr lang="it-IT" dirty="0"/>
              <a:t>«NA» indica le vie di esposizione/migrazione inattive o i casi in cui le CSR calcolate in sorgente (suolo superficiale, suolo profondo e falda) sono risultate superiori alla concentrazione di saturazione.</a:t>
            </a:r>
            <a:endParaRPr lang="en-US" dirty="0"/>
          </a:p>
        </p:txBody>
      </p:sp>
      <p:sp>
        <p:nvSpPr>
          <p:cNvPr id="8" name="Titolo 1"/>
          <p:cNvSpPr>
            <a:spLocks noGrp="1"/>
          </p:cNvSpPr>
          <p:nvPr>
            <p:ph type="title"/>
          </p:nvPr>
        </p:nvSpPr>
        <p:spPr>
          <a:xfrm>
            <a:off x="107504" y="3957157"/>
            <a:ext cx="7886700" cy="936104"/>
          </a:xfrm>
        </p:spPr>
        <p:txBody>
          <a:bodyPr>
            <a:normAutofit/>
          </a:bodyPr>
          <a:lstStyle/>
          <a:p>
            <a:r>
              <a:rPr lang="it-IT" sz="2000" b="1" dirty="0"/>
              <a:t>Commenti sul Software:</a:t>
            </a:r>
            <a:endParaRPr lang="en-US" sz="2000" b="1" dirty="0"/>
          </a:p>
        </p:txBody>
      </p:sp>
      <p:sp>
        <p:nvSpPr>
          <p:cNvPr id="9" name="CasellaDiTesto 8"/>
          <p:cNvSpPr txBox="1"/>
          <p:nvPr/>
        </p:nvSpPr>
        <p:spPr>
          <a:xfrm>
            <a:off x="107504" y="4581128"/>
            <a:ext cx="9253880" cy="2031325"/>
          </a:xfrm>
          <a:prstGeom prst="rect">
            <a:avLst/>
          </a:prstGeom>
          <a:noFill/>
        </p:spPr>
        <p:txBody>
          <a:bodyPr wrap="none" rtlCol="0">
            <a:spAutoFit/>
          </a:bodyPr>
          <a:lstStyle/>
          <a:p>
            <a:pPr marL="285750" indent="-285750">
              <a:buFont typeface="Wingdings" panose="05000000000000000000" pitchFamily="2" charset="2"/>
              <a:buChar char="v"/>
            </a:pPr>
            <a:r>
              <a:rPr lang="it-IT" dirty="0"/>
              <a:t>Sebbene il modello sia di difficile formulazione, il software aiuta l’utente ad inserire i relativi </a:t>
            </a:r>
          </a:p>
          <a:p>
            <a:r>
              <a:rPr lang="it-IT" dirty="0"/>
              <a:t>dati passo dopo passo, con relativa semplicità grazie al supporto grafico e indicando quali dati </a:t>
            </a:r>
          </a:p>
          <a:p>
            <a:r>
              <a:rPr lang="it-IT" dirty="0"/>
              <a:t>siano effettivamente da inserire e quali invece di default;</a:t>
            </a:r>
          </a:p>
          <a:p>
            <a:pPr marL="285750" indent="-285750">
              <a:buFont typeface="Wingdings" panose="05000000000000000000" pitchFamily="2" charset="2"/>
              <a:buChar char="v"/>
            </a:pPr>
            <a:r>
              <a:rPr lang="it-IT" dirty="0"/>
              <a:t>Il software usufruisce di una grande ‘Banca Dati’, grazie a cui l’utente può scegliere più tipi di</a:t>
            </a:r>
          </a:p>
          <a:p>
            <a:r>
              <a:rPr lang="it-IT" dirty="0"/>
              <a:t>contaminanti, in base alle relative proprietà fisico-chimiche caratterizzanti il sito esaminato;</a:t>
            </a:r>
          </a:p>
          <a:p>
            <a:pPr marL="285750" indent="-285750">
              <a:buFont typeface="Wingdings" panose="05000000000000000000" pitchFamily="2" charset="2"/>
              <a:buChar char="v"/>
            </a:pPr>
            <a:r>
              <a:rPr lang="it-IT" dirty="0"/>
              <a:t>Sicuramente, il punto forte del software è la schematicità con la quale esso descrive il </a:t>
            </a:r>
          </a:p>
          <a:p>
            <a:r>
              <a:rPr lang="it-IT" dirty="0"/>
              <a:t>modello: è infatti un software rivolto specialmente alle aziende e agli studenti universitari.</a:t>
            </a:r>
          </a:p>
        </p:txBody>
      </p:sp>
    </p:spTree>
    <p:extLst>
      <p:ext uri="{BB962C8B-B14F-4D97-AF65-F5344CB8AC3E}">
        <p14:creationId xmlns:p14="http://schemas.microsoft.com/office/powerpoint/2010/main" val="883512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Risultati immagini per università tor vergat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40152" y="50108"/>
            <a:ext cx="1316556" cy="1316556"/>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4" name="Immagine 3"/>
          <p:cNvPicPr>
            <a:picLocks noChangeAspect="1"/>
          </p:cNvPicPr>
          <p:nvPr/>
        </p:nvPicPr>
        <p:blipFill>
          <a:blip r:embed="rId3"/>
          <a:stretch>
            <a:fillRect/>
          </a:stretch>
        </p:blipFill>
        <p:spPr>
          <a:xfrm>
            <a:off x="755576" y="498824"/>
            <a:ext cx="2302090" cy="480169"/>
          </a:xfrm>
          <a:prstGeom prst="rect">
            <a:avLst/>
          </a:prstGeom>
        </p:spPr>
      </p:pic>
      <p:sp>
        <p:nvSpPr>
          <p:cNvPr id="2" name="Titolo 1"/>
          <p:cNvSpPr>
            <a:spLocks noGrp="1"/>
          </p:cNvSpPr>
          <p:nvPr>
            <p:ph type="title"/>
          </p:nvPr>
        </p:nvSpPr>
        <p:spPr>
          <a:xfrm>
            <a:off x="3347864" y="-99392"/>
            <a:ext cx="4817137" cy="1676603"/>
          </a:xfrm>
        </p:spPr>
        <p:txBody>
          <a:bodyPr>
            <a:normAutofit/>
          </a:bodyPr>
          <a:lstStyle/>
          <a:p>
            <a:r>
              <a:rPr lang="it-IT" b="1" dirty="0">
                <a:ea typeface="Cambria Math" panose="02040503050406030204" pitchFamily="18" charset="0"/>
              </a:rPr>
              <a:t>Il Software</a:t>
            </a:r>
            <a:endParaRPr lang="en-US" b="1" dirty="0">
              <a:ea typeface="Cambria Math" panose="02040503050406030204" pitchFamily="18" charset="0"/>
            </a:endParaRPr>
          </a:p>
        </p:txBody>
      </p:sp>
      <p:sp>
        <p:nvSpPr>
          <p:cNvPr id="3" name="Segnaposto contenuto 2"/>
          <p:cNvSpPr>
            <a:spLocks noGrp="1"/>
          </p:cNvSpPr>
          <p:nvPr>
            <p:ph idx="1"/>
          </p:nvPr>
        </p:nvSpPr>
        <p:spPr>
          <a:xfrm>
            <a:off x="202849" y="1412776"/>
            <a:ext cx="8475284" cy="5616624"/>
          </a:xfrm>
        </p:spPr>
        <p:txBody>
          <a:bodyPr>
            <a:normAutofit fontScale="92500" lnSpcReduction="10000"/>
          </a:bodyPr>
          <a:lstStyle/>
          <a:p>
            <a:r>
              <a:rPr lang="it-IT" sz="1900" dirty="0">
                <a:ea typeface="Cambria Math" panose="02040503050406030204" pitchFamily="18" charset="0"/>
              </a:rPr>
              <a:t>Il software </a:t>
            </a:r>
            <a:r>
              <a:rPr lang="it-IT" sz="1900" b="1" dirty="0">
                <a:ea typeface="Cambria Math" panose="02040503050406030204" pitchFamily="18" charset="0"/>
              </a:rPr>
              <a:t>Risk-net v. 2.0 </a:t>
            </a:r>
            <a:r>
              <a:rPr lang="it-IT" sz="1900" dirty="0">
                <a:ea typeface="Cambria Math" panose="02040503050406030204" pitchFamily="18" charset="0"/>
              </a:rPr>
              <a:t>è stato sviluppato nell’ambito della rete </a:t>
            </a:r>
            <a:r>
              <a:rPr lang="it-IT" sz="1900" dirty="0" err="1">
                <a:ea typeface="Cambria Math" panose="02040503050406030204" pitchFamily="18" charset="0"/>
              </a:rPr>
              <a:t>RECONnet</a:t>
            </a:r>
            <a:r>
              <a:rPr lang="it-IT" sz="1900" dirty="0">
                <a:ea typeface="Cambria Math" panose="02040503050406030204" pitchFamily="18" charset="0"/>
              </a:rPr>
              <a:t> (Rete Nazionale sulla gestione e la Bonifica dei Siti Contaminati) su iniziativa del Dipartimento di Ingegneria Civile e Ingegneria Informatica dell’ Università di Roma “Tor Vergata” </a:t>
            </a:r>
          </a:p>
          <a:p>
            <a:r>
              <a:rPr lang="it-IT" sz="1900" dirty="0">
                <a:ea typeface="Cambria Math" panose="02040503050406030204" pitchFamily="18" charset="0"/>
              </a:rPr>
              <a:t>Il software permette di calcolare il </a:t>
            </a:r>
            <a:r>
              <a:rPr lang="it-IT" sz="1900" b="1" dirty="0">
                <a:ea typeface="Cambria Math" panose="02040503050406030204" pitchFamily="18" charset="0"/>
              </a:rPr>
              <a:t>rischio</a:t>
            </a:r>
            <a:r>
              <a:rPr lang="it-IT" sz="1900" dirty="0">
                <a:ea typeface="Cambria Math" panose="02040503050406030204" pitchFamily="18" charset="0"/>
              </a:rPr>
              <a:t> e gli </a:t>
            </a:r>
            <a:r>
              <a:rPr lang="it-IT" sz="1900" b="1" dirty="0">
                <a:ea typeface="Cambria Math" panose="02040503050406030204" pitchFamily="18" charset="0"/>
              </a:rPr>
              <a:t>obiettivi di bonifica </a:t>
            </a:r>
            <a:r>
              <a:rPr lang="it-IT" sz="1900" dirty="0">
                <a:ea typeface="Cambria Math" panose="02040503050406030204" pitchFamily="18" charset="0"/>
              </a:rPr>
              <a:t>legato alla presenza di contaminanti all'interno di un sito, applicando la procedura APAT-ISPRA (2008) di analisi di rischio sanitaria.</a:t>
            </a:r>
            <a:endParaRPr lang="it-IT" sz="1400" dirty="0">
              <a:ea typeface="Cambria Math" panose="02040503050406030204" pitchFamily="18" charset="0"/>
            </a:endParaRPr>
          </a:p>
          <a:p>
            <a:r>
              <a:rPr lang="it-IT" sz="1900" dirty="0"/>
              <a:t>Per ogni percorso di esposizione attivato dall’utente (diretto o indiretto) vengono calcolate, attraverso i modelli analitici di trasporto descritti nelle linee guida APAT-ISPRA, le concentrazioni massime attese </a:t>
            </a:r>
            <a:r>
              <a:rPr lang="it-IT" sz="1900" u="sng" dirty="0"/>
              <a:t>in condizioni stazionarie</a:t>
            </a:r>
            <a:r>
              <a:rPr lang="it-IT" sz="1900" dirty="0"/>
              <a:t> al punto di esposizione. </a:t>
            </a:r>
          </a:p>
          <a:p>
            <a:r>
              <a:rPr lang="it-IT" sz="1900" dirty="0"/>
              <a:t>Tali modelli tengono conto della ripartizione dei contaminanti nelle diverse fasi del suolo e dell’attenuazione subita durante la migrazione dalla sorgente al punto di esposizione. </a:t>
            </a:r>
          </a:p>
          <a:p>
            <a:r>
              <a:rPr lang="it-IT" sz="1900" dirty="0"/>
              <a:t>Successivamente, sulla base dei parametri di esposizione definiti dall’utente, viene calcolata la dose giornaliera dei diversi ricettori. Tali dosi, combinate con i corrispondenti parametri tossicologici e con le concentrazioni al punto di esposizione, sono utilizzate nel calcolo del rischio e degli obiettivi di bonifica (CSR).</a:t>
            </a:r>
          </a:p>
          <a:p>
            <a:r>
              <a:rPr lang="it-IT" sz="1900" dirty="0"/>
              <a:t> In seguito, per ciascun contaminante vengono cumulati gli effetti legati alla presenza di più vie di esposizione attive e vengono calcolati gli obiettivi di bonifica e i rischi individuali (legati alla singola sostanza) e cumulativi (derivanti dalla presenza di più sostanze).</a:t>
            </a:r>
            <a:endParaRPr lang="it-IT" sz="1900" dirty="0">
              <a:ea typeface="Cambria Math" panose="02040503050406030204" pitchFamily="18" charset="0"/>
            </a:endParaRPr>
          </a:p>
        </p:txBody>
      </p:sp>
    </p:spTree>
    <p:extLst>
      <p:ext uri="{BB962C8B-B14F-4D97-AF65-F5344CB8AC3E}">
        <p14:creationId xmlns:p14="http://schemas.microsoft.com/office/powerpoint/2010/main" val="605260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Risultati immagini per windows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5391" y="836712"/>
            <a:ext cx="1888737" cy="1350446"/>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2052" name="Picture 4" descr="Risultati immagini per windows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8427" y="2777901"/>
            <a:ext cx="1938889" cy="126692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Risultati immagini per windows xp"/>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3504" y="4635567"/>
            <a:ext cx="1888737" cy="1260731"/>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p:cNvSpPr>
            <a:spLocks noGrp="1"/>
          </p:cNvSpPr>
          <p:nvPr>
            <p:ph type="title"/>
          </p:nvPr>
        </p:nvSpPr>
        <p:spPr>
          <a:xfrm>
            <a:off x="2915816" y="11723"/>
            <a:ext cx="5678260" cy="1676603"/>
          </a:xfrm>
        </p:spPr>
        <p:txBody>
          <a:bodyPr>
            <a:normAutofit/>
          </a:bodyPr>
          <a:lstStyle/>
          <a:p>
            <a:r>
              <a:rPr lang="it-IT" b="1" dirty="0"/>
              <a:t>Requisiti di Sistema e Attivazione</a:t>
            </a:r>
            <a:endParaRPr lang="en-US" b="1" dirty="0"/>
          </a:p>
        </p:txBody>
      </p:sp>
      <p:sp>
        <p:nvSpPr>
          <p:cNvPr id="3" name="Segnaposto contenuto 2"/>
          <p:cNvSpPr>
            <a:spLocks noGrp="1"/>
          </p:cNvSpPr>
          <p:nvPr>
            <p:ph idx="1"/>
          </p:nvPr>
        </p:nvSpPr>
        <p:spPr>
          <a:xfrm>
            <a:off x="2915816" y="1196752"/>
            <a:ext cx="5343467" cy="5328592"/>
          </a:xfrm>
        </p:spPr>
        <p:txBody>
          <a:bodyPr>
            <a:normAutofit/>
          </a:bodyPr>
          <a:lstStyle/>
          <a:p>
            <a:r>
              <a:rPr lang="it-IT" sz="1700" dirty="0"/>
              <a:t>Il programma è stato sviluppato in Visual Basic per lavorare in ambiente Microsoft Excel e </a:t>
            </a:r>
            <a:r>
              <a:rPr lang="it-IT" sz="1700" b="1" u="sng" dirty="0"/>
              <a:t>non</a:t>
            </a:r>
            <a:r>
              <a:rPr lang="it-IT" sz="1700" dirty="0"/>
              <a:t> risulta invece compatibile con </a:t>
            </a:r>
            <a:r>
              <a:rPr lang="it-IT" sz="1700" dirty="0" err="1"/>
              <a:t>LibreOffice</a:t>
            </a:r>
            <a:r>
              <a:rPr lang="it-IT" sz="1700" dirty="0"/>
              <a:t> e </a:t>
            </a:r>
            <a:r>
              <a:rPr lang="it-IT" sz="1700" dirty="0" err="1"/>
              <a:t>OpenOffice</a:t>
            </a:r>
            <a:r>
              <a:rPr lang="it-IT" sz="1700" dirty="0"/>
              <a:t>.</a:t>
            </a:r>
          </a:p>
          <a:p>
            <a:endParaRPr lang="it-IT" sz="1700" dirty="0"/>
          </a:p>
          <a:p>
            <a:r>
              <a:rPr lang="it-IT" sz="1700" dirty="0"/>
              <a:t>Il software Risk-net è stato sviluppato per lavorare in ambiente Windows XP, Windows 7 e Windows 8 con Excel 2003, Excel 2007 e Excel 2010 (è necessario attivarne il contenuto per eseguire il software). Con le versioni più recenti di Excel alcune funzionalità del software potrebbero risultare limitate o rallentate. </a:t>
            </a:r>
          </a:p>
          <a:p>
            <a:endParaRPr lang="it-IT" sz="1700" dirty="0"/>
          </a:p>
          <a:p>
            <a:r>
              <a:rPr lang="it-IT" sz="1700" dirty="0"/>
              <a:t>Il software si può scaricare online dal sito: </a:t>
            </a:r>
            <a:r>
              <a:rPr lang="it-IT" sz="1700" dirty="0">
                <a:hlinkClick r:id="rId5"/>
              </a:rPr>
              <a:t>http://www.reconnet.net/Risknet%202_download.html</a:t>
            </a:r>
            <a:endParaRPr lang="it-IT" sz="1700" dirty="0"/>
          </a:p>
          <a:p>
            <a:endParaRPr lang="it-IT" sz="1800" dirty="0"/>
          </a:p>
          <a:p>
            <a:r>
              <a:rPr lang="it-IT" sz="1800" dirty="0"/>
              <a:t>Per scopi statistici e gestionali il software viene distribuito </a:t>
            </a:r>
            <a:r>
              <a:rPr lang="it-IT" sz="1800" u="sng" dirty="0"/>
              <a:t>in singola licenza</a:t>
            </a:r>
            <a:r>
              <a:rPr lang="it-IT" sz="1800" dirty="0"/>
              <a:t>: è necessario quindi creare una licenza e attivare il programma online al sito: </a:t>
            </a:r>
            <a:r>
              <a:rPr lang="it-IT" sz="1800" dirty="0">
                <a:hlinkClick r:id="rId6"/>
              </a:rPr>
              <a:t>www.reconnet.net</a:t>
            </a:r>
            <a:r>
              <a:rPr lang="it-IT" sz="1800" dirty="0"/>
              <a:t>, tramite un codice ID identificativo della licenza appena creata.</a:t>
            </a:r>
          </a:p>
        </p:txBody>
      </p:sp>
    </p:spTree>
    <p:extLst>
      <p:ext uri="{BB962C8B-B14F-4D97-AF65-F5344CB8AC3E}">
        <p14:creationId xmlns:p14="http://schemas.microsoft.com/office/powerpoint/2010/main" val="1829826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p:cNvPicPr>
            <a:picLocks noChangeAspect="1"/>
          </p:cNvPicPr>
          <p:nvPr/>
        </p:nvPicPr>
        <p:blipFill>
          <a:blip r:embed="rId2"/>
          <a:stretch>
            <a:fillRect/>
          </a:stretch>
        </p:blipFill>
        <p:spPr>
          <a:xfrm>
            <a:off x="272420" y="1269834"/>
            <a:ext cx="8252911" cy="4692180"/>
          </a:xfrm>
          <a:prstGeom prst="rect">
            <a:avLst/>
          </a:prstGeom>
        </p:spPr>
      </p:pic>
      <p:sp>
        <p:nvSpPr>
          <p:cNvPr id="2" name="Titolo 1"/>
          <p:cNvSpPr>
            <a:spLocks noGrp="1"/>
          </p:cNvSpPr>
          <p:nvPr>
            <p:ph type="title"/>
          </p:nvPr>
        </p:nvSpPr>
        <p:spPr>
          <a:xfrm>
            <a:off x="284288" y="115965"/>
            <a:ext cx="3223270" cy="1325563"/>
          </a:xfrm>
        </p:spPr>
        <p:txBody>
          <a:bodyPr vert="horz" lIns="91440" tIns="45720" rIns="91440" bIns="45720" rtlCol="0" anchor="ctr">
            <a:normAutofit/>
          </a:bodyPr>
          <a:lstStyle/>
          <a:p>
            <a:pPr defTabSz="914400"/>
            <a:r>
              <a:rPr lang="en-US" sz="2800" b="1" kern="1200" dirty="0" err="1">
                <a:solidFill>
                  <a:schemeClr val="tx1"/>
                </a:solidFill>
                <a:latin typeface="+mj-lt"/>
                <a:ea typeface="+mj-ea"/>
                <a:cs typeface="+mj-cs"/>
              </a:rPr>
              <a:t>Schermata</a:t>
            </a:r>
            <a:r>
              <a:rPr lang="en-US" sz="2800" b="1" kern="1200" dirty="0">
                <a:solidFill>
                  <a:schemeClr val="tx1"/>
                </a:solidFill>
                <a:latin typeface="+mj-lt"/>
                <a:ea typeface="+mj-ea"/>
                <a:cs typeface="+mj-cs"/>
              </a:rPr>
              <a:t> </a:t>
            </a:r>
            <a:r>
              <a:rPr lang="en-US" sz="2800" b="1" kern="1200" dirty="0" err="1">
                <a:solidFill>
                  <a:schemeClr val="tx1"/>
                </a:solidFill>
                <a:latin typeface="+mj-lt"/>
                <a:ea typeface="+mj-ea"/>
                <a:cs typeface="+mj-cs"/>
              </a:rPr>
              <a:t>Principale</a:t>
            </a:r>
            <a:endParaRPr lang="en-US" sz="2800" b="1" kern="1200" dirty="0">
              <a:solidFill>
                <a:schemeClr val="tx1"/>
              </a:solidFill>
              <a:latin typeface="+mj-lt"/>
              <a:ea typeface="+mj-ea"/>
              <a:cs typeface="+mj-cs"/>
            </a:endParaRPr>
          </a:p>
        </p:txBody>
      </p:sp>
      <p:sp>
        <p:nvSpPr>
          <p:cNvPr id="23" name="Freccia in giù 22"/>
          <p:cNvSpPr/>
          <p:nvPr/>
        </p:nvSpPr>
        <p:spPr>
          <a:xfrm rot="3330611" flipV="1">
            <a:off x="3659292" y="562581"/>
            <a:ext cx="405531" cy="1671972"/>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4" name="Freccia in giù 23"/>
          <p:cNvSpPr/>
          <p:nvPr/>
        </p:nvSpPr>
        <p:spPr>
          <a:xfrm>
            <a:off x="1547664" y="4437112"/>
            <a:ext cx="484632" cy="1440160"/>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graphicFrame>
        <p:nvGraphicFramePr>
          <p:cNvPr id="9" name="Tabella 8"/>
          <p:cNvGraphicFramePr>
            <a:graphicFrameLocks noGrp="1"/>
          </p:cNvGraphicFramePr>
          <p:nvPr>
            <p:extLst>
              <p:ext uri="{D42A27DB-BD31-4B8C-83A1-F6EECF244321}">
                <p14:modId xmlns:p14="http://schemas.microsoft.com/office/powerpoint/2010/main" val="683514140"/>
              </p:ext>
            </p:extLst>
          </p:nvPr>
        </p:nvGraphicFramePr>
        <p:xfrm>
          <a:off x="4665918" y="158616"/>
          <a:ext cx="3542143" cy="914400"/>
        </p:xfrm>
        <a:graphic>
          <a:graphicData uri="http://schemas.openxmlformats.org/drawingml/2006/table">
            <a:tbl>
              <a:tblPr firstRow="1" bandRow="1">
                <a:tableStyleId>{5C22544A-7EE6-4342-B048-85BDC9FD1C3A}</a:tableStyleId>
              </a:tblPr>
              <a:tblGrid>
                <a:gridCol w="3542143">
                  <a:extLst>
                    <a:ext uri="{9D8B030D-6E8A-4147-A177-3AD203B41FA5}">
                      <a16:colId xmlns:a16="http://schemas.microsoft.com/office/drawing/2014/main" xmlns="" val="214087799"/>
                    </a:ext>
                  </a:extLst>
                </a:gridCol>
              </a:tblGrid>
              <a:tr h="761337">
                <a:tc>
                  <a:txBody>
                    <a:bodyPr/>
                    <a:lstStyle/>
                    <a:p>
                      <a:r>
                        <a:rPr lang="it-IT" dirty="0">
                          <a:solidFill>
                            <a:schemeClr val="tx1"/>
                          </a:solidFill>
                        </a:rPr>
                        <a:t>Informazioni generali del progetto (Sito, Data, </a:t>
                      </a:r>
                    </a:p>
                    <a:p>
                      <a:r>
                        <a:rPr lang="it-IT" dirty="0">
                          <a:solidFill>
                            <a:schemeClr val="tx1"/>
                          </a:solidFill>
                        </a:rPr>
                        <a:t>ID e Compilato Da) che vengono riportate sulle </a:t>
                      </a:r>
                    </a:p>
                    <a:p>
                      <a:r>
                        <a:rPr lang="it-IT" dirty="0">
                          <a:solidFill>
                            <a:schemeClr val="tx1"/>
                          </a:solidFill>
                        </a:rPr>
                        <a:t>diverse schermate di input e output. </a:t>
                      </a:r>
                      <a:endParaRPr lang="en-US" dirty="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657736254"/>
                  </a:ext>
                </a:extLst>
              </a:tr>
            </a:tbl>
          </a:graphicData>
        </a:graphic>
      </p:graphicFrame>
      <p:graphicFrame>
        <p:nvGraphicFramePr>
          <p:cNvPr id="10" name="Tabella 9"/>
          <p:cNvGraphicFramePr>
            <a:graphicFrameLocks noGrp="1"/>
          </p:cNvGraphicFramePr>
          <p:nvPr>
            <p:extLst>
              <p:ext uri="{D42A27DB-BD31-4B8C-83A1-F6EECF244321}">
                <p14:modId xmlns:p14="http://schemas.microsoft.com/office/powerpoint/2010/main" val="2303558198"/>
              </p:ext>
            </p:extLst>
          </p:nvPr>
        </p:nvGraphicFramePr>
        <p:xfrm>
          <a:off x="467544" y="5962014"/>
          <a:ext cx="5256584" cy="708660"/>
        </p:xfrm>
        <a:graphic>
          <a:graphicData uri="http://schemas.openxmlformats.org/drawingml/2006/table">
            <a:tbl>
              <a:tblPr firstRow="1" bandRow="1">
                <a:tableStyleId>{5C22544A-7EE6-4342-B048-85BDC9FD1C3A}</a:tableStyleId>
              </a:tblPr>
              <a:tblGrid>
                <a:gridCol w="5256584">
                  <a:extLst>
                    <a:ext uri="{9D8B030D-6E8A-4147-A177-3AD203B41FA5}">
                      <a16:colId xmlns:a16="http://schemas.microsoft.com/office/drawing/2014/main" xmlns="" val="214087799"/>
                    </a:ext>
                  </a:extLst>
                </a:gridCol>
              </a:tblGrid>
              <a:tr h="473638">
                <a:tc>
                  <a:txBody>
                    <a:bodyPr/>
                    <a:lstStyle/>
                    <a:p>
                      <a:r>
                        <a:rPr lang="it-IT" dirty="0">
                          <a:solidFill>
                            <a:schemeClr val="tx1"/>
                          </a:solidFill>
                        </a:rPr>
                        <a:t>Risk-net può essere utilizzato per applicare l’Analisi di Rischio sia in modalità diretta (“Forward mode”) che inversa (“</a:t>
                      </a:r>
                      <a:r>
                        <a:rPr lang="it-IT" dirty="0" err="1">
                          <a:solidFill>
                            <a:schemeClr val="tx1"/>
                          </a:solidFill>
                        </a:rPr>
                        <a:t>Backward</a:t>
                      </a:r>
                      <a:r>
                        <a:rPr lang="it-IT" dirty="0">
                          <a:solidFill>
                            <a:schemeClr val="tx1"/>
                          </a:solidFill>
                        </a:rPr>
                        <a:t> mode”).</a:t>
                      </a:r>
                      <a:endParaRPr lang="en-US" dirty="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657736254"/>
                  </a:ext>
                </a:extLst>
              </a:tr>
            </a:tbl>
          </a:graphicData>
        </a:graphic>
      </p:graphicFrame>
    </p:spTree>
    <p:extLst>
      <p:ext uri="{BB962C8B-B14F-4D97-AF65-F5344CB8AC3E}">
        <p14:creationId xmlns:p14="http://schemas.microsoft.com/office/powerpoint/2010/main" val="2749858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31950"/>
            <a:ext cx="7886700" cy="1325562"/>
          </a:xfrm>
        </p:spPr>
        <p:txBody>
          <a:bodyPr/>
          <a:lstStyle/>
          <a:p>
            <a:r>
              <a:rPr lang="it-IT" b="1" dirty="0"/>
              <a:t>STEP A: Analisi, Limiti e Opzioni di calcolo</a:t>
            </a:r>
            <a:endParaRPr lang="en-US" b="1" dirty="0"/>
          </a:p>
        </p:txBody>
      </p:sp>
      <p:pic>
        <p:nvPicPr>
          <p:cNvPr id="6" name="Immagine 5"/>
          <p:cNvPicPr>
            <a:picLocks noChangeAspect="1"/>
          </p:cNvPicPr>
          <p:nvPr/>
        </p:nvPicPr>
        <p:blipFill>
          <a:blip r:embed="rId2"/>
          <a:stretch>
            <a:fillRect/>
          </a:stretch>
        </p:blipFill>
        <p:spPr>
          <a:xfrm>
            <a:off x="395536" y="1772816"/>
            <a:ext cx="3149600" cy="2607600"/>
          </a:xfrm>
          <a:prstGeom prst="rect">
            <a:avLst/>
          </a:prstGeom>
        </p:spPr>
      </p:pic>
      <p:sp>
        <p:nvSpPr>
          <p:cNvPr id="7" name="Freccia a destra 6"/>
          <p:cNvSpPr/>
          <p:nvPr/>
        </p:nvSpPr>
        <p:spPr>
          <a:xfrm rot="19937241">
            <a:off x="2719227" y="1689995"/>
            <a:ext cx="121407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eccia in giù 2"/>
          <p:cNvSpPr/>
          <p:nvPr/>
        </p:nvSpPr>
        <p:spPr>
          <a:xfrm>
            <a:off x="899592" y="4221087"/>
            <a:ext cx="504056" cy="10937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ccia in giù 4"/>
          <p:cNvSpPr/>
          <p:nvPr/>
        </p:nvSpPr>
        <p:spPr>
          <a:xfrm rot="17775608">
            <a:off x="3763875" y="3628856"/>
            <a:ext cx="440153" cy="18766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Tabella 12"/>
          <p:cNvGraphicFramePr>
            <a:graphicFrameLocks noGrp="1"/>
          </p:cNvGraphicFramePr>
          <p:nvPr>
            <p:extLst>
              <p:ext uri="{D42A27DB-BD31-4B8C-83A1-F6EECF244321}">
                <p14:modId xmlns:p14="http://schemas.microsoft.com/office/powerpoint/2010/main" val="3222555876"/>
              </p:ext>
            </p:extLst>
          </p:nvPr>
        </p:nvGraphicFramePr>
        <p:xfrm>
          <a:off x="4021453" y="1185482"/>
          <a:ext cx="4104456" cy="1120140"/>
        </p:xfrm>
        <a:graphic>
          <a:graphicData uri="http://schemas.openxmlformats.org/drawingml/2006/table">
            <a:tbl>
              <a:tblPr firstRow="1" bandRow="1">
                <a:tableStyleId>{5C22544A-7EE6-4342-B048-85BDC9FD1C3A}</a:tableStyleId>
              </a:tblPr>
              <a:tblGrid>
                <a:gridCol w="4104456">
                  <a:extLst>
                    <a:ext uri="{9D8B030D-6E8A-4147-A177-3AD203B41FA5}">
                      <a16:colId xmlns:a16="http://schemas.microsoft.com/office/drawing/2014/main" xmlns="" val="214087799"/>
                    </a:ext>
                  </a:extLst>
                </a:gridCol>
              </a:tblGrid>
              <a:tr h="94727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it-IT" b="1" dirty="0">
                          <a:ln>
                            <a:solidFill>
                              <a:schemeClr val="tx1"/>
                            </a:solidFill>
                          </a:ln>
                          <a:solidFill>
                            <a:schemeClr val="tx1"/>
                          </a:solidFill>
                        </a:rPr>
                        <a:t>“Calcolo Obiettivi di Bonifica”</a:t>
                      </a:r>
                      <a:endParaRPr lang="en-US" dirty="0">
                        <a:ln>
                          <a:solidFill>
                            <a:schemeClr val="tx1"/>
                          </a:solidFill>
                        </a:ln>
                        <a:solidFill>
                          <a:schemeClr val="tx1"/>
                        </a:solidFill>
                      </a:endParaRPr>
                    </a:p>
                    <a:p>
                      <a:r>
                        <a:rPr lang="it-IT" dirty="0">
                          <a:solidFill>
                            <a:schemeClr val="tx1"/>
                          </a:solidFill>
                        </a:rPr>
                        <a:t>Calcolo delle concentrazioni massime ammissibili in </a:t>
                      </a:r>
                    </a:p>
                    <a:p>
                      <a:r>
                        <a:rPr lang="it-IT" dirty="0">
                          <a:solidFill>
                            <a:schemeClr val="tx1"/>
                          </a:solidFill>
                        </a:rPr>
                        <a:t>sorgente compatibili con il livello di rischio e indice di </a:t>
                      </a:r>
                    </a:p>
                    <a:p>
                      <a:r>
                        <a:rPr lang="it-IT" dirty="0">
                          <a:solidFill>
                            <a:schemeClr val="tx1"/>
                          </a:solidFill>
                        </a:rPr>
                        <a:t>pericolo accettabile. </a:t>
                      </a:r>
                      <a:endParaRPr lang="en-US" dirty="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657736254"/>
                  </a:ext>
                </a:extLst>
              </a:tr>
            </a:tbl>
          </a:graphicData>
        </a:graphic>
      </p:graphicFrame>
      <p:graphicFrame>
        <p:nvGraphicFramePr>
          <p:cNvPr id="17" name="Tabella 16"/>
          <p:cNvGraphicFramePr>
            <a:graphicFrameLocks noGrp="1"/>
          </p:cNvGraphicFramePr>
          <p:nvPr>
            <p:extLst>
              <p:ext uri="{D42A27DB-BD31-4B8C-83A1-F6EECF244321}">
                <p14:modId xmlns:p14="http://schemas.microsoft.com/office/powerpoint/2010/main" val="1348269083"/>
              </p:ext>
            </p:extLst>
          </p:nvPr>
        </p:nvGraphicFramePr>
        <p:xfrm>
          <a:off x="4021453" y="2757244"/>
          <a:ext cx="4104456" cy="1531620"/>
        </p:xfrm>
        <a:graphic>
          <a:graphicData uri="http://schemas.openxmlformats.org/drawingml/2006/table">
            <a:tbl>
              <a:tblPr firstRow="1" bandRow="1">
                <a:tableStyleId>{5C22544A-7EE6-4342-B048-85BDC9FD1C3A}</a:tableStyleId>
              </a:tblPr>
              <a:tblGrid>
                <a:gridCol w="4104456">
                  <a:extLst>
                    <a:ext uri="{9D8B030D-6E8A-4147-A177-3AD203B41FA5}">
                      <a16:colId xmlns:a16="http://schemas.microsoft.com/office/drawing/2014/main" xmlns="" val="214087799"/>
                    </a:ext>
                  </a:extLst>
                </a:gridCol>
              </a:tblGrid>
              <a:tr h="94727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it-IT" b="1" dirty="0">
                          <a:ln>
                            <a:solidFill>
                              <a:schemeClr val="tx1"/>
                            </a:solidFill>
                          </a:ln>
                          <a:solidFill>
                            <a:schemeClr val="tx1"/>
                          </a:solidFill>
                        </a:rPr>
                        <a:t>“Calcolo Rischio”</a:t>
                      </a:r>
                      <a:endParaRPr lang="en-US" dirty="0">
                        <a:ln>
                          <a:solidFill>
                            <a:schemeClr val="tx1"/>
                          </a:solidFill>
                        </a:ln>
                        <a:solidFill>
                          <a:schemeClr val="tx1"/>
                        </a:solidFill>
                      </a:endParaRPr>
                    </a:p>
                    <a:p>
                      <a:r>
                        <a:rPr lang="it-IT" dirty="0">
                          <a:solidFill>
                            <a:schemeClr val="tx1"/>
                          </a:solidFill>
                        </a:rPr>
                        <a:t>Calcolo del rischio associato alla ‘Concentrazione</a:t>
                      </a:r>
                    </a:p>
                    <a:p>
                      <a:r>
                        <a:rPr lang="it-IT" dirty="0">
                          <a:solidFill>
                            <a:schemeClr val="tx1"/>
                          </a:solidFill>
                        </a:rPr>
                        <a:t>Rappresentativa alla Sorgente’ (CRS) definita dallo</a:t>
                      </a:r>
                    </a:p>
                    <a:p>
                      <a:r>
                        <a:rPr lang="it-IT" dirty="0">
                          <a:solidFill>
                            <a:schemeClr val="tx1"/>
                          </a:solidFill>
                        </a:rPr>
                        <a:t>utente. Viene calcolato sia il rischio individuale (singola</a:t>
                      </a:r>
                    </a:p>
                    <a:p>
                      <a:r>
                        <a:rPr lang="it-IT" dirty="0">
                          <a:solidFill>
                            <a:schemeClr val="tx1"/>
                          </a:solidFill>
                        </a:rPr>
                        <a:t>sostanza) che quello cumulativo (sommatoria dei rischi</a:t>
                      </a:r>
                    </a:p>
                    <a:p>
                      <a:r>
                        <a:rPr lang="it-IT" dirty="0">
                          <a:solidFill>
                            <a:schemeClr val="tx1"/>
                          </a:solidFill>
                        </a:rPr>
                        <a:t>associati ai diversi contaminanti riscontrati nel sito). </a:t>
                      </a:r>
                      <a:endParaRPr lang="en-US" dirty="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657736254"/>
                  </a:ext>
                </a:extLst>
              </a:tr>
            </a:tbl>
          </a:graphicData>
        </a:graphic>
      </p:graphicFrame>
      <p:graphicFrame>
        <p:nvGraphicFramePr>
          <p:cNvPr id="18" name="Tabella 17"/>
          <p:cNvGraphicFramePr>
            <a:graphicFrameLocks noGrp="1"/>
          </p:cNvGraphicFramePr>
          <p:nvPr>
            <p:extLst>
              <p:ext uri="{D42A27DB-BD31-4B8C-83A1-F6EECF244321}">
                <p14:modId xmlns:p14="http://schemas.microsoft.com/office/powerpoint/2010/main" val="3150595606"/>
              </p:ext>
            </p:extLst>
          </p:nvPr>
        </p:nvGraphicFramePr>
        <p:xfrm>
          <a:off x="93753" y="5368059"/>
          <a:ext cx="3542143" cy="1120140"/>
        </p:xfrm>
        <a:graphic>
          <a:graphicData uri="http://schemas.openxmlformats.org/drawingml/2006/table">
            <a:tbl>
              <a:tblPr firstRow="1" bandRow="1">
                <a:tableStyleId>{5C22544A-7EE6-4342-B048-85BDC9FD1C3A}</a:tableStyleId>
              </a:tblPr>
              <a:tblGrid>
                <a:gridCol w="3542143">
                  <a:extLst>
                    <a:ext uri="{9D8B030D-6E8A-4147-A177-3AD203B41FA5}">
                      <a16:colId xmlns:a16="http://schemas.microsoft.com/office/drawing/2014/main" xmlns="" val="214087799"/>
                    </a:ext>
                  </a:extLst>
                </a:gridCol>
              </a:tblGrid>
              <a:tr h="947276">
                <a:tc>
                  <a:txBody>
                    <a:bodyPr/>
                    <a:lstStyle/>
                    <a:p>
                      <a:r>
                        <a:rPr lang="it-IT" dirty="0">
                          <a:solidFill>
                            <a:schemeClr val="tx1"/>
                          </a:solidFill>
                        </a:rPr>
                        <a:t>E’ necessario definire il livello accettabile</a:t>
                      </a:r>
                    </a:p>
                    <a:p>
                      <a:r>
                        <a:rPr lang="it-IT" dirty="0">
                          <a:solidFill>
                            <a:schemeClr val="tx1"/>
                          </a:solidFill>
                        </a:rPr>
                        <a:t>di rischio, R, per le sostanze cancerogene </a:t>
                      </a:r>
                    </a:p>
                    <a:p>
                      <a:r>
                        <a:rPr lang="it-IT" dirty="0">
                          <a:solidFill>
                            <a:schemeClr val="tx1"/>
                          </a:solidFill>
                        </a:rPr>
                        <a:t>(standard=</a:t>
                      </a:r>
                      <a:r>
                        <a:rPr lang="it-IT" baseline="0" dirty="0">
                          <a:solidFill>
                            <a:schemeClr val="tx1"/>
                          </a:solidFill>
                        </a:rPr>
                        <a:t> </a:t>
                      </a:r>
                      <a:r>
                        <a:rPr lang="it-IT" dirty="0">
                          <a:solidFill>
                            <a:schemeClr val="tx1"/>
                          </a:solidFill>
                        </a:rPr>
                        <a:t>10^-6) e l’indice di pericolo, HI, </a:t>
                      </a:r>
                    </a:p>
                    <a:p>
                      <a:r>
                        <a:rPr lang="it-IT" dirty="0">
                          <a:solidFill>
                            <a:schemeClr val="tx1"/>
                          </a:solidFill>
                        </a:rPr>
                        <a:t>per le sostanze non cancerogene (standard= 1).</a:t>
                      </a: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657736254"/>
                  </a:ext>
                </a:extLst>
              </a:tr>
            </a:tbl>
          </a:graphicData>
        </a:graphic>
      </p:graphicFrame>
      <p:graphicFrame>
        <p:nvGraphicFramePr>
          <p:cNvPr id="19" name="Tabella 18"/>
          <p:cNvGraphicFramePr>
            <a:graphicFrameLocks noGrp="1"/>
          </p:cNvGraphicFramePr>
          <p:nvPr>
            <p:extLst>
              <p:ext uri="{D42A27DB-BD31-4B8C-83A1-F6EECF244321}">
                <p14:modId xmlns:p14="http://schemas.microsoft.com/office/powerpoint/2010/main" val="2576186826"/>
              </p:ext>
            </p:extLst>
          </p:nvPr>
        </p:nvGraphicFramePr>
        <p:xfrm>
          <a:off x="4928013" y="4813256"/>
          <a:ext cx="3197896" cy="1325880"/>
        </p:xfrm>
        <a:graphic>
          <a:graphicData uri="http://schemas.openxmlformats.org/drawingml/2006/table">
            <a:tbl>
              <a:tblPr firstRow="1" bandRow="1">
                <a:tableStyleId>{5C22544A-7EE6-4342-B048-85BDC9FD1C3A}</a:tableStyleId>
              </a:tblPr>
              <a:tblGrid>
                <a:gridCol w="3197896">
                  <a:extLst>
                    <a:ext uri="{9D8B030D-6E8A-4147-A177-3AD203B41FA5}">
                      <a16:colId xmlns:a16="http://schemas.microsoft.com/office/drawing/2014/main" xmlns="" val="214087799"/>
                    </a:ext>
                  </a:extLst>
                </a:gridCol>
              </a:tblGrid>
              <a:tr h="1020915">
                <a:tc>
                  <a:txBody>
                    <a:bodyPr/>
                    <a:lstStyle/>
                    <a:p>
                      <a:r>
                        <a:rPr lang="it-IT" dirty="0">
                          <a:solidFill>
                            <a:schemeClr val="tx1"/>
                          </a:solidFill>
                        </a:rPr>
                        <a:t>Opzioni di calcolo integrative, tra cui: </a:t>
                      </a:r>
                    </a:p>
                    <a:p>
                      <a:r>
                        <a:rPr lang="it-IT" dirty="0">
                          <a:solidFill>
                            <a:schemeClr val="tx1"/>
                          </a:solidFill>
                        </a:rPr>
                        <a:t>esaurimento sorgente, fattore di </a:t>
                      </a:r>
                    </a:p>
                    <a:p>
                      <a:r>
                        <a:rPr lang="it-IT" dirty="0">
                          <a:solidFill>
                            <a:schemeClr val="tx1"/>
                          </a:solidFill>
                        </a:rPr>
                        <a:t>attenuazione in falda, attenuazione nel</a:t>
                      </a:r>
                    </a:p>
                    <a:p>
                      <a:r>
                        <a:rPr lang="it-IT" dirty="0">
                          <a:solidFill>
                            <a:schemeClr val="tx1"/>
                          </a:solidFill>
                        </a:rPr>
                        <a:t>suolo, volatilizzazione, concentrazione di </a:t>
                      </a:r>
                      <a:r>
                        <a:rPr lang="it-IT" baseline="0" dirty="0">
                          <a:solidFill>
                            <a:schemeClr val="tx1"/>
                          </a:solidFill>
                        </a:rPr>
                        <a:t> </a:t>
                      </a:r>
                      <a:r>
                        <a:rPr lang="it-IT" dirty="0">
                          <a:solidFill>
                            <a:schemeClr val="tx1"/>
                          </a:solidFill>
                        </a:rPr>
                        <a:t>saturazione e altri fattori idrogeologici.</a:t>
                      </a:r>
                      <a:endParaRPr lang="en-US" dirty="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657736254"/>
                  </a:ext>
                </a:extLst>
              </a:tr>
            </a:tbl>
          </a:graphicData>
        </a:graphic>
      </p:graphicFrame>
      <p:sp>
        <p:nvSpPr>
          <p:cNvPr id="11" name="Freccia a destra 10"/>
          <p:cNvSpPr/>
          <p:nvPr/>
        </p:nvSpPr>
        <p:spPr>
          <a:xfrm rot="510113">
            <a:off x="2056837" y="2659713"/>
            <a:ext cx="1933985"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827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22375"/>
            <a:ext cx="2425987" cy="1325562"/>
          </a:xfrm>
        </p:spPr>
        <p:txBody>
          <a:bodyPr/>
          <a:lstStyle/>
          <a:p>
            <a:pPr algn="ctr" defTabSz="627063"/>
            <a:r>
              <a:rPr lang="it-IT" b="1" dirty="0"/>
              <a:t>STEP B: Input</a:t>
            </a:r>
            <a:endParaRPr lang="en-US" b="1" dirty="0"/>
          </a:p>
        </p:txBody>
      </p:sp>
      <p:pic>
        <p:nvPicPr>
          <p:cNvPr id="4" name="Immagine 3"/>
          <p:cNvPicPr>
            <a:picLocks noChangeAspect="1"/>
          </p:cNvPicPr>
          <p:nvPr/>
        </p:nvPicPr>
        <p:blipFill>
          <a:blip r:embed="rId3"/>
          <a:stretch>
            <a:fillRect/>
          </a:stretch>
        </p:blipFill>
        <p:spPr>
          <a:xfrm>
            <a:off x="251519" y="1114537"/>
            <a:ext cx="2438400" cy="3154561"/>
          </a:xfrm>
          <a:prstGeom prst="rect">
            <a:avLst/>
          </a:prstGeom>
        </p:spPr>
      </p:pic>
      <p:sp>
        <p:nvSpPr>
          <p:cNvPr id="5" name="Freccia a destra 4"/>
          <p:cNvSpPr/>
          <p:nvPr/>
        </p:nvSpPr>
        <p:spPr>
          <a:xfrm rot="20216782">
            <a:off x="2439935" y="1330619"/>
            <a:ext cx="717469" cy="484632"/>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6" name="Freccia a destra 5"/>
          <p:cNvSpPr/>
          <p:nvPr/>
        </p:nvSpPr>
        <p:spPr>
          <a:xfrm rot="275721">
            <a:off x="2350571" y="2061269"/>
            <a:ext cx="1113476" cy="448207"/>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aphicFrame>
        <p:nvGraphicFramePr>
          <p:cNvPr id="8" name="Tabella 7"/>
          <p:cNvGraphicFramePr>
            <a:graphicFrameLocks noGrp="1"/>
          </p:cNvGraphicFramePr>
          <p:nvPr>
            <p:extLst>
              <p:ext uri="{D42A27DB-BD31-4B8C-83A1-F6EECF244321}">
                <p14:modId xmlns:p14="http://schemas.microsoft.com/office/powerpoint/2010/main" val="4085410353"/>
              </p:ext>
            </p:extLst>
          </p:nvPr>
        </p:nvGraphicFramePr>
        <p:xfrm>
          <a:off x="3249265" y="281136"/>
          <a:ext cx="4902207" cy="1531620"/>
        </p:xfrm>
        <a:graphic>
          <a:graphicData uri="http://schemas.openxmlformats.org/drawingml/2006/table">
            <a:tbl>
              <a:tblPr firstRow="1" bandRow="1">
                <a:tableStyleId>{5C22544A-7EE6-4342-B048-85BDC9FD1C3A}</a:tableStyleId>
              </a:tblPr>
              <a:tblGrid>
                <a:gridCol w="4902207">
                  <a:extLst>
                    <a:ext uri="{9D8B030D-6E8A-4147-A177-3AD203B41FA5}">
                      <a16:colId xmlns:a16="http://schemas.microsoft.com/office/drawing/2014/main" xmlns="" val="1642285284"/>
                    </a:ext>
                  </a:extLst>
                </a:gridCol>
              </a:tblGrid>
              <a:tr h="1257839">
                <a:tc>
                  <a:txBody>
                    <a:bodyPr/>
                    <a:lstStyle/>
                    <a:p>
                      <a:pPr lvl="0" algn="l"/>
                      <a:r>
                        <a:rPr lang="it-IT" dirty="0">
                          <a:solidFill>
                            <a:sysClr val="windowText" lastClr="000000"/>
                          </a:solidFill>
                        </a:rPr>
                        <a:t>Per ciascuna matrice (sorgente)</a:t>
                      </a:r>
                      <a:r>
                        <a:rPr lang="it-IT" baseline="0" dirty="0">
                          <a:solidFill>
                            <a:sysClr val="windowText" lastClr="000000"/>
                          </a:solidFill>
                        </a:rPr>
                        <a:t> </a:t>
                      </a:r>
                      <a:r>
                        <a:rPr lang="it-IT" dirty="0">
                          <a:solidFill>
                            <a:sysClr val="windowText" lastClr="000000"/>
                          </a:solidFill>
                        </a:rPr>
                        <a:t>si scelgono le vie di migrazione e di</a:t>
                      </a:r>
                      <a:r>
                        <a:rPr lang="it-IT" baseline="0" dirty="0">
                          <a:solidFill>
                            <a:sysClr val="windowText" lastClr="000000"/>
                          </a:solidFill>
                        </a:rPr>
                        <a:t> </a:t>
                      </a:r>
                      <a:r>
                        <a:rPr lang="it-IT" dirty="0">
                          <a:solidFill>
                            <a:sysClr val="windowText" lastClr="000000"/>
                          </a:solidFill>
                        </a:rPr>
                        <a:t>esposizione attive nel sito. Vengono considerate in maniera </a:t>
                      </a:r>
                    </a:p>
                    <a:p>
                      <a:pPr lvl="0" algn="l"/>
                      <a:r>
                        <a:rPr lang="it-IT" dirty="0">
                          <a:solidFill>
                            <a:sysClr val="windowText" lastClr="000000"/>
                          </a:solidFill>
                        </a:rPr>
                        <a:t>distinta le seguenti sorgenti: suolo superficiale (0-1 m </a:t>
                      </a:r>
                      <a:r>
                        <a:rPr lang="it-IT" baseline="0" dirty="0">
                          <a:solidFill>
                            <a:sysClr val="windowText" lastClr="000000"/>
                          </a:solidFill>
                        </a:rPr>
                        <a:t> </a:t>
                      </a:r>
                      <a:r>
                        <a:rPr lang="it-IT" dirty="0">
                          <a:solidFill>
                            <a:sysClr val="windowText" lastClr="000000"/>
                          </a:solidFill>
                        </a:rPr>
                        <a:t>dal piano campagna), suolo profondo e falda. Per ciascuna </a:t>
                      </a:r>
                      <a:r>
                        <a:rPr lang="it-IT" baseline="0" dirty="0">
                          <a:solidFill>
                            <a:sysClr val="windowText" lastClr="000000"/>
                          </a:solidFill>
                        </a:rPr>
                        <a:t> </a:t>
                      </a:r>
                      <a:r>
                        <a:rPr lang="it-IT" dirty="0">
                          <a:solidFill>
                            <a:sysClr val="windowText" lastClr="000000"/>
                          </a:solidFill>
                        </a:rPr>
                        <a:t>matrice, l’utente deve quindi attivare la via di esposizione e poi attivare</a:t>
                      </a:r>
                      <a:r>
                        <a:rPr lang="it-IT" baseline="0" dirty="0">
                          <a:solidFill>
                            <a:sysClr val="windowText" lastClr="000000"/>
                          </a:solidFill>
                        </a:rPr>
                        <a:t> </a:t>
                      </a:r>
                      <a:r>
                        <a:rPr lang="it-IT" dirty="0">
                          <a:solidFill>
                            <a:sysClr val="windowText" lastClr="000000"/>
                          </a:solidFill>
                        </a:rPr>
                        <a:t>il tipo di bersaglio (on-site, off-site o entrambi).</a:t>
                      </a:r>
                      <a:endParaRPr lang="en-US" dirty="0">
                        <a:solidFill>
                          <a:sysClr val="windowText" lastClr="000000"/>
                        </a:solidFill>
                      </a:endParaRP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71270344"/>
                  </a:ext>
                </a:extLst>
              </a:tr>
            </a:tbl>
          </a:graphicData>
        </a:graphic>
      </p:graphicFrame>
      <p:graphicFrame>
        <p:nvGraphicFramePr>
          <p:cNvPr id="9" name="Tabella 8"/>
          <p:cNvGraphicFramePr>
            <a:graphicFrameLocks noGrp="1"/>
          </p:cNvGraphicFramePr>
          <p:nvPr>
            <p:extLst>
              <p:ext uri="{D42A27DB-BD31-4B8C-83A1-F6EECF244321}">
                <p14:modId xmlns:p14="http://schemas.microsoft.com/office/powerpoint/2010/main" val="3882183082"/>
              </p:ext>
            </p:extLst>
          </p:nvPr>
        </p:nvGraphicFramePr>
        <p:xfrm>
          <a:off x="3554746" y="2105088"/>
          <a:ext cx="4544961" cy="502920"/>
        </p:xfrm>
        <a:graphic>
          <a:graphicData uri="http://schemas.openxmlformats.org/drawingml/2006/table">
            <a:tbl>
              <a:tblPr firstRow="1" bandRow="1">
                <a:tableStyleId>{5C22544A-7EE6-4342-B048-85BDC9FD1C3A}</a:tableStyleId>
              </a:tblPr>
              <a:tblGrid>
                <a:gridCol w="4544961">
                  <a:extLst>
                    <a:ext uri="{9D8B030D-6E8A-4147-A177-3AD203B41FA5}">
                      <a16:colId xmlns:a16="http://schemas.microsoft.com/office/drawing/2014/main" xmlns="" val="2882995444"/>
                    </a:ext>
                  </a:extLst>
                </a:gridCol>
              </a:tblGrid>
              <a:tr h="370840">
                <a:tc>
                  <a:txBody>
                    <a:bodyPr/>
                    <a:lstStyle/>
                    <a:p>
                      <a:r>
                        <a:rPr lang="it-IT" dirty="0">
                          <a:solidFill>
                            <a:schemeClr val="tx1"/>
                          </a:solidFill>
                        </a:rPr>
                        <a:t>Per ciascuna matrice di contaminazione l’utente deve inserire i contaminanti sui quali applicare l’Analisi di Rischio (</a:t>
                      </a:r>
                      <a:r>
                        <a:rPr lang="it-IT" b="1" dirty="0">
                          <a:solidFill>
                            <a:schemeClr val="tx1"/>
                          </a:solidFill>
                        </a:rPr>
                        <a:t>Fig.1).</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107529365"/>
                  </a:ext>
                </a:extLst>
              </a:tr>
            </a:tbl>
          </a:graphicData>
        </a:graphic>
      </p:graphicFrame>
      <p:graphicFrame>
        <p:nvGraphicFramePr>
          <p:cNvPr id="10" name="Tabella 9"/>
          <p:cNvGraphicFramePr>
            <a:graphicFrameLocks noGrp="1"/>
          </p:cNvGraphicFramePr>
          <p:nvPr>
            <p:extLst>
              <p:ext uri="{D42A27DB-BD31-4B8C-83A1-F6EECF244321}">
                <p14:modId xmlns:p14="http://schemas.microsoft.com/office/powerpoint/2010/main" val="2981534453"/>
              </p:ext>
            </p:extLst>
          </p:nvPr>
        </p:nvGraphicFramePr>
        <p:xfrm>
          <a:off x="3424491" y="2847810"/>
          <a:ext cx="5107928" cy="1120140"/>
        </p:xfrm>
        <a:graphic>
          <a:graphicData uri="http://schemas.openxmlformats.org/drawingml/2006/table">
            <a:tbl>
              <a:tblPr firstRow="1" bandRow="1">
                <a:tableStyleId>{5C22544A-7EE6-4342-B048-85BDC9FD1C3A}</a:tableStyleId>
              </a:tblPr>
              <a:tblGrid>
                <a:gridCol w="5107928">
                  <a:extLst>
                    <a:ext uri="{9D8B030D-6E8A-4147-A177-3AD203B41FA5}">
                      <a16:colId xmlns:a16="http://schemas.microsoft.com/office/drawing/2014/main" xmlns="" val="1642285284"/>
                    </a:ext>
                  </a:extLst>
                </a:gridCol>
              </a:tblGrid>
              <a:tr h="717249">
                <a:tc>
                  <a:txBody>
                    <a:bodyPr/>
                    <a:lstStyle/>
                    <a:p>
                      <a:pPr lvl="0" algn="l"/>
                      <a:r>
                        <a:rPr lang="it-IT" sz="1350" b="1" i="0" u="none" strike="noStrike" kern="1200" baseline="0" dirty="0">
                          <a:solidFill>
                            <a:schemeClr val="tx1"/>
                          </a:solidFill>
                          <a:latin typeface="+mn-lt"/>
                          <a:ea typeface="+mn-ea"/>
                          <a:cs typeface="+mn-cs"/>
                        </a:rPr>
                        <a:t>Nel caso di applicazione dell’analisi di rischio in modalità diretta (forward) l’utente deve definire, per ciascun contaminante, la concentrazione rappresentativa alla sorgente.</a:t>
                      </a:r>
                      <a:r>
                        <a:rPr lang="it-IT" sz="1350" b="0" i="0" u="none" strike="noStrike" kern="1200" baseline="0" dirty="0">
                          <a:solidFill>
                            <a:schemeClr val="tx1"/>
                          </a:solidFill>
                          <a:latin typeface="+mn-lt"/>
                          <a:ea typeface="+mn-ea"/>
                          <a:cs typeface="+mn-cs"/>
                        </a:rPr>
                        <a:t> </a:t>
                      </a:r>
                      <a:r>
                        <a:rPr lang="it-IT" sz="1350" b="1" i="0" u="none" strike="noStrike" kern="1200" baseline="0" dirty="0">
                          <a:solidFill>
                            <a:schemeClr val="tx1"/>
                          </a:solidFill>
                          <a:latin typeface="+mn-lt"/>
                          <a:ea typeface="+mn-ea"/>
                          <a:cs typeface="+mn-cs"/>
                        </a:rPr>
                        <a:t>Come dati di input vengono richieste le concentrazioni espresse come mg/kg di sostanza secca per il suolo e come mg/L per la falda.</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71270344"/>
                  </a:ext>
                </a:extLst>
              </a:tr>
            </a:tbl>
          </a:graphicData>
        </a:graphic>
      </p:graphicFrame>
      <p:sp>
        <p:nvSpPr>
          <p:cNvPr id="11" name="Freccia a destra 10"/>
          <p:cNvSpPr/>
          <p:nvPr/>
        </p:nvSpPr>
        <p:spPr>
          <a:xfrm rot="1527024">
            <a:off x="2333889" y="2672286"/>
            <a:ext cx="1071038" cy="448207"/>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2" name="Freccia a destra 11"/>
          <p:cNvSpPr/>
          <p:nvPr/>
        </p:nvSpPr>
        <p:spPr>
          <a:xfrm rot="5400000">
            <a:off x="-137017" y="3743846"/>
            <a:ext cx="1440161" cy="448207"/>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aphicFrame>
        <p:nvGraphicFramePr>
          <p:cNvPr id="13" name="Tabella 12"/>
          <p:cNvGraphicFramePr>
            <a:graphicFrameLocks noGrp="1"/>
          </p:cNvGraphicFramePr>
          <p:nvPr>
            <p:extLst>
              <p:ext uri="{D42A27DB-BD31-4B8C-83A1-F6EECF244321}">
                <p14:modId xmlns:p14="http://schemas.microsoft.com/office/powerpoint/2010/main" val="1366315182"/>
              </p:ext>
            </p:extLst>
          </p:nvPr>
        </p:nvGraphicFramePr>
        <p:xfrm>
          <a:off x="107504" y="4761706"/>
          <a:ext cx="1692735" cy="1943100"/>
        </p:xfrm>
        <a:graphic>
          <a:graphicData uri="http://schemas.openxmlformats.org/drawingml/2006/table">
            <a:tbl>
              <a:tblPr firstRow="1" bandRow="1">
                <a:tableStyleId>{5C22544A-7EE6-4342-B048-85BDC9FD1C3A}</a:tableStyleId>
              </a:tblPr>
              <a:tblGrid>
                <a:gridCol w="1692735">
                  <a:extLst>
                    <a:ext uri="{9D8B030D-6E8A-4147-A177-3AD203B41FA5}">
                      <a16:colId xmlns:a16="http://schemas.microsoft.com/office/drawing/2014/main" xmlns="" val="2882995444"/>
                    </a:ext>
                  </a:extLst>
                </a:gridCol>
              </a:tblGrid>
              <a:tr h="370840">
                <a:tc>
                  <a:txBody>
                    <a:bodyPr/>
                    <a:lstStyle/>
                    <a:p>
                      <a:r>
                        <a:rPr lang="it-IT" sz="1350" b="1" i="0" u="none" strike="noStrike" kern="1200" baseline="0" dirty="0">
                          <a:solidFill>
                            <a:schemeClr val="tx1"/>
                          </a:solidFill>
                          <a:latin typeface="+mn-lt"/>
                          <a:ea typeface="+mn-ea"/>
                          <a:cs typeface="+mn-cs"/>
                        </a:rPr>
                        <a:t>Dal pulsante “Recettori” della schermata principale si accede alla ‘</a:t>
                      </a:r>
                      <a:r>
                        <a:rPr lang="it-IT" sz="1350" b="1" i="0" u="none" strike="noStrike" kern="1200" baseline="0" dirty="0" err="1">
                          <a:solidFill>
                            <a:schemeClr val="tx1"/>
                          </a:solidFill>
                          <a:latin typeface="+mn-lt"/>
                          <a:ea typeface="+mn-ea"/>
                          <a:cs typeface="+mn-cs"/>
                        </a:rPr>
                        <a:t>Userform</a:t>
                      </a:r>
                      <a:r>
                        <a:rPr lang="it-IT" sz="1350" b="1" i="0" u="none" strike="noStrike" kern="1200" baseline="0" dirty="0">
                          <a:solidFill>
                            <a:schemeClr val="tx1"/>
                          </a:solidFill>
                          <a:latin typeface="+mn-lt"/>
                          <a:ea typeface="+mn-ea"/>
                          <a:cs typeface="+mn-cs"/>
                        </a:rPr>
                        <a:t>’ di selezione dei bersagli all’interno o in prossimità del sito (Fig.2).</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107529365"/>
                  </a:ext>
                </a:extLst>
              </a:tr>
            </a:tbl>
          </a:graphicData>
        </a:graphic>
      </p:graphicFrame>
      <p:sp>
        <p:nvSpPr>
          <p:cNvPr id="14" name="Freccia a destra 13"/>
          <p:cNvSpPr/>
          <p:nvPr/>
        </p:nvSpPr>
        <p:spPr>
          <a:xfrm rot="2367146">
            <a:off x="2122420" y="3856095"/>
            <a:ext cx="1571443" cy="448207"/>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graphicFrame>
        <p:nvGraphicFramePr>
          <p:cNvPr id="15" name="Tabella 14"/>
          <p:cNvGraphicFramePr>
            <a:graphicFrameLocks noGrp="1"/>
          </p:cNvGraphicFramePr>
          <p:nvPr>
            <p:extLst>
              <p:ext uri="{D42A27DB-BD31-4B8C-83A1-F6EECF244321}">
                <p14:modId xmlns:p14="http://schemas.microsoft.com/office/powerpoint/2010/main" val="3299211267"/>
              </p:ext>
            </p:extLst>
          </p:nvPr>
        </p:nvGraphicFramePr>
        <p:xfrm>
          <a:off x="3579862" y="4072004"/>
          <a:ext cx="5384625" cy="1531620"/>
        </p:xfrm>
        <a:graphic>
          <a:graphicData uri="http://schemas.openxmlformats.org/drawingml/2006/table">
            <a:tbl>
              <a:tblPr firstRow="1" bandRow="1">
                <a:tableStyleId>{5C22544A-7EE6-4342-B048-85BDC9FD1C3A}</a:tableStyleId>
              </a:tblPr>
              <a:tblGrid>
                <a:gridCol w="5384625">
                  <a:extLst>
                    <a:ext uri="{9D8B030D-6E8A-4147-A177-3AD203B41FA5}">
                      <a16:colId xmlns:a16="http://schemas.microsoft.com/office/drawing/2014/main" xmlns="" val="1642285284"/>
                    </a:ext>
                  </a:extLst>
                </a:gridCol>
              </a:tblGrid>
              <a:tr h="717249">
                <a:tc>
                  <a:txBody>
                    <a:bodyPr/>
                    <a:lstStyle/>
                    <a:p>
                      <a:pPr lvl="0" algn="l"/>
                      <a:r>
                        <a:rPr lang="it-IT" sz="1350" b="1" i="0" u="none" strike="noStrike" kern="1200" baseline="0" dirty="0">
                          <a:solidFill>
                            <a:schemeClr val="tx1"/>
                          </a:solidFill>
                          <a:latin typeface="+mn-lt"/>
                          <a:ea typeface="+mn-ea"/>
                          <a:cs typeface="+mn-cs"/>
                        </a:rPr>
                        <a:t>In tale contesto è necessario definire i parametri relativi alle esposizioni attive nel sito (on-site) e fuori dal sito (off-site). La definizione dei parametri di esposizione descrive il modello di comportamento atteso per i diversi bersagli individuati. A tal fine è necessario definire la frequenza e la durata di esposizione, il tasso di contatto giornaliero (inalazione, ingestione o contatto dermico), il peso corporeo e il tempo su cui mediare l’esposizione (a seconda dell’età del recettore).</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71270344"/>
                  </a:ext>
                </a:extLst>
              </a:tr>
            </a:tbl>
          </a:graphicData>
        </a:graphic>
      </p:graphicFrame>
      <p:sp>
        <p:nvSpPr>
          <p:cNvPr id="16" name="Freccia a destra 15"/>
          <p:cNvSpPr/>
          <p:nvPr/>
        </p:nvSpPr>
        <p:spPr>
          <a:xfrm rot="2826718">
            <a:off x="1030004" y="4972834"/>
            <a:ext cx="2718365" cy="399991"/>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graphicFrame>
        <p:nvGraphicFramePr>
          <p:cNvPr id="17" name="Tabella 16"/>
          <p:cNvGraphicFramePr>
            <a:graphicFrameLocks noGrp="1"/>
          </p:cNvGraphicFramePr>
          <p:nvPr>
            <p:extLst>
              <p:ext uri="{D42A27DB-BD31-4B8C-83A1-F6EECF244321}">
                <p14:modId xmlns:p14="http://schemas.microsoft.com/office/powerpoint/2010/main" val="1421066805"/>
              </p:ext>
            </p:extLst>
          </p:nvPr>
        </p:nvGraphicFramePr>
        <p:xfrm>
          <a:off x="3424491" y="5733256"/>
          <a:ext cx="5503750" cy="914400"/>
        </p:xfrm>
        <a:graphic>
          <a:graphicData uri="http://schemas.openxmlformats.org/drawingml/2006/table">
            <a:tbl>
              <a:tblPr firstRow="1" bandRow="1">
                <a:tableStyleId>{5C22544A-7EE6-4342-B048-85BDC9FD1C3A}</a:tableStyleId>
              </a:tblPr>
              <a:tblGrid>
                <a:gridCol w="5503750">
                  <a:extLst>
                    <a:ext uri="{9D8B030D-6E8A-4147-A177-3AD203B41FA5}">
                      <a16:colId xmlns:a16="http://schemas.microsoft.com/office/drawing/2014/main" xmlns="" val="2882995444"/>
                    </a:ext>
                  </a:extLst>
                </a:gridCol>
              </a:tblGrid>
              <a:tr h="675591">
                <a:tc>
                  <a:txBody>
                    <a:bodyPr/>
                    <a:lstStyle/>
                    <a:p>
                      <a:r>
                        <a:rPr lang="it-IT" dirty="0">
                          <a:solidFill>
                            <a:schemeClr val="tx1"/>
                          </a:solidFill>
                        </a:rPr>
                        <a:t>Vengono richiesti i parametri</a:t>
                      </a:r>
                      <a:r>
                        <a:rPr lang="it-IT" baseline="0" dirty="0">
                          <a:solidFill>
                            <a:schemeClr val="tx1"/>
                          </a:solidFill>
                        </a:rPr>
                        <a:t> idrogeologici inerenti alla geometria e alle caratteristiche del sito, raggruppati a loro volta </a:t>
                      </a:r>
                      <a:r>
                        <a:rPr lang="it-IT" sz="1350" b="1" i="0" u="none" strike="noStrike" kern="1200" baseline="0" dirty="0">
                          <a:solidFill>
                            <a:schemeClr val="tx1"/>
                          </a:solidFill>
                          <a:latin typeface="+mn-lt"/>
                          <a:ea typeface="+mn-ea"/>
                          <a:cs typeface="+mn-cs"/>
                        </a:rPr>
                        <a:t>in diversi sottogruppi “Zona Insatura”, “Zona Satura”, “Ambiente Outdoor” e “Ambiente Indoor”. </a:t>
                      </a:r>
                      <a:endParaRPr lang="en-US" b="1" dirty="0">
                        <a:solidFill>
                          <a:schemeClr val="tx1"/>
                        </a:solidFill>
                      </a:endParaRP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107529365"/>
                  </a:ext>
                </a:extLst>
              </a:tr>
            </a:tbl>
          </a:graphicData>
        </a:graphic>
      </p:graphicFrame>
    </p:spTree>
    <p:extLst>
      <p:ext uri="{BB962C8B-B14F-4D97-AF65-F5344CB8AC3E}">
        <p14:creationId xmlns:p14="http://schemas.microsoft.com/office/powerpoint/2010/main" val="137667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0"/>
            <a:ext cx="7886700" cy="936104"/>
          </a:xfrm>
        </p:spPr>
        <p:txBody>
          <a:bodyPr>
            <a:normAutofit/>
          </a:bodyPr>
          <a:lstStyle/>
          <a:p>
            <a:r>
              <a:rPr lang="it-IT" sz="2000" b="1" dirty="0"/>
              <a:t>Schermate significative:</a:t>
            </a:r>
            <a:endParaRPr lang="en-US" sz="2000" b="1" dirty="0"/>
          </a:p>
        </p:txBody>
      </p:sp>
      <p:pic>
        <p:nvPicPr>
          <p:cNvPr id="6" name="Immagine 5"/>
          <p:cNvPicPr>
            <a:picLocks noChangeAspect="1"/>
          </p:cNvPicPr>
          <p:nvPr/>
        </p:nvPicPr>
        <p:blipFill>
          <a:blip r:embed="rId2"/>
          <a:stretch>
            <a:fillRect/>
          </a:stretch>
        </p:blipFill>
        <p:spPr>
          <a:xfrm>
            <a:off x="107504" y="885926"/>
            <a:ext cx="4651853" cy="3600400"/>
          </a:xfrm>
          <a:prstGeom prst="rect">
            <a:avLst/>
          </a:prstGeom>
        </p:spPr>
      </p:pic>
      <p:sp>
        <p:nvSpPr>
          <p:cNvPr id="7" name="CasellaDiTesto 6"/>
          <p:cNvSpPr txBox="1"/>
          <p:nvPr/>
        </p:nvSpPr>
        <p:spPr>
          <a:xfrm>
            <a:off x="107504" y="4499827"/>
            <a:ext cx="4504951" cy="369332"/>
          </a:xfrm>
          <a:prstGeom prst="rect">
            <a:avLst/>
          </a:prstGeom>
          <a:noFill/>
        </p:spPr>
        <p:txBody>
          <a:bodyPr wrap="none" rtlCol="0">
            <a:spAutoFit/>
          </a:bodyPr>
          <a:lstStyle/>
          <a:p>
            <a:r>
              <a:rPr lang="it-IT" dirty="0"/>
              <a:t>Figura 1. Selezione dei contaminanti indicatori</a:t>
            </a:r>
            <a:endParaRPr lang="en-US" dirty="0"/>
          </a:p>
        </p:txBody>
      </p:sp>
      <p:pic>
        <p:nvPicPr>
          <p:cNvPr id="8" name="Immagine 7"/>
          <p:cNvPicPr>
            <a:picLocks noChangeAspect="1"/>
          </p:cNvPicPr>
          <p:nvPr/>
        </p:nvPicPr>
        <p:blipFill>
          <a:blip r:embed="rId3"/>
          <a:stretch>
            <a:fillRect/>
          </a:stretch>
        </p:blipFill>
        <p:spPr>
          <a:xfrm>
            <a:off x="4932040" y="2041756"/>
            <a:ext cx="3745343" cy="4539664"/>
          </a:xfrm>
          <a:prstGeom prst="rect">
            <a:avLst/>
          </a:prstGeom>
        </p:spPr>
      </p:pic>
      <p:sp>
        <p:nvSpPr>
          <p:cNvPr id="10" name="CasellaDiTesto 9"/>
          <p:cNvSpPr txBox="1"/>
          <p:nvPr/>
        </p:nvSpPr>
        <p:spPr>
          <a:xfrm>
            <a:off x="297852" y="6211054"/>
            <a:ext cx="4667688" cy="369332"/>
          </a:xfrm>
          <a:prstGeom prst="rect">
            <a:avLst/>
          </a:prstGeom>
          <a:noFill/>
        </p:spPr>
        <p:txBody>
          <a:bodyPr wrap="none" rtlCol="0">
            <a:spAutoFit/>
          </a:bodyPr>
          <a:lstStyle/>
          <a:p>
            <a:r>
              <a:rPr lang="it-IT" dirty="0"/>
              <a:t>Figura 2. Selezione dello scenario di esposizione</a:t>
            </a:r>
            <a:endParaRPr lang="en-US" dirty="0"/>
          </a:p>
        </p:txBody>
      </p:sp>
    </p:spTree>
    <p:extLst>
      <p:ext uri="{BB962C8B-B14F-4D97-AF65-F5344CB8AC3E}">
        <p14:creationId xmlns:p14="http://schemas.microsoft.com/office/powerpoint/2010/main" val="1834364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type="title"/>
          </p:nvPr>
        </p:nvSpPr>
        <p:spPr>
          <a:xfrm>
            <a:off x="179512" y="0"/>
            <a:ext cx="2880320" cy="1325562"/>
          </a:xfrm>
        </p:spPr>
        <p:txBody>
          <a:bodyPr/>
          <a:lstStyle/>
          <a:p>
            <a:pPr algn="ctr" defTabSz="627063"/>
            <a:r>
              <a:rPr lang="it-IT" b="1" dirty="0"/>
              <a:t>STEP C: Output</a:t>
            </a:r>
            <a:endParaRPr lang="en-US" b="1" dirty="0"/>
          </a:p>
        </p:txBody>
      </p:sp>
      <p:pic>
        <p:nvPicPr>
          <p:cNvPr id="5" name="Immagine 4"/>
          <p:cNvPicPr>
            <a:picLocks noChangeAspect="1"/>
          </p:cNvPicPr>
          <p:nvPr/>
        </p:nvPicPr>
        <p:blipFill>
          <a:blip r:embed="rId2"/>
          <a:stretch>
            <a:fillRect/>
          </a:stretch>
        </p:blipFill>
        <p:spPr>
          <a:xfrm>
            <a:off x="179512" y="1124744"/>
            <a:ext cx="2387600" cy="3180001"/>
          </a:xfrm>
          <a:prstGeom prst="rect">
            <a:avLst/>
          </a:prstGeom>
        </p:spPr>
      </p:pic>
      <p:sp>
        <p:nvSpPr>
          <p:cNvPr id="6" name="Freccia a destra 5"/>
          <p:cNvSpPr/>
          <p:nvPr/>
        </p:nvSpPr>
        <p:spPr>
          <a:xfrm rot="19471996">
            <a:off x="2171133" y="1149557"/>
            <a:ext cx="968666" cy="48463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graphicFrame>
        <p:nvGraphicFramePr>
          <p:cNvPr id="7" name="Tabella 6"/>
          <p:cNvGraphicFramePr>
            <a:graphicFrameLocks noGrp="1"/>
          </p:cNvGraphicFramePr>
          <p:nvPr>
            <p:extLst>
              <p:ext uri="{D42A27DB-BD31-4B8C-83A1-F6EECF244321}">
                <p14:modId xmlns:p14="http://schemas.microsoft.com/office/powerpoint/2010/main" val="357074883"/>
              </p:ext>
            </p:extLst>
          </p:nvPr>
        </p:nvGraphicFramePr>
        <p:xfrm>
          <a:off x="3125879" y="116126"/>
          <a:ext cx="5808429" cy="1120140"/>
        </p:xfrm>
        <a:graphic>
          <a:graphicData uri="http://schemas.openxmlformats.org/drawingml/2006/table">
            <a:tbl>
              <a:tblPr firstRow="1" bandRow="1">
                <a:tableStyleId>{5C22544A-7EE6-4342-B048-85BDC9FD1C3A}</a:tableStyleId>
              </a:tblPr>
              <a:tblGrid>
                <a:gridCol w="5808429">
                  <a:extLst>
                    <a:ext uri="{9D8B030D-6E8A-4147-A177-3AD203B41FA5}">
                      <a16:colId xmlns:a16="http://schemas.microsoft.com/office/drawing/2014/main" xmlns="" val="1642285284"/>
                    </a:ext>
                  </a:extLst>
                </a:gridCol>
              </a:tblGrid>
              <a:tr h="1070540">
                <a:tc>
                  <a:txBody>
                    <a:bodyPr/>
                    <a:lstStyle/>
                    <a:p>
                      <a:pPr lvl="0" algn="l"/>
                      <a:r>
                        <a:rPr lang="it-IT" sz="1350" b="1" i="0" u="none" strike="noStrike" kern="1200" baseline="0" dirty="0">
                          <a:solidFill>
                            <a:schemeClr val="tx1"/>
                          </a:solidFill>
                          <a:latin typeface="+mn-lt"/>
                          <a:ea typeface="+mn-ea"/>
                          <a:cs typeface="+mn-cs"/>
                        </a:rPr>
                        <a:t>Da qui è possibile visualizzare le vie di migrazione e esposizione attive, i recettori, i limiti (rischio e indice di pericolo), le opzioni di calcolo, le caratteristiche del sito e i parametri di esposizione che saranno utilizzati per il calcolo degli obiettivi di bonifica (CSR, Concentrazioni Soglia di Rischio) e del Rischio. </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71270344"/>
                  </a:ext>
                </a:extLst>
              </a:tr>
            </a:tbl>
          </a:graphicData>
        </a:graphic>
      </p:graphicFrame>
      <p:sp>
        <p:nvSpPr>
          <p:cNvPr id="8" name="Freccia a destra 7"/>
          <p:cNvSpPr/>
          <p:nvPr/>
        </p:nvSpPr>
        <p:spPr>
          <a:xfrm rot="20623644">
            <a:off x="2300138" y="1869444"/>
            <a:ext cx="779313" cy="48463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graphicFrame>
        <p:nvGraphicFramePr>
          <p:cNvPr id="9" name="Tabella 8"/>
          <p:cNvGraphicFramePr>
            <a:graphicFrameLocks noGrp="1"/>
          </p:cNvGraphicFramePr>
          <p:nvPr>
            <p:extLst>
              <p:ext uri="{D42A27DB-BD31-4B8C-83A1-F6EECF244321}">
                <p14:modId xmlns:p14="http://schemas.microsoft.com/office/powerpoint/2010/main" val="2625842144"/>
              </p:ext>
            </p:extLst>
          </p:nvPr>
        </p:nvGraphicFramePr>
        <p:xfrm>
          <a:off x="3102477" y="1413984"/>
          <a:ext cx="5831831" cy="767810"/>
        </p:xfrm>
        <a:graphic>
          <a:graphicData uri="http://schemas.openxmlformats.org/drawingml/2006/table">
            <a:tbl>
              <a:tblPr firstRow="1" bandRow="1">
                <a:tableStyleId>{5C22544A-7EE6-4342-B048-85BDC9FD1C3A}</a:tableStyleId>
              </a:tblPr>
              <a:tblGrid>
                <a:gridCol w="5831831">
                  <a:extLst>
                    <a:ext uri="{9D8B030D-6E8A-4147-A177-3AD203B41FA5}">
                      <a16:colId xmlns:a16="http://schemas.microsoft.com/office/drawing/2014/main" xmlns="" val="1642285284"/>
                    </a:ext>
                  </a:extLst>
                </a:gridCol>
              </a:tblGrid>
              <a:tr h="767810">
                <a:tc>
                  <a:txBody>
                    <a:bodyPr/>
                    <a:lstStyle/>
                    <a:p>
                      <a:pPr lvl="0" algn="l"/>
                      <a:r>
                        <a:rPr lang="it-IT" sz="1350" b="1" i="0" u="none" strike="noStrike" kern="1200" baseline="0" dirty="0">
                          <a:solidFill>
                            <a:schemeClr val="tx1"/>
                          </a:solidFill>
                          <a:latin typeface="+mn-lt"/>
                          <a:ea typeface="+mn-ea"/>
                          <a:cs typeface="+mn-cs"/>
                        </a:rPr>
                        <a:t>Da qui è possibile visualizzare, per ciascuna matrice di contaminazione, i contaminanti indicatori inseriti e le relative caratteristiche chimico-fisiche e tossicologiche. </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71270344"/>
                  </a:ext>
                </a:extLst>
              </a:tr>
            </a:tbl>
          </a:graphicData>
        </a:graphic>
      </p:graphicFrame>
      <p:sp>
        <p:nvSpPr>
          <p:cNvPr id="10" name="Freccia a destra 9"/>
          <p:cNvSpPr/>
          <p:nvPr/>
        </p:nvSpPr>
        <p:spPr>
          <a:xfrm rot="979359">
            <a:off x="2218512" y="2548047"/>
            <a:ext cx="825727" cy="484632"/>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graphicFrame>
        <p:nvGraphicFramePr>
          <p:cNvPr id="11" name="Tabella 10"/>
          <p:cNvGraphicFramePr>
            <a:graphicFrameLocks noGrp="1"/>
          </p:cNvGraphicFramePr>
          <p:nvPr>
            <p:extLst>
              <p:ext uri="{D42A27DB-BD31-4B8C-83A1-F6EECF244321}">
                <p14:modId xmlns:p14="http://schemas.microsoft.com/office/powerpoint/2010/main" val="1690647884"/>
              </p:ext>
            </p:extLst>
          </p:nvPr>
        </p:nvGraphicFramePr>
        <p:xfrm>
          <a:off x="3102477" y="2373439"/>
          <a:ext cx="5838608" cy="914400"/>
        </p:xfrm>
        <a:graphic>
          <a:graphicData uri="http://schemas.openxmlformats.org/drawingml/2006/table">
            <a:tbl>
              <a:tblPr firstRow="1" bandRow="1">
                <a:tableStyleId>{5C22544A-7EE6-4342-B048-85BDC9FD1C3A}</a:tableStyleId>
              </a:tblPr>
              <a:tblGrid>
                <a:gridCol w="5838608">
                  <a:extLst>
                    <a:ext uri="{9D8B030D-6E8A-4147-A177-3AD203B41FA5}">
                      <a16:colId xmlns:a16="http://schemas.microsoft.com/office/drawing/2014/main" xmlns="" val="1642285284"/>
                    </a:ext>
                  </a:extLst>
                </a:gridCol>
              </a:tblGrid>
              <a:tr h="786027">
                <a:tc>
                  <a:txBody>
                    <a:bodyPr/>
                    <a:lstStyle/>
                    <a:p>
                      <a:pPr lvl="0" algn="l"/>
                      <a:r>
                        <a:rPr lang="it-IT" sz="1350" b="1" i="0" u="none" strike="noStrike" kern="1200" baseline="0" dirty="0">
                          <a:solidFill>
                            <a:schemeClr val="tx1"/>
                          </a:solidFill>
                          <a:latin typeface="+mn-lt"/>
                          <a:ea typeface="+mn-ea"/>
                          <a:cs typeface="+mn-cs"/>
                        </a:rPr>
                        <a:t>Da qui è possibile visualizzare, per ciascuna matrice di contaminazione, le vie di esposizione attive, i fattori di esposizione, i fattori di trasporto, il modulo per la valutazione dell’andamento delle concentrazioni in falda in funzione del tempo (Steady State vs. Transitorio) e le concentrazioni al punto di esposizione (</a:t>
                      </a:r>
                      <a:r>
                        <a:rPr lang="it-IT" sz="1350" b="1" i="0" u="none" strike="noStrike" kern="1200" baseline="0" dirty="0" err="1">
                          <a:solidFill>
                            <a:schemeClr val="tx1"/>
                          </a:solidFill>
                          <a:latin typeface="+mn-lt"/>
                          <a:ea typeface="+mn-ea"/>
                          <a:cs typeface="+mn-cs"/>
                        </a:rPr>
                        <a:t>Cpoe</a:t>
                      </a:r>
                      <a:r>
                        <a:rPr lang="it-IT" sz="1350" b="1" i="0" u="none" strike="noStrike" kern="1200" baseline="0" dirty="0">
                          <a:solidFill>
                            <a:schemeClr val="tx1"/>
                          </a:solidFill>
                          <a:latin typeface="+mn-lt"/>
                          <a:ea typeface="+mn-ea"/>
                          <a:cs typeface="+mn-cs"/>
                        </a:rPr>
                        <a:t>). </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71270344"/>
                  </a:ext>
                </a:extLst>
              </a:tr>
            </a:tbl>
          </a:graphicData>
        </a:graphic>
      </p:graphicFrame>
      <p:sp>
        <p:nvSpPr>
          <p:cNvPr id="12" name="Freccia a destra 11"/>
          <p:cNvSpPr/>
          <p:nvPr/>
        </p:nvSpPr>
        <p:spPr>
          <a:xfrm rot="5400000">
            <a:off x="-182397" y="3626998"/>
            <a:ext cx="1172021" cy="448207"/>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graphicFrame>
        <p:nvGraphicFramePr>
          <p:cNvPr id="13" name="Tabella 12"/>
          <p:cNvGraphicFramePr>
            <a:graphicFrameLocks noGrp="1"/>
          </p:cNvGraphicFramePr>
          <p:nvPr>
            <p:extLst>
              <p:ext uri="{D42A27DB-BD31-4B8C-83A1-F6EECF244321}">
                <p14:modId xmlns:p14="http://schemas.microsoft.com/office/powerpoint/2010/main" val="4139889687"/>
              </p:ext>
            </p:extLst>
          </p:nvPr>
        </p:nvGraphicFramePr>
        <p:xfrm>
          <a:off x="104344" y="4508105"/>
          <a:ext cx="2462768" cy="2148840"/>
        </p:xfrm>
        <a:graphic>
          <a:graphicData uri="http://schemas.openxmlformats.org/drawingml/2006/table">
            <a:tbl>
              <a:tblPr firstRow="1" bandRow="1">
                <a:tableStyleId>{5C22544A-7EE6-4342-B048-85BDC9FD1C3A}</a:tableStyleId>
              </a:tblPr>
              <a:tblGrid>
                <a:gridCol w="2462768">
                  <a:extLst>
                    <a:ext uri="{9D8B030D-6E8A-4147-A177-3AD203B41FA5}">
                      <a16:colId xmlns:a16="http://schemas.microsoft.com/office/drawing/2014/main" xmlns="" val="1642285284"/>
                    </a:ext>
                  </a:extLst>
                </a:gridCol>
              </a:tblGrid>
              <a:tr h="2134768">
                <a:tc>
                  <a:txBody>
                    <a:bodyPr/>
                    <a:lstStyle/>
                    <a:p>
                      <a:pPr lvl="0" algn="l"/>
                      <a:r>
                        <a:rPr lang="it-IT" sz="1350" b="1" i="0" u="none" strike="noStrike" kern="1200" baseline="0" dirty="0">
                          <a:solidFill>
                            <a:schemeClr val="tx1"/>
                          </a:solidFill>
                          <a:latin typeface="+mn-lt"/>
                          <a:ea typeface="+mn-ea"/>
                          <a:cs typeface="+mn-cs"/>
                        </a:rPr>
                        <a:t>Nel caso di applicazione dell’ Analisi di Rischio in modalità “Forward” (Calcolo Rischio), si possono visualizzare i rischi (individuali e cumulativi) calcolati per ciascuna matrice (Suolo Superficiale, Suolo Profondo e Falda) e il riepilogo dei diversi output intermedi e finali (Fig.3).</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71270344"/>
                  </a:ext>
                </a:extLst>
              </a:tr>
            </a:tbl>
          </a:graphicData>
        </a:graphic>
      </p:graphicFrame>
      <p:sp>
        <p:nvSpPr>
          <p:cNvPr id="14" name="Freccia a destra 13"/>
          <p:cNvSpPr/>
          <p:nvPr/>
        </p:nvSpPr>
        <p:spPr>
          <a:xfrm rot="1284903">
            <a:off x="2273800" y="3518343"/>
            <a:ext cx="785657" cy="448207"/>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graphicFrame>
        <p:nvGraphicFramePr>
          <p:cNvPr id="15" name="Tabella 14"/>
          <p:cNvGraphicFramePr>
            <a:graphicFrameLocks noGrp="1"/>
          </p:cNvGraphicFramePr>
          <p:nvPr>
            <p:extLst>
              <p:ext uri="{D42A27DB-BD31-4B8C-83A1-F6EECF244321}">
                <p14:modId xmlns:p14="http://schemas.microsoft.com/office/powerpoint/2010/main" val="237895921"/>
              </p:ext>
            </p:extLst>
          </p:nvPr>
        </p:nvGraphicFramePr>
        <p:xfrm>
          <a:off x="3095700" y="3441003"/>
          <a:ext cx="5838608" cy="1120140"/>
        </p:xfrm>
        <a:graphic>
          <a:graphicData uri="http://schemas.openxmlformats.org/drawingml/2006/table">
            <a:tbl>
              <a:tblPr firstRow="1" bandRow="1">
                <a:tableStyleId>{5C22544A-7EE6-4342-B048-85BDC9FD1C3A}</a:tableStyleId>
              </a:tblPr>
              <a:tblGrid>
                <a:gridCol w="5838608">
                  <a:extLst>
                    <a:ext uri="{9D8B030D-6E8A-4147-A177-3AD203B41FA5}">
                      <a16:colId xmlns:a16="http://schemas.microsoft.com/office/drawing/2014/main" xmlns="" val="1642285284"/>
                    </a:ext>
                  </a:extLst>
                </a:gridCol>
              </a:tblGrid>
              <a:tr h="786027">
                <a:tc>
                  <a:txBody>
                    <a:bodyPr/>
                    <a:lstStyle/>
                    <a:p>
                      <a:pPr lvl="0" algn="l"/>
                      <a:r>
                        <a:rPr lang="it-IT" sz="1350" b="1" i="0" u="none" strike="noStrike" kern="1200" baseline="0" dirty="0">
                          <a:solidFill>
                            <a:schemeClr val="tx1"/>
                          </a:solidFill>
                          <a:latin typeface="+mn-lt"/>
                          <a:ea typeface="+mn-ea"/>
                          <a:cs typeface="+mn-cs"/>
                        </a:rPr>
                        <a:t>Nel caso di applicazione dell’ Analisi di Rischio in modalità “</a:t>
                      </a:r>
                      <a:r>
                        <a:rPr lang="it-IT" sz="1350" b="1" i="0" u="none" strike="noStrike" kern="1200" baseline="0" dirty="0" err="1">
                          <a:solidFill>
                            <a:schemeClr val="tx1"/>
                          </a:solidFill>
                          <a:latin typeface="+mn-lt"/>
                          <a:ea typeface="+mn-ea"/>
                          <a:cs typeface="+mn-cs"/>
                        </a:rPr>
                        <a:t>Backward</a:t>
                      </a:r>
                      <a:r>
                        <a:rPr lang="it-IT" sz="1350" b="1" i="0" u="none" strike="noStrike" kern="1200" baseline="0" dirty="0">
                          <a:solidFill>
                            <a:schemeClr val="tx1"/>
                          </a:solidFill>
                          <a:latin typeface="+mn-lt"/>
                          <a:ea typeface="+mn-ea"/>
                          <a:cs typeface="+mn-cs"/>
                        </a:rPr>
                        <a:t>” (Calcolo Obiettivi di Bonifica), si possono visualizzare gli obiettivi di bonifica (Concentrazioni soglia di Rischio, CSR) calcolati per ciascuna matrice (Suolo Superficiale, Suolo Profondo e Falda) e il riepilogo dei diversi output (intermedi e finali). </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71270344"/>
                  </a:ext>
                </a:extLst>
              </a:tr>
            </a:tbl>
          </a:graphicData>
        </a:graphic>
      </p:graphicFrame>
      <p:sp>
        <p:nvSpPr>
          <p:cNvPr id="16" name="Freccia a destra 15"/>
          <p:cNvSpPr/>
          <p:nvPr/>
        </p:nvSpPr>
        <p:spPr>
          <a:xfrm rot="2948473">
            <a:off x="1967463" y="4361148"/>
            <a:ext cx="1065576" cy="399991"/>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graphicFrame>
        <p:nvGraphicFramePr>
          <p:cNvPr id="17" name="Tabella 16"/>
          <p:cNvGraphicFramePr>
            <a:graphicFrameLocks noGrp="1"/>
          </p:cNvGraphicFramePr>
          <p:nvPr>
            <p:extLst>
              <p:ext uri="{D42A27DB-BD31-4B8C-83A1-F6EECF244321}">
                <p14:modId xmlns:p14="http://schemas.microsoft.com/office/powerpoint/2010/main" val="4111715581"/>
              </p:ext>
            </p:extLst>
          </p:nvPr>
        </p:nvGraphicFramePr>
        <p:xfrm>
          <a:off x="2935656" y="4694546"/>
          <a:ext cx="6005430" cy="1943100"/>
        </p:xfrm>
        <a:graphic>
          <a:graphicData uri="http://schemas.openxmlformats.org/drawingml/2006/table">
            <a:tbl>
              <a:tblPr firstRow="1" bandRow="1">
                <a:tableStyleId>{5C22544A-7EE6-4342-B048-85BDC9FD1C3A}</a:tableStyleId>
              </a:tblPr>
              <a:tblGrid>
                <a:gridCol w="6005430">
                  <a:extLst>
                    <a:ext uri="{9D8B030D-6E8A-4147-A177-3AD203B41FA5}">
                      <a16:colId xmlns:a16="http://schemas.microsoft.com/office/drawing/2014/main" xmlns="" val="1642285284"/>
                    </a:ext>
                  </a:extLst>
                </a:gridCol>
              </a:tblGrid>
              <a:tr h="1749796">
                <a:tc>
                  <a:txBody>
                    <a:bodyPr/>
                    <a:lstStyle/>
                    <a:p>
                      <a:pPr lvl="0" algn="l"/>
                      <a:r>
                        <a:rPr lang="it-IT" sz="1350" b="1" i="0" u="none" strike="noStrike" kern="1200" baseline="0" dirty="0">
                          <a:solidFill>
                            <a:schemeClr val="tx1"/>
                          </a:solidFill>
                          <a:latin typeface="+mn-lt"/>
                          <a:ea typeface="+mn-ea"/>
                          <a:cs typeface="+mn-cs"/>
                        </a:rPr>
                        <a:t>Nel caso di applicazione dell’ Analisi di Rischio in modalità diretta (Calcolo Rischio), l’utente deve selezionare, dai due menù a tendina riportati nella schermata, la </a:t>
                      </a:r>
                      <a:r>
                        <a:rPr lang="en-US" sz="1350" b="1" i="0" u="none" strike="noStrike" kern="1200" baseline="0" dirty="0" err="1">
                          <a:solidFill>
                            <a:schemeClr val="tx1"/>
                          </a:solidFill>
                          <a:latin typeface="+mn-lt"/>
                          <a:ea typeface="+mn-ea"/>
                          <a:cs typeface="+mn-cs"/>
                        </a:rPr>
                        <a:t>matrice</a:t>
                      </a:r>
                      <a:r>
                        <a:rPr lang="en-US" sz="1350" b="1" i="0" u="none" strike="noStrike" kern="1200" baseline="0" dirty="0">
                          <a:solidFill>
                            <a:schemeClr val="tx1"/>
                          </a:solidFill>
                          <a:latin typeface="+mn-lt"/>
                          <a:ea typeface="+mn-ea"/>
                          <a:cs typeface="+mn-cs"/>
                        </a:rPr>
                        <a:t> </a:t>
                      </a:r>
                      <a:r>
                        <a:rPr lang="it-IT" sz="1350" b="1" i="0" u="none" strike="noStrike" kern="1200" baseline="0" dirty="0">
                          <a:solidFill>
                            <a:schemeClr val="tx1"/>
                          </a:solidFill>
                          <a:latin typeface="+mn-lt"/>
                          <a:ea typeface="+mn-ea"/>
                          <a:cs typeface="+mn-cs"/>
                        </a:rPr>
                        <a:t>e il contaminante di interesse tra quelli inseriti (Fig.4). Sulla base della selezione effettuata vengono riportati in funzione delle concentrazioni totali definite dall'utente, la concentrazione attesa nelle diverse matrici (soil gas, eluato, aria outdoor, aria indoor...) e il corrispettivo valore limite che garantisce il rispetto dei rischi accettabili nei diversi comparti (aria indoor, aria outdoor, </a:t>
                      </a:r>
                      <a:r>
                        <a:rPr lang="it-IT" sz="1350" b="1" i="0" u="none" strike="noStrike" kern="1200" baseline="0" dirty="0" err="1">
                          <a:solidFill>
                            <a:schemeClr val="tx1"/>
                          </a:solidFill>
                          <a:latin typeface="+mn-lt"/>
                          <a:ea typeface="+mn-ea"/>
                          <a:cs typeface="+mn-cs"/>
                        </a:rPr>
                        <a:t>flux</a:t>
                      </a:r>
                      <a:r>
                        <a:rPr lang="it-IT" sz="1350" b="1" i="0" u="none" strike="noStrike" kern="1200" baseline="0" dirty="0">
                          <a:solidFill>
                            <a:schemeClr val="tx1"/>
                          </a:solidFill>
                          <a:latin typeface="+mn-lt"/>
                          <a:ea typeface="+mn-ea"/>
                          <a:cs typeface="+mn-cs"/>
                        </a:rPr>
                        <a:t> </a:t>
                      </a:r>
                      <a:r>
                        <a:rPr lang="it-IT" sz="1350" b="1" i="0" u="none" strike="noStrike" kern="1200" baseline="0" dirty="0" err="1">
                          <a:solidFill>
                            <a:schemeClr val="tx1"/>
                          </a:solidFill>
                          <a:latin typeface="+mn-lt"/>
                          <a:ea typeface="+mn-ea"/>
                          <a:cs typeface="+mn-cs"/>
                        </a:rPr>
                        <a:t>chambers</a:t>
                      </a:r>
                      <a:r>
                        <a:rPr lang="it-IT" sz="1350" b="1" i="0" u="none" strike="noStrike" kern="1200" baseline="0" dirty="0">
                          <a:solidFill>
                            <a:schemeClr val="tx1"/>
                          </a:solidFill>
                          <a:latin typeface="+mn-lt"/>
                          <a:ea typeface="+mn-ea"/>
                          <a:cs typeface="+mn-cs"/>
                        </a:rPr>
                        <a:t>, soil-gas, eluato…) calcolato in funzione delle CSR individuate per le diverse sorgenti (Suolo Superficiale, Suolo Profondo e Falda). </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71270344"/>
                  </a:ext>
                </a:extLst>
              </a:tr>
            </a:tbl>
          </a:graphicData>
        </a:graphic>
      </p:graphicFrame>
    </p:spTree>
    <p:extLst>
      <p:ext uri="{BB962C8B-B14F-4D97-AF65-F5344CB8AC3E}">
        <p14:creationId xmlns:p14="http://schemas.microsoft.com/office/powerpoint/2010/main" val="3925216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type="title"/>
          </p:nvPr>
        </p:nvSpPr>
        <p:spPr>
          <a:xfrm>
            <a:off x="107504" y="0"/>
            <a:ext cx="7886700" cy="936104"/>
          </a:xfrm>
        </p:spPr>
        <p:txBody>
          <a:bodyPr>
            <a:normAutofit/>
          </a:bodyPr>
          <a:lstStyle/>
          <a:p>
            <a:r>
              <a:rPr lang="it-IT" sz="2000" b="1" dirty="0"/>
              <a:t>Schermate significative:</a:t>
            </a:r>
            <a:endParaRPr lang="en-US" sz="2000" b="1" dirty="0"/>
          </a:p>
        </p:txBody>
      </p:sp>
      <p:sp>
        <p:nvSpPr>
          <p:cNvPr id="9" name="CasellaDiTesto 8"/>
          <p:cNvSpPr txBox="1"/>
          <p:nvPr/>
        </p:nvSpPr>
        <p:spPr>
          <a:xfrm>
            <a:off x="107504" y="6309320"/>
            <a:ext cx="7979492" cy="369332"/>
          </a:xfrm>
          <a:prstGeom prst="rect">
            <a:avLst/>
          </a:prstGeom>
          <a:noFill/>
        </p:spPr>
        <p:txBody>
          <a:bodyPr wrap="none" rtlCol="0">
            <a:spAutoFit/>
          </a:bodyPr>
          <a:lstStyle/>
          <a:p>
            <a:r>
              <a:rPr lang="it-IT" dirty="0"/>
              <a:t>Figura 3. Riepilogo output ‘Analisi di </a:t>
            </a:r>
            <a:r>
              <a:rPr lang="it-IT" dirty="0" err="1"/>
              <a:t>Rischio’</a:t>
            </a:r>
            <a:r>
              <a:rPr lang="it-IT" dirty="0"/>
              <a:t> in modalità diretta (Calcolo del Rischio)</a:t>
            </a:r>
            <a:endParaRPr lang="en-US" dirty="0"/>
          </a:p>
        </p:txBody>
      </p:sp>
      <p:pic>
        <p:nvPicPr>
          <p:cNvPr id="11" name="Immagine 10"/>
          <p:cNvPicPr>
            <a:picLocks noChangeAspect="1"/>
          </p:cNvPicPr>
          <p:nvPr/>
        </p:nvPicPr>
        <p:blipFill>
          <a:blip r:embed="rId2"/>
          <a:stretch>
            <a:fillRect/>
          </a:stretch>
        </p:blipFill>
        <p:spPr>
          <a:xfrm>
            <a:off x="179512" y="764703"/>
            <a:ext cx="8640960" cy="5638593"/>
          </a:xfrm>
          <a:prstGeom prst="rect">
            <a:avLst/>
          </a:prstGeom>
        </p:spPr>
      </p:pic>
    </p:spTree>
    <p:extLst>
      <p:ext uri="{BB962C8B-B14F-4D97-AF65-F5344CB8AC3E}">
        <p14:creationId xmlns:p14="http://schemas.microsoft.com/office/powerpoint/2010/main" val="95493361"/>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467</TotalTime>
  <Words>1480</Words>
  <Application>Microsoft Office PowerPoint</Application>
  <PresentationFormat>Presentazione su schermo (4:3)</PresentationFormat>
  <Paragraphs>76</Paragraphs>
  <Slides>10</Slides>
  <Notes>1</Notes>
  <HiddenSlides>0</HiddenSlides>
  <MMClips>0</MMClips>
  <ScaleCrop>false</ScaleCrop>
  <HeadingPairs>
    <vt:vector size="4" baseType="variant">
      <vt:variant>
        <vt:lpstr>Tema</vt:lpstr>
      </vt:variant>
      <vt:variant>
        <vt:i4>1</vt:i4>
      </vt:variant>
      <vt:variant>
        <vt:lpstr>Titoli diapositive</vt:lpstr>
      </vt:variant>
      <vt:variant>
        <vt:i4>10</vt:i4>
      </vt:variant>
    </vt:vector>
  </HeadingPairs>
  <TitlesOfParts>
    <vt:vector size="11" baseType="lpstr">
      <vt:lpstr>HDOfficeLightV0</vt:lpstr>
      <vt:lpstr>Risk-Net  Versione 2.0</vt:lpstr>
      <vt:lpstr>Il Software</vt:lpstr>
      <vt:lpstr>Requisiti di Sistema e Attivazione</vt:lpstr>
      <vt:lpstr>Schermata Principale</vt:lpstr>
      <vt:lpstr>STEP A: Analisi, Limiti e Opzioni di calcolo</vt:lpstr>
      <vt:lpstr>STEP B: Input</vt:lpstr>
      <vt:lpstr>Schermate significative:</vt:lpstr>
      <vt:lpstr>STEP C: Output</vt:lpstr>
      <vt:lpstr>Schermate significative:</vt:lpstr>
      <vt:lpstr>Commenti sul Software: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Risk-Net v2.0 - BETA</dc:title>
  <dc:creator>Alex</dc:creator>
  <cp:lastModifiedBy>Giorgio Guariso</cp:lastModifiedBy>
  <cp:revision>50</cp:revision>
  <dcterms:created xsi:type="dcterms:W3CDTF">2017-08-12T14:10:44Z</dcterms:created>
  <dcterms:modified xsi:type="dcterms:W3CDTF">2017-09-29T08:36:05Z</dcterms:modified>
</cp:coreProperties>
</file>