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68" r:id="rId4"/>
    <p:sldId id="257" r:id="rId5"/>
    <p:sldId id="258" r:id="rId6"/>
    <p:sldId id="259" r:id="rId7"/>
    <p:sldId id="260" r:id="rId8"/>
    <p:sldId id="261" r:id="rId9"/>
    <p:sldId id="262" r:id="rId10"/>
    <p:sldId id="263" r:id="rId11"/>
    <p:sldId id="264" r:id="rId12"/>
    <p:sldId id="266" r:id="rId13"/>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4" d="100"/>
          <a:sy n="84" d="100"/>
        </p:scale>
        <p:origin x="-840" y="221"/>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3B02151C-0A84-4627-B518-74C2F773D20F}" type="datetimeFigureOut">
              <a:rPr lang="it-IT" smtClean="0"/>
              <a:t>06/10/2015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89ACD67-77B0-434E-82BC-418EAC4139E6}" type="slidenum">
              <a:rPr lang="it-IT" smtClean="0"/>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B02151C-0A84-4627-B518-74C2F773D20F}" type="datetimeFigureOut">
              <a:rPr lang="it-IT" smtClean="0"/>
              <a:t>06/10/2015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89ACD67-77B0-434E-82BC-418EAC4139E6}"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B02151C-0A84-4627-B518-74C2F773D20F}" type="datetimeFigureOut">
              <a:rPr lang="it-IT" smtClean="0"/>
              <a:t>06/10/2015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89ACD67-77B0-434E-82BC-418EAC4139E6}"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B02151C-0A84-4627-B518-74C2F773D20F}" type="datetimeFigureOut">
              <a:rPr lang="it-IT" smtClean="0"/>
              <a:t>06/10/2015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89ACD67-77B0-434E-82BC-418EAC4139E6}" type="slidenum">
              <a:rPr lang="it-IT" smtClean="0"/>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3B02151C-0A84-4627-B518-74C2F773D20F}" type="datetimeFigureOut">
              <a:rPr lang="it-IT" smtClean="0"/>
              <a:t>06/10/2015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89ACD67-77B0-434E-82BC-418EAC4139E6}" type="slidenum">
              <a:rPr lang="it-IT" smtClean="0"/>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3B02151C-0A84-4627-B518-74C2F773D20F}" type="datetimeFigureOut">
              <a:rPr lang="it-IT" smtClean="0"/>
              <a:t>06/10/2015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89ACD67-77B0-434E-82BC-418EAC4139E6}" type="slidenum">
              <a:rPr lang="it-IT" smtClean="0"/>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3B02151C-0A84-4627-B518-74C2F773D20F}" type="datetimeFigureOut">
              <a:rPr lang="it-IT" smtClean="0"/>
              <a:t>06/10/2015</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389ACD67-77B0-434E-82BC-418EAC4139E6}" type="slidenum">
              <a:rPr lang="it-IT" smtClean="0"/>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3B02151C-0A84-4627-B518-74C2F773D20F}" type="datetimeFigureOut">
              <a:rPr lang="it-IT" smtClean="0"/>
              <a:t>06/10/2015</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389ACD67-77B0-434E-82BC-418EAC4139E6}" type="slidenum">
              <a:rPr lang="it-IT" smtClean="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3B02151C-0A84-4627-B518-74C2F773D20F}" type="datetimeFigureOut">
              <a:rPr lang="it-IT" smtClean="0"/>
              <a:t>06/10/2015</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389ACD67-77B0-434E-82BC-418EAC4139E6}"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3B02151C-0A84-4627-B518-74C2F773D20F}" type="datetimeFigureOut">
              <a:rPr lang="it-IT" smtClean="0"/>
              <a:t>06/10/2015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89ACD67-77B0-434E-82BC-418EAC4139E6}" type="slidenum">
              <a:rPr lang="it-IT" smtClean="0"/>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3B02151C-0A84-4627-B518-74C2F773D20F}" type="datetimeFigureOut">
              <a:rPr lang="it-IT" smtClean="0"/>
              <a:t>06/10/2015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89ACD67-77B0-434E-82BC-418EAC4139E6}" type="slidenum">
              <a:rPr lang="it-IT" smtClean="0"/>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02151C-0A84-4627-B518-74C2F773D20F}" type="datetimeFigureOut">
              <a:rPr lang="it-IT" smtClean="0"/>
              <a:t>06/10/2015</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9ACD67-77B0-434E-82BC-418EAC4139E6}" type="slidenum">
              <a:rPr lang="it-IT" smtClean="0"/>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www.saga-gis.org/"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428596" y="240804"/>
            <a:ext cx="8358246" cy="6217087"/>
          </a:xfrm>
          <a:prstGeom prst="rect">
            <a:avLst/>
          </a:prstGeom>
          <a:noFill/>
        </p:spPr>
        <p:txBody>
          <a:bodyPr wrap="square" rtlCol="0">
            <a:spAutoFit/>
          </a:bodyPr>
          <a:lstStyle/>
          <a:p>
            <a:pPr algn="ctr"/>
            <a:r>
              <a:rPr lang="it-IT" sz="2400" b="1" dirty="0" smtClean="0">
                <a:solidFill>
                  <a:schemeClr val="tx2"/>
                </a:solidFill>
              </a:rPr>
              <a:t>Ampliamento sito  di Modellistica</a:t>
            </a:r>
          </a:p>
          <a:p>
            <a:pPr algn="ctr"/>
            <a:endParaRPr lang="it-IT" sz="2400" b="1" dirty="0" smtClean="0">
              <a:solidFill>
                <a:schemeClr val="tx2"/>
              </a:solidFill>
            </a:endParaRPr>
          </a:p>
          <a:p>
            <a:r>
              <a:rPr lang="it-IT" sz="2000" b="1" dirty="0" smtClean="0">
                <a:solidFill>
                  <a:schemeClr val="tx2"/>
                </a:solidFill>
              </a:rPr>
              <a:t>“Analisi idrologica con sistema GIS”</a:t>
            </a:r>
          </a:p>
          <a:p>
            <a:r>
              <a:rPr lang="it-IT" dirty="0" smtClean="0">
                <a:cs typeface="Times New Roman" pitchFamily="18" charset="0"/>
              </a:rPr>
              <a:t>I </a:t>
            </a:r>
            <a:r>
              <a:rPr lang="it-IT" dirty="0" smtClean="0">
                <a:solidFill>
                  <a:schemeClr val="tx2"/>
                </a:solidFill>
                <a:cs typeface="Times New Roman" pitchFamily="18" charset="0"/>
              </a:rPr>
              <a:t>GIS</a:t>
            </a:r>
            <a:r>
              <a:rPr lang="it-IT" dirty="0" smtClean="0">
                <a:cs typeface="Times New Roman" pitchFamily="18" charset="0"/>
              </a:rPr>
              <a:t>, o Sistemi Informativi Territoriali, organizzano e memorizzano informazioni territoriali come una raccolta di strati tematici, che possono essere collegati in base alla loro posizione geografica.</a:t>
            </a:r>
          </a:p>
          <a:p>
            <a:r>
              <a:rPr lang="it-IT" dirty="0" smtClean="0">
                <a:solidFill>
                  <a:schemeClr val="tx2"/>
                </a:solidFill>
                <a:cs typeface="Times New Roman" pitchFamily="18" charset="0"/>
              </a:rPr>
              <a:t>SAGA</a:t>
            </a:r>
            <a:r>
              <a:rPr lang="it-IT" dirty="0" smtClean="0">
                <a:cs typeface="Times New Roman" pitchFamily="18" charset="0"/>
              </a:rPr>
              <a:t>  è un software GIS che è stato concepito per garantire una semplice ed efficace implementazione di algoritmi spazialmente basati, ed offre numerosi strumenti per le analisi geoscientifiche  nonchè idrologiche.</a:t>
            </a:r>
          </a:p>
          <a:p>
            <a:endParaRPr lang="it-IT" b="1" dirty="0" smtClean="0">
              <a:solidFill>
                <a:schemeClr val="tx2"/>
              </a:solidFill>
            </a:endParaRPr>
          </a:p>
          <a:p>
            <a:r>
              <a:rPr lang="it-IT" sz="2000" b="1" dirty="0" smtClean="0">
                <a:solidFill>
                  <a:schemeClr val="tx2"/>
                </a:solidFill>
              </a:rPr>
              <a:t>Come lavora un GIS:</a:t>
            </a:r>
          </a:p>
          <a:p>
            <a:pPr>
              <a:buFont typeface="Arial" pitchFamily="34" charset="0"/>
              <a:buChar char="•"/>
            </a:pPr>
            <a:r>
              <a:rPr lang="it-IT" dirty="0"/>
              <a:t> </a:t>
            </a:r>
            <a:r>
              <a:rPr lang="it-IT" dirty="0" smtClean="0"/>
              <a:t>Localizza nello spazio gli elementi;</a:t>
            </a:r>
          </a:p>
          <a:p>
            <a:pPr>
              <a:buFont typeface="Arial" pitchFamily="34" charset="0"/>
              <a:buChar char="•"/>
            </a:pPr>
            <a:r>
              <a:rPr lang="it-IT" dirty="0"/>
              <a:t> </a:t>
            </a:r>
            <a:r>
              <a:rPr lang="it-IT" dirty="0" smtClean="0"/>
              <a:t>Collega gli elementi a degli attributi (collocati in una tabella, Database relazionale);</a:t>
            </a:r>
          </a:p>
          <a:p>
            <a:pPr>
              <a:buFont typeface="Arial" pitchFamily="34" charset="0"/>
              <a:buChar char="•"/>
            </a:pPr>
            <a:r>
              <a:rPr lang="it-IT" dirty="0" smtClean="0"/>
              <a:t> Gestisce gli elementi e gli attributi come strati tematici.</a:t>
            </a:r>
          </a:p>
          <a:p>
            <a:endParaRPr lang="it-IT" dirty="0"/>
          </a:p>
          <a:p>
            <a:r>
              <a:rPr lang="it-IT" sz="2000" b="1" dirty="0" smtClean="0">
                <a:solidFill>
                  <a:schemeClr val="tx2"/>
                </a:solidFill>
              </a:rPr>
              <a:t>Il formato dei dati spaziali:</a:t>
            </a:r>
          </a:p>
          <a:p>
            <a:r>
              <a:rPr lang="it-IT" dirty="0" smtClean="0"/>
              <a:t>Il formato VETTORIALE e quello RASTER sono due metodi per rappresentare i dati geografici all’interno dei GIS.</a:t>
            </a:r>
          </a:p>
          <a:p>
            <a:r>
              <a:rPr lang="it-IT" dirty="0" smtClean="0"/>
              <a:t>Nella pratica, il formato raster è utilizzato per rappresentare dati continui, mentre il formato vettoriale per quelli discreti.</a:t>
            </a:r>
          </a:p>
          <a:p>
            <a:endParaRPr lang="it-IT" sz="20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500034" y="357167"/>
            <a:ext cx="8215370" cy="3929089"/>
          </a:xfrm>
          <a:prstGeom prst="rect">
            <a:avLst/>
          </a:prstGeom>
          <a:noFill/>
          <a:ln w="9525">
            <a:noFill/>
            <a:miter lim="800000"/>
            <a:headEnd/>
            <a:tailEnd/>
          </a:ln>
          <a:effectLst/>
        </p:spPr>
      </p:pic>
      <p:sp>
        <p:nvSpPr>
          <p:cNvPr id="3" name="CasellaDiTesto 2"/>
          <p:cNvSpPr txBox="1"/>
          <p:nvPr/>
        </p:nvSpPr>
        <p:spPr>
          <a:xfrm>
            <a:off x="428596" y="3714752"/>
            <a:ext cx="8358246" cy="3185487"/>
          </a:xfrm>
          <a:prstGeom prst="rect">
            <a:avLst/>
          </a:prstGeom>
          <a:noFill/>
        </p:spPr>
        <p:txBody>
          <a:bodyPr wrap="square" rtlCol="0">
            <a:spAutoFit/>
          </a:bodyPr>
          <a:lstStyle/>
          <a:p>
            <a:pPr algn="ctr"/>
            <a:endParaRPr lang="it-IT" sz="1100" i="1" dirty="0" smtClean="0"/>
          </a:p>
          <a:p>
            <a:pPr algn="ctr"/>
            <a:endParaRPr lang="it-IT" sz="1100" i="1" dirty="0" smtClean="0"/>
          </a:p>
          <a:p>
            <a:pPr algn="ctr"/>
            <a:endParaRPr lang="it-IT" sz="1100" i="1" dirty="0"/>
          </a:p>
          <a:p>
            <a:pPr algn="ctr"/>
            <a:r>
              <a:rPr lang="it-IT" sz="1100" i="1" dirty="0" smtClean="0"/>
              <a:t>Mappa </a:t>
            </a:r>
            <a:r>
              <a:rPr lang="it-IT" sz="1100" i="1" dirty="0"/>
              <a:t>delle aree contribuenti con impostazione di visualizzazione logaritmica</a:t>
            </a:r>
            <a:r>
              <a:rPr lang="it-IT" sz="1600" i="1" dirty="0" smtClean="0"/>
              <a:t>.</a:t>
            </a:r>
          </a:p>
          <a:p>
            <a:endParaRPr lang="it-IT" sz="2000" b="1" i="1" dirty="0" smtClean="0">
              <a:solidFill>
                <a:schemeClr val="tx2"/>
              </a:solidFill>
            </a:endParaRPr>
          </a:p>
          <a:p>
            <a:r>
              <a:rPr lang="it-IT" sz="2000" b="1" i="1" dirty="0" smtClean="0">
                <a:solidFill>
                  <a:schemeClr val="tx2"/>
                </a:solidFill>
              </a:rPr>
              <a:t>Delimitazione del bacino</a:t>
            </a:r>
          </a:p>
          <a:p>
            <a:r>
              <a:rPr lang="it-IT" sz="1900" dirty="0"/>
              <a:t>Con questi dati a disposizione è possibile andare a delimitare il bacino idrografico di interesse. Per farlo basterà lanciare il modulo </a:t>
            </a:r>
            <a:r>
              <a:rPr lang="it-IT" sz="1900" i="1" dirty="0"/>
              <a:t>Upslope Area</a:t>
            </a:r>
            <a:r>
              <a:rPr lang="it-IT" sz="1900" dirty="0" smtClean="0"/>
              <a:t>:</a:t>
            </a:r>
          </a:p>
          <a:p>
            <a:r>
              <a:rPr lang="it-IT" sz="1900" dirty="0" smtClean="0">
                <a:solidFill>
                  <a:schemeClr val="accent2">
                    <a:lumMod val="75000"/>
                  </a:schemeClr>
                </a:solidFill>
              </a:rPr>
              <a:t>Modules → Terrain analysis → Hydrology → Catchment Area → Upslope Area[interactive].</a:t>
            </a:r>
          </a:p>
          <a:p>
            <a:endParaRPr lang="it-IT" dirty="0" smtClean="0"/>
          </a:p>
          <a:p>
            <a:endParaRPr lang="it-IT"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00034" y="285728"/>
            <a:ext cx="8215370" cy="6524863"/>
          </a:xfrm>
          <a:prstGeom prst="rect">
            <a:avLst/>
          </a:prstGeom>
          <a:noFill/>
        </p:spPr>
        <p:txBody>
          <a:bodyPr wrap="square" rtlCol="0">
            <a:spAutoFit/>
          </a:bodyPr>
          <a:lstStyle/>
          <a:p>
            <a:r>
              <a:rPr lang="it-IT" sz="2000" b="1" dirty="0" smtClean="0">
                <a:solidFill>
                  <a:schemeClr val="tx2"/>
                </a:solidFill>
              </a:rPr>
              <a:t>Sito</a:t>
            </a:r>
          </a:p>
          <a:p>
            <a:endParaRPr lang="it-IT" sz="2000" b="1" dirty="0" smtClean="0">
              <a:solidFill>
                <a:schemeClr val="tx2"/>
              </a:solidFill>
            </a:endParaRPr>
          </a:p>
          <a:p>
            <a:r>
              <a:rPr lang="it-IT" dirty="0" smtClean="0"/>
              <a:t> </a:t>
            </a:r>
            <a:r>
              <a:rPr lang="it-IT" sz="1900" dirty="0" smtClean="0">
                <a:hlinkClick r:id="rId2"/>
              </a:rPr>
              <a:t>www.saga-gis.org</a:t>
            </a:r>
            <a:endParaRPr lang="it-IT" sz="1900" dirty="0" smtClean="0"/>
          </a:p>
          <a:p>
            <a:r>
              <a:rPr lang="it-IT" sz="1900" dirty="0" smtClean="0"/>
              <a:t>lo sviluppo SAGA iniziò con l'inizio del terzo millennio e fu avviato da un piccolo gruppo di ricercatori del Dipartimento di Geografia fisica, Göttingen. </a:t>
            </a:r>
          </a:p>
          <a:p>
            <a:r>
              <a:rPr lang="it-IT" sz="1900" dirty="0" smtClean="0"/>
              <a:t>La maggior parte degli sviluppi del passato e attuale sono dovuti dalla squadra di J. Böhner e O. Conrad.</a:t>
            </a:r>
          </a:p>
          <a:p>
            <a:endParaRPr lang="it-IT" b="1" dirty="0" smtClean="0">
              <a:solidFill>
                <a:schemeClr val="tx2"/>
              </a:solidFill>
            </a:endParaRPr>
          </a:p>
          <a:p>
            <a:r>
              <a:rPr lang="it-IT" sz="2000" b="1" dirty="0" smtClean="0">
                <a:solidFill>
                  <a:schemeClr val="tx2"/>
                </a:solidFill>
              </a:rPr>
              <a:t>Specifiche Software</a:t>
            </a:r>
          </a:p>
          <a:p>
            <a:endParaRPr lang="it-IT" sz="2000" b="1" dirty="0" smtClean="0">
              <a:solidFill>
                <a:schemeClr val="tx2"/>
              </a:solidFill>
            </a:endParaRPr>
          </a:p>
          <a:p>
            <a:r>
              <a:rPr lang="it-IT" sz="1900" dirty="0" smtClean="0"/>
              <a:t>SAGA utilizza la piattaforma GUI wxWidgets, che consente uno sviluppo software indipendente del sistema operativo. SAGA GIS è un software libero ed </a:t>
            </a:r>
            <a:r>
              <a:rPr lang="it-IT" sz="1900" i="1" dirty="0" smtClean="0"/>
              <a:t>open source </a:t>
            </a:r>
            <a:r>
              <a:rPr lang="it-IT" sz="1900" dirty="0" smtClean="0"/>
              <a:t>multipiattaforma che può essere utilizzato sotto Windows, GNU-Linux e FreeBSD. </a:t>
            </a:r>
          </a:p>
          <a:p>
            <a:endParaRPr lang="it-IT" dirty="0"/>
          </a:p>
          <a:p>
            <a:r>
              <a:rPr lang="it-IT" sz="1900" dirty="0" smtClean="0"/>
              <a:t>SAGA GIS può essere utilizzato insieme ad altri software GIS (Kosmo, GRASS e Quantum GIS) o di analisi statistica (R) per aumentarne le capacità di elaborazione e migliorarne le prestazioni.</a:t>
            </a:r>
          </a:p>
          <a:p>
            <a:r>
              <a:rPr lang="it-IT" sz="1900" dirty="0" smtClean="0"/>
              <a:t>Il software SAGA è codificato nel linguaggio di programmazione C ++.</a:t>
            </a:r>
          </a:p>
          <a:p>
            <a:r>
              <a:rPr lang="it-IT" sz="1900" dirty="0" smtClean="0"/>
              <a:t>L’architettura del sistema SAGA è modulare.</a:t>
            </a:r>
          </a:p>
          <a:p>
            <a:endParaRPr lang="it-IT" dirty="0" smtClean="0"/>
          </a:p>
          <a:p>
            <a:endParaRPr lang="it-IT"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57158" y="285728"/>
            <a:ext cx="8501122" cy="4201150"/>
          </a:xfrm>
          <a:prstGeom prst="rect">
            <a:avLst/>
          </a:prstGeom>
        </p:spPr>
        <p:txBody>
          <a:bodyPr wrap="square">
            <a:spAutoFit/>
          </a:bodyPr>
          <a:lstStyle/>
          <a:p>
            <a:r>
              <a:rPr lang="it-IT" sz="2000" b="1" dirty="0" smtClean="0">
                <a:solidFill>
                  <a:schemeClr val="tx2"/>
                </a:solidFill>
              </a:rPr>
              <a:t>Considerazioni</a:t>
            </a:r>
          </a:p>
          <a:p>
            <a:endParaRPr lang="it-IT" sz="1900" b="1" dirty="0" smtClean="0">
              <a:solidFill>
                <a:schemeClr val="tx2"/>
              </a:solidFill>
            </a:endParaRPr>
          </a:p>
          <a:p>
            <a:r>
              <a:rPr lang="it-IT" sz="1900" dirty="0" smtClean="0"/>
              <a:t>L'interfaccia </a:t>
            </a:r>
            <a:r>
              <a:rPr lang="it-IT" sz="1900" dirty="0"/>
              <a:t>grafica per l'utente ha un'elevata facilità nell'utilizzo e nella scelta delle opzioni di visualizzazione. SAGA GIS è in grado di analizzare dati (tabellati, vettoriali e raster) utilizzando numerosi formati: </a:t>
            </a:r>
            <a:r>
              <a:rPr lang="it-IT" sz="1900" i="1" dirty="0"/>
              <a:t>shapefiles</a:t>
            </a:r>
            <a:r>
              <a:rPr lang="it-IT" sz="1900" dirty="0"/>
              <a:t>, </a:t>
            </a:r>
            <a:r>
              <a:rPr lang="it-IT" sz="1900" i="1" dirty="0"/>
              <a:t>Esri grids</a:t>
            </a:r>
            <a:r>
              <a:rPr lang="it-IT" sz="1900" dirty="0"/>
              <a:t>, </a:t>
            </a:r>
            <a:r>
              <a:rPr lang="it-IT" sz="1900" i="1" dirty="0"/>
              <a:t>SGRD</a:t>
            </a:r>
            <a:r>
              <a:rPr lang="it-IT" sz="1900" dirty="0"/>
              <a:t> ed altri formati supportati dalla libreria </a:t>
            </a:r>
            <a:r>
              <a:rPr lang="it-IT" sz="1900" i="1" dirty="0"/>
              <a:t>GDAL</a:t>
            </a:r>
            <a:r>
              <a:rPr lang="it-IT" sz="1900" dirty="0"/>
              <a:t>. L'utente ha a disposizione una serie di moduli che consentono elaborazioni quali </a:t>
            </a:r>
            <a:r>
              <a:rPr lang="it-IT" sz="1900" i="1" dirty="0"/>
              <a:t>gridding</a:t>
            </a:r>
            <a:r>
              <a:rPr lang="it-IT" sz="1900" dirty="0"/>
              <a:t>, geostatistica, modifiche ed analisi di dati raster, analisi del terreno, simulazione di processi geo-spaziali. </a:t>
            </a:r>
            <a:endParaRPr lang="it-IT" sz="1900" dirty="0" smtClean="0"/>
          </a:p>
          <a:p>
            <a:endParaRPr lang="it-IT" sz="1900" dirty="0" smtClean="0"/>
          </a:p>
          <a:p>
            <a:r>
              <a:rPr lang="it-IT" sz="1900" dirty="0" smtClean="0"/>
              <a:t>È un software che può essere usato con facilità senza numerose difficoltà.</a:t>
            </a:r>
          </a:p>
          <a:p>
            <a:r>
              <a:rPr lang="it-IT" sz="1900" dirty="0" smtClean="0"/>
              <a:t>La facilità di utilizzo accresce aumentando l’uso del software e quindi la pratica.</a:t>
            </a:r>
            <a:endParaRPr lang="it-IT" sz="1900" dirty="0"/>
          </a:p>
          <a:p>
            <a:r>
              <a:rPr lang="it-IT" sz="1900" dirty="0" smtClean="0"/>
              <a:t>Essendo un software ampiamente diffuso si trovano in rete moltissime guide dettagliate per  facilitare maggiormente l’utilizzo e l’apprendimento delle operazioni che SAGA GIS permette.</a:t>
            </a:r>
            <a:endParaRPr lang="it-IT" sz="1900" dirty="0"/>
          </a:p>
        </p:txBody>
      </p:sp>
      <p:sp>
        <p:nvSpPr>
          <p:cNvPr id="3" name="CasellaDiTesto 2"/>
          <p:cNvSpPr txBox="1"/>
          <p:nvPr/>
        </p:nvSpPr>
        <p:spPr>
          <a:xfrm>
            <a:off x="5357818" y="5286388"/>
            <a:ext cx="3143272" cy="707886"/>
          </a:xfrm>
          <a:prstGeom prst="rect">
            <a:avLst/>
          </a:prstGeom>
          <a:noFill/>
        </p:spPr>
        <p:txBody>
          <a:bodyPr wrap="square" rtlCol="0">
            <a:spAutoFit/>
          </a:bodyPr>
          <a:lstStyle/>
          <a:p>
            <a:r>
              <a:rPr lang="it-IT" sz="2000" i="1" dirty="0" smtClean="0"/>
              <a:t>Carmine Amendola</a:t>
            </a:r>
          </a:p>
          <a:p>
            <a:r>
              <a:rPr lang="it-IT" sz="2000" i="1" dirty="0" smtClean="0"/>
              <a:t>Matricola:791784</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57158" y="357166"/>
            <a:ext cx="8429684" cy="6001643"/>
          </a:xfrm>
          <a:prstGeom prst="rect">
            <a:avLst/>
          </a:prstGeom>
        </p:spPr>
        <p:txBody>
          <a:bodyPr wrap="square">
            <a:spAutoFit/>
          </a:bodyPr>
          <a:lstStyle/>
          <a:p>
            <a:endParaRPr lang="it-IT" sz="2000" b="1" dirty="0" smtClean="0">
              <a:solidFill>
                <a:schemeClr val="tx2"/>
              </a:solidFill>
            </a:endParaRPr>
          </a:p>
          <a:p>
            <a:r>
              <a:rPr lang="it-IT" sz="2200" b="1" dirty="0" smtClean="0">
                <a:solidFill>
                  <a:schemeClr val="tx2"/>
                </a:solidFill>
              </a:rPr>
              <a:t>Analisi </a:t>
            </a:r>
            <a:r>
              <a:rPr lang="it-IT" sz="2200" b="1" dirty="0">
                <a:solidFill>
                  <a:schemeClr val="tx2"/>
                </a:solidFill>
              </a:rPr>
              <a:t>geomorfologica dei bacini idrografici mediante tecniche </a:t>
            </a:r>
            <a:r>
              <a:rPr lang="it-IT" sz="2200" b="1" dirty="0" smtClean="0">
                <a:solidFill>
                  <a:schemeClr val="tx2"/>
                </a:solidFill>
              </a:rPr>
              <a:t>GIS</a:t>
            </a:r>
          </a:p>
          <a:p>
            <a:endParaRPr lang="it-IT" sz="2200" b="1" dirty="0">
              <a:solidFill>
                <a:schemeClr val="tx2"/>
              </a:solidFill>
            </a:endParaRPr>
          </a:p>
          <a:p>
            <a:r>
              <a:rPr lang="it-IT" sz="2000" dirty="0"/>
              <a:t>Il primo punto da affrontare nello studio di un bacino è quello di ricavarne i principali parametri geomorfologici. </a:t>
            </a:r>
            <a:endParaRPr lang="it-IT" sz="2000" dirty="0" smtClean="0"/>
          </a:p>
          <a:p>
            <a:r>
              <a:rPr lang="it-IT" sz="2000" dirty="0" smtClean="0"/>
              <a:t>Ciò </a:t>
            </a:r>
            <a:r>
              <a:rPr lang="it-IT" sz="2000" dirty="0"/>
              <a:t>è possibile mediante l’utilizzo del software GIS SAGA, concepito per garantire una semplice ed efficace implementazione di algoritmi spazialmente basati, ed effettuare analisi geoscientifiche, nonché idrologiche. </a:t>
            </a:r>
            <a:endParaRPr lang="it-IT" sz="2000" dirty="0" smtClean="0"/>
          </a:p>
          <a:p>
            <a:endParaRPr lang="it-IT" sz="2000" dirty="0"/>
          </a:p>
          <a:p>
            <a:r>
              <a:rPr lang="it-IT" sz="2000" dirty="0" smtClean="0"/>
              <a:t>L’elemento </a:t>
            </a:r>
            <a:r>
              <a:rPr lang="it-IT" sz="2000" dirty="0"/>
              <a:t>primo da cui hanno origine queste analisi è il DEM (</a:t>
            </a:r>
            <a:r>
              <a:rPr lang="it-IT" sz="2000" i="1" dirty="0"/>
              <a:t>Digital Elevation Model</a:t>
            </a:r>
            <a:r>
              <a:rPr lang="it-IT" sz="2000" dirty="0"/>
              <a:t>), è pertanto opportuno effettuare un’operazione di depitting dello stesso, prima di iniziare lo studio</a:t>
            </a:r>
            <a:r>
              <a:rPr lang="it-IT" sz="2000" dirty="0" smtClean="0"/>
              <a:t>.</a:t>
            </a:r>
          </a:p>
          <a:p>
            <a:r>
              <a:rPr lang="it-IT" sz="2000" dirty="0" smtClean="0"/>
              <a:t>La </a:t>
            </a:r>
            <a:r>
              <a:rPr lang="it-IT" sz="2000" dirty="0"/>
              <a:t>procedura di depitting consiste nel riempire ed eliminare le false depressioni che vengono occasionalmente generate al momento della creazione del DEM. </a:t>
            </a:r>
            <a:endParaRPr lang="it-IT" sz="2000" dirty="0" smtClean="0"/>
          </a:p>
          <a:p>
            <a:endParaRPr lang="it-IT" sz="2000" dirty="0"/>
          </a:p>
          <a:p>
            <a:r>
              <a:rPr lang="it-IT" sz="2000" dirty="0" smtClean="0"/>
              <a:t>Una </a:t>
            </a:r>
            <a:r>
              <a:rPr lang="it-IT" sz="2000" dirty="0"/>
              <a:t>depressione è definita come una o più celle che non hanno celle idrologicamente connesse a valle, se non vengono riempite, diventano punti di disconnessione idrologica e creano problemi di isolamento di porzioni di bacino.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nvGraphicFramePr>
        <p:xfrm>
          <a:off x="428596" y="428604"/>
          <a:ext cx="8429684" cy="2453640"/>
        </p:xfrm>
        <a:graphic>
          <a:graphicData uri="http://schemas.openxmlformats.org/drawingml/2006/table">
            <a:tbl>
              <a:tblPr/>
              <a:tblGrid>
                <a:gridCol w="5121621"/>
                <a:gridCol w="3308063"/>
              </a:tblGrid>
              <a:tr h="333686">
                <a:tc gridSpan="2">
                  <a:txBody>
                    <a:bodyPr/>
                    <a:lstStyle/>
                    <a:p>
                      <a:pPr algn="ctr">
                        <a:lnSpc>
                          <a:spcPct val="115000"/>
                        </a:lnSpc>
                        <a:spcAft>
                          <a:spcPts val="0"/>
                        </a:spcAft>
                      </a:pPr>
                      <a:r>
                        <a:rPr lang="it-IT" sz="2000" b="1" i="1" dirty="0">
                          <a:solidFill>
                            <a:schemeClr val="accent1"/>
                          </a:solidFill>
                          <a:latin typeface="+mn-lt"/>
                          <a:ea typeface="Times New Roman"/>
                          <a:cs typeface="Times New Roman"/>
                        </a:rPr>
                        <a:t>Caratteristiche geometriche</a:t>
                      </a:r>
                      <a:endParaRPr lang="it-IT" sz="2000" b="1" dirty="0">
                        <a:solidFill>
                          <a:schemeClr val="accent1"/>
                        </a:solidFill>
                        <a:latin typeface="+mn-lt"/>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it-IT"/>
                    </a:p>
                  </a:txBody>
                  <a:tcPr/>
                </a:tc>
              </a:tr>
              <a:tr h="333686">
                <a:tc>
                  <a:txBody>
                    <a:bodyPr/>
                    <a:lstStyle/>
                    <a:p>
                      <a:pPr>
                        <a:lnSpc>
                          <a:spcPct val="115000"/>
                        </a:lnSpc>
                        <a:spcAft>
                          <a:spcPts val="0"/>
                        </a:spcAft>
                      </a:pPr>
                      <a:r>
                        <a:rPr lang="it-IT" sz="2000" dirty="0">
                          <a:solidFill>
                            <a:schemeClr val="tx1"/>
                          </a:solidFill>
                          <a:latin typeface="+mn-lt"/>
                          <a:ea typeface="Times New Roman"/>
                          <a:cs typeface="Times New Roman"/>
                        </a:rPr>
                        <a:t>Area bacino (km^2)</a:t>
                      </a:r>
                      <a:endParaRPr lang="it-IT" sz="2000" dirty="0">
                        <a:solidFill>
                          <a:schemeClr val="tx1"/>
                        </a:solidFill>
                        <a:latin typeface="+mn-lt"/>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it-IT" sz="2000" b="1" dirty="0">
                          <a:solidFill>
                            <a:schemeClr val="tx1"/>
                          </a:solidFill>
                          <a:latin typeface="+mn-lt"/>
                          <a:ea typeface="Times New Roman"/>
                          <a:cs typeface="Times New Roman"/>
                        </a:rPr>
                        <a:t>79.96</a:t>
                      </a:r>
                      <a:endParaRPr lang="it-IT" sz="2000" b="1" dirty="0">
                        <a:solidFill>
                          <a:schemeClr val="tx1"/>
                        </a:solidFill>
                        <a:latin typeface="+mn-lt"/>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33686">
                <a:tc>
                  <a:txBody>
                    <a:bodyPr/>
                    <a:lstStyle/>
                    <a:p>
                      <a:pPr>
                        <a:lnSpc>
                          <a:spcPct val="115000"/>
                        </a:lnSpc>
                        <a:spcAft>
                          <a:spcPts val="0"/>
                        </a:spcAft>
                      </a:pPr>
                      <a:r>
                        <a:rPr lang="it-IT" sz="2000" dirty="0">
                          <a:solidFill>
                            <a:schemeClr val="tx1"/>
                          </a:solidFill>
                          <a:latin typeface="+mn-lt"/>
                          <a:ea typeface="Times New Roman"/>
                          <a:cs typeface="Times New Roman"/>
                        </a:rPr>
                        <a:t>Asta principale (km)</a:t>
                      </a:r>
                      <a:endParaRPr lang="it-IT" sz="2000" dirty="0">
                        <a:solidFill>
                          <a:schemeClr val="tx1"/>
                        </a:solidFill>
                        <a:latin typeface="+mn-lt"/>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it-IT" sz="2000" b="1" dirty="0">
                          <a:solidFill>
                            <a:schemeClr val="tx1"/>
                          </a:solidFill>
                          <a:latin typeface="+mn-lt"/>
                          <a:ea typeface="Times New Roman"/>
                          <a:cs typeface="Times New Roman"/>
                        </a:rPr>
                        <a:t>16.1883</a:t>
                      </a:r>
                      <a:endParaRPr lang="it-IT" sz="2000" b="1" dirty="0">
                        <a:solidFill>
                          <a:schemeClr val="tx1"/>
                        </a:solidFill>
                        <a:latin typeface="+mn-lt"/>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83901">
                <a:tc>
                  <a:txBody>
                    <a:bodyPr/>
                    <a:lstStyle/>
                    <a:p>
                      <a:pPr>
                        <a:lnSpc>
                          <a:spcPct val="115000"/>
                        </a:lnSpc>
                        <a:spcAft>
                          <a:spcPts val="0"/>
                        </a:spcAft>
                      </a:pPr>
                      <a:r>
                        <a:rPr lang="it-IT" sz="2000" dirty="0">
                          <a:solidFill>
                            <a:schemeClr val="tx1"/>
                          </a:solidFill>
                          <a:latin typeface="+mn-lt"/>
                          <a:ea typeface="Times New Roman"/>
                          <a:cs typeface="Times New Roman"/>
                        </a:rPr>
                        <a:t>Pendenza media (°)</a:t>
                      </a:r>
                      <a:endParaRPr lang="it-IT" sz="2000" dirty="0">
                        <a:solidFill>
                          <a:schemeClr val="tx1"/>
                        </a:solidFill>
                        <a:latin typeface="+mn-lt"/>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it-IT" sz="2000" b="1" dirty="0">
                          <a:solidFill>
                            <a:schemeClr val="tx1"/>
                          </a:solidFill>
                          <a:latin typeface="+mn-lt"/>
                          <a:ea typeface="Times New Roman"/>
                          <a:cs typeface="Times New Roman"/>
                        </a:rPr>
                        <a:t>8.55</a:t>
                      </a:r>
                      <a:endParaRPr lang="it-IT" sz="2000" b="1" dirty="0">
                        <a:solidFill>
                          <a:schemeClr val="tx1"/>
                        </a:solidFill>
                        <a:latin typeface="+mn-lt"/>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33686">
                <a:tc>
                  <a:txBody>
                    <a:bodyPr/>
                    <a:lstStyle/>
                    <a:p>
                      <a:pPr>
                        <a:lnSpc>
                          <a:spcPct val="115000"/>
                        </a:lnSpc>
                        <a:spcAft>
                          <a:spcPts val="0"/>
                        </a:spcAft>
                      </a:pPr>
                      <a:r>
                        <a:rPr lang="it-IT" sz="2000">
                          <a:solidFill>
                            <a:schemeClr val="tx1"/>
                          </a:solidFill>
                          <a:latin typeface="+mn-lt"/>
                          <a:ea typeface="Times New Roman"/>
                          <a:cs typeface="Times New Roman"/>
                        </a:rPr>
                        <a:t>Pendenza media (%)</a:t>
                      </a:r>
                      <a:endParaRPr lang="it-IT" sz="2000">
                        <a:solidFill>
                          <a:schemeClr val="tx1"/>
                        </a:solidFill>
                        <a:latin typeface="+mn-lt"/>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it-IT" sz="2000" b="1" dirty="0">
                          <a:solidFill>
                            <a:schemeClr val="tx1"/>
                          </a:solidFill>
                          <a:latin typeface="+mn-lt"/>
                          <a:ea typeface="Times New Roman"/>
                          <a:cs typeface="Times New Roman"/>
                        </a:rPr>
                        <a:t>15.03432741</a:t>
                      </a:r>
                      <a:endParaRPr lang="it-IT" sz="2000" b="1" dirty="0">
                        <a:solidFill>
                          <a:schemeClr val="tx1"/>
                        </a:solidFill>
                        <a:latin typeface="+mn-lt"/>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33686">
                <a:tc>
                  <a:txBody>
                    <a:bodyPr/>
                    <a:lstStyle/>
                    <a:p>
                      <a:pPr>
                        <a:lnSpc>
                          <a:spcPct val="115000"/>
                        </a:lnSpc>
                        <a:spcAft>
                          <a:spcPts val="0"/>
                        </a:spcAft>
                      </a:pPr>
                      <a:r>
                        <a:rPr lang="it-IT" sz="2000" dirty="0">
                          <a:solidFill>
                            <a:schemeClr val="tx1"/>
                          </a:solidFill>
                          <a:latin typeface="+mn-lt"/>
                          <a:ea typeface="Times New Roman"/>
                          <a:cs typeface="Times New Roman"/>
                        </a:rPr>
                        <a:t>CN (AMCII)</a:t>
                      </a:r>
                      <a:endParaRPr lang="it-IT" sz="2000" dirty="0">
                        <a:solidFill>
                          <a:schemeClr val="tx1"/>
                        </a:solidFill>
                        <a:latin typeface="+mn-lt"/>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it-IT" sz="2000" b="1" dirty="0">
                          <a:solidFill>
                            <a:schemeClr val="tx1"/>
                          </a:solidFill>
                          <a:latin typeface="+mn-lt"/>
                          <a:ea typeface="Times New Roman"/>
                          <a:cs typeface="Times New Roman"/>
                        </a:rPr>
                        <a:t>73.4</a:t>
                      </a:r>
                      <a:endParaRPr lang="it-IT" sz="2000" b="1" dirty="0">
                        <a:solidFill>
                          <a:schemeClr val="tx1"/>
                        </a:solidFill>
                        <a:latin typeface="+mn-lt"/>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33686">
                <a:tc>
                  <a:txBody>
                    <a:bodyPr/>
                    <a:lstStyle/>
                    <a:p>
                      <a:pPr>
                        <a:lnSpc>
                          <a:spcPct val="115000"/>
                        </a:lnSpc>
                        <a:spcAft>
                          <a:spcPts val="0"/>
                        </a:spcAft>
                      </a:pPr>
                      <a:r>
                        <a:rPr lang="it-IT" sz="2000" dirty="0">
                          <a:solidFill>
                            <a:schemeClr val="tx1"/>
                          </a:solidFill>
                          <a:latin typeface="+mn-lt"/>
                          <a:ea typeface="Times New Roman"/>
                          <a:cs typeface="Times New Roman"/>
                        </a:rPr>
                        <a:t>CN (AMCIII)</a:t>
                      </a:r>
                      <a:endParaRPr lang="it-IT" sz="2000" dirty="0">
                        <a:solidFill>
                          <a:schemeClr val="tx1"/>
                        </a:solidFill>
                        <a:latin typeface="+mn-lt"/>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15000"/>
                        </a:lnSpc>
                        <a:spcAft>
                          <a:spcPts val="0"/>
                        </a:spcAft>
                      </a:pPr>
                      <a:r>
                        <a:rPr lang="it-IT" sz="2000" b="1" dirty="0">
                          <a:solidFill>
                            <a:schemeClr val="tx1"/>
                          </a:solidFill>
                          <a:latin typeface="+mn-lt"/>
                          <a:ea typeface="Times New Roman"/>
                          <a:cs typeface="Times New Roman"/>
                        </a:rPr>
                        <a:t>86.51783399</a:t>
                      </a:r>
                      <a:endParaRPr lang="it-IT" sz="2000" b="1" dirty="0">
                        <a:solidFill>
                          <a:schemeClr val="tx1"/>
                        </a:solidFill>
                        <a:latin typeface="+mn-lt"/>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3" name="Rettangolo 2"/>
          <p:cNvSpPr/>
          <p:nvPr/>
        </p:nvSpPr>
        <p:spPr>
          <a:xfrm>
            <a:off x="357158" y="3143248"/>
            <a:ext cx="8429684" cy="3600986"/>
          </a:xfrm>
          <a:prstGeom prst="rect">
            <a:avLst/>
          </a:prstGeom>
        </p:spPr>
        <p:txBody>
          <a:bodyPr wrap="square">
            <a:spAutoFit/>
          </a:bodyPr>
          <a:lstStyle/>
          <a:p>
            <a:r>
              <a:rPr lang="it-IT" sz="1900" dirty="0" smtClean="0"/>
              <a:t>Una volta eseguito il </a:t>
            </a:r>
            <a:r>
              <a:rPr lang="it-IT" sz="1900" i="1" dirty="0" smtClean="0"/>
              <a:t>depitting</a:t>
            </a:r>
            <a:r>
              <a:rPr lang="it-IT" sz="1900" dirty="0" smtClean="0"/>
              <a:t>, si può procedere nella determinazione dei parametri morfologici, quali: le aree contribuenti, le quote e le pendenze (espresse in radianti). Con questi dati a disposizione, individuando nella sezione la sezione di chiusura, ovvero la sezione attraverso la quale passa tutto il volume d’acqua che scorre in superficie, è possibile definire il bacino idrografico di interesse. </a:t>
            </a:r>
          </a:p>
          <a:p>
            <a:endParaRPr lang="it-IT" sz="1900" dirty="0"/>
          </a:p>
          <a:p>
            <a:r>
              <a:rPr lang="it-IT" sz="1900" dirty="0" smtClean="0"/>
              <a:t>L'obiettivo principale di SAGA è di mettere a disposizione degli utenti un set di metodi geoscientifici, accorpati all'interno di un'interfaccia grafica (GUI) che sia il più semplice possibile. Oltre ai classici elementi dei software moderni, come la barra dei menù e quella degli strumenti, l'interfaccia grafica del programma offre tre elementi di controllo aggiuntivi . </a:t>
            </a:r>
          </a:p>
          <a:p>
            <a:endParaRPr lang="it-IT" sz="19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lum/>
          </a:blip>
          <a:srcRect/>
          <a:stretch>
            <a:fillRect/>
          </a:stretch>
        </p:blipFill>
        <p:spPr bwMode="auto">
          <a:xfrm>
            <a:off x="500034" y="2786058"/>
            <a:ext cx="8215370" cy="3714776"/>
          </a:xfrm>
          <a:prstGeom prst="rect">
            <a:avLst/>
          </a:prstGeom>
          <a:noFill/>
          <a:ln w="9525">
            <a:noFill/>
            <a:miter lim="800000"/>
            <a:headEnd/>
            <a:tailEnd/>
          </a:ln>
          <a:effectLst/>
          <a:scene3d>
            <a:camera prst="orthographicFront"/>
            <a:lightRig rig="threePt" dir="t"/>
          </a:scene3d>
          <a:sp3d extrusionH="76200" prstMaterial="plastic">
            <a:extrusionClr>
              <a:schemeClr val="bg1"/>
            </a:extrusionClr>
          </a:sp3d>
        </p:spPr>
      </p:pic>
      <p:sp>
        <p:nvSpPr>
          <p:cNvPr id="8" name="CasellaDiTesto 7"/>
          <p:cNvSpPr txBox="1"/>
          <p:nvPr/>
        </p:nvSpPr>
        <p:spPr>
          <a:xfrm>
            <a:off x="500034" y="0"/>
            <a:ext cx="8286808" cy="2693045"/>
          </a:xfrm>
          <a:prstGeom prst="rect">
            <a:avLst/>
          </a:prstGeom>
          <a:noFill/>
        </p:spPr>
        <p:txBody>
          <a:bodyPr wrap="square" rtlCol="0">
            <a:spAutoFit/>
          </a:bodyPr>
          <a:lstStyle/>
          <a:p>
            <a:endParaRPr lang="it-IT" dirty="0" smtClean="0"/>
          </a:p>
          <a:p>
            <a:endParaRPr lang="it-IT" dirty="0"/>
          </a:p>
          <a:p>
            <a:r>
              <a:rPr lang="it-IT" sz="1900" dirty="0"/>
              <a:t>• lo spazio di lavoro (</a:t>
            </a:r>
            <a:r>
              <a:rPr lang="it-IT" sz="1900" i="1" dirty="0"/>
              <a:t>Workspace</a:t>
            </a:r>
            <a:r>
              <a:rPr lang="it-IT" sz="1900" dirty="0"/>
              <a:t>) che consente di interfacciarsi con la lista dei moduli, i dati e le mappe create grazie ad una struttura a finestra. </a:t>
            </a:r>
          </a:p>
          <a:p>
            <a:r>
              <a:rPr lang="it-IT" sz="1900" dirty="0"/>
              <a:t>• La finestra delle proprietà (</a:t>
            </a:r>
            <a:r>
              <a:rPr lang="it-IT" sz="1900" i="1" dirty="0"/>
              <a:t>Object Properties</a:t>
            </a:r>
            <a:r>
              <a:rPr lang="it-IT" sz="1900" dirty="0"/>
              <a:t>) attraverso la quale è possibile accedere alle impostazioni, alle descrizioni e alle tabelle degli attributi, relative ai dati utilizzati. </a:t>
            </a:r>
          </a:p>
          <a:p>
            <a:r>
              <a:rPr lang="it-IT" sz="1900" dirty="0"/>
              <a:t>• La finestra delle notifiche (</a:t>
            </a:r>
            <a:r>
              <a:rPr lang="it-IT" sz="1900" i="1" dirty="0"/>
              <a:t>Notifications</a:t>
            </a:r>
            <a:r>
              <a:rPr lang="it-IT" sz="1900" dirty="0"/>
              <a:t>) riporta invece informazioni riguardo all'esecuzione dei moduli o ad eventuali errori.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28596" y="357166"/>
            <a:ext cx="8358246" cy="6001643"/>
          </a:xfrm>
          <a:prstGeom prst="rect">
            <a:avLst/>
          </a:prstGeom>
          <a:noFill/>
        </p:spPr>
        <p:txBody>
          <a:bodyPr wrap="square" rtlCol="0">
            <a:spAutoFit/>
          </a:bodyPr>
          <a:lstStyle/>
          <a:p>
            <a:r>
              <a:rPr lang="it-IT" sz="2000" b="1" dirty="0" smtClean="0">
                <a:solidFill>
                  <a:schemeClr val="tx2"/>
                </a:solidFill>
              </a:rPr>
              <a:t>Si inizia con l’introdurre un modello all’interno del software:</a:t>
            </a:r>
          </a:p>
          <a:p>
            <a:r>
              <a:rPr lang="it-IT" dirty="0"/>
              <a:t> </a:t>
            </a:r>
            <a:r>
              <a:rPr lang="it-IT" dirty="0" smtClean="0"/>
              <a:t>Il </a:t>
            </a:r>
            <a:r>
              <a:rPr lang="it-IT" dirty="0" smtClean="0">
                <a:solidFill>
                  <a:schemeClr val="tx2"/>
                </a:solidFill>
              </a:rPr>
              <a:t>DEM</a:t>
            </a:r>
            <a:r>
              <a:rPr lang="it-IT" dirty="0" smtClean="0"/>
              <a:t> (modello digitale delle quote) del bacino si presenta sotto forma di una </a:t>
            </a:r>
            <a:r>
              <a:rPr lang="it-IT" dirty="0"/>
              <a:t>mappa in formato raster che divide il bacino idrografico in celle quadrate di uguali </a:t>
            </a:r>
            <a:r>
              <a:rPr lang="it-IT" dirty="0" smtClean="0"/>
              <a:t>dimensioni. </a:t>
            </a:r>
            <a:r>
              <a:rPr lang="it-IT" dirty="0"/>
              <a:t>All'interno di ogni cella viene riportato un valore numerico che rappresenta l'elevazione media del terreno </a:t>
            </a:r>
            <a:r>
              <a:rPr lang="it-IT" dirty="0" smtClean="0"/>
              <a:t> </a:t>
            </a:r>
            <a:r>
              <a:rPr lang="it-IT" dirty="0"/>
              <a:t>della cella stessa. L'insieme di queste informazioni costituisce il modello digitale completo delle quote: minori sono le dimensioni delle celle, maggiore sarà l'accuratezza del modello. </a:t>
            </a:r>
            <a:endParaRPr lang="it-IT" dirty="0" smtClean="0"/>
          </a:p>
          <a:p>
            <a:endParaRPr lang="it-IT" dirty="0"/>
          </a:p>
          <a:p>
            <a:r>
              <a:rPr lang="it-IT" sz="2000" b="1" dirty="0" smtClean="0">
                <a:solidFill>
                  <a:schemeClr val="tx2"/>
                </a:solidFill>
              </a:rPr>
              <a:t>Importazione del DEM con SAGA</a:t>
            </a:r>
          </a:p>
          <a:p>
            <a:r>
              <a:rPr lang="it-IT" dirty="0" smtClean="0"/>
              <a:t>Per importare il DEM all’interno dell’interfaccia grafica SAGA si seleziona, nella barra dei menù,  la voce </a:t>
            </a:r>
            <a:r>
              <a:rPr lang="it-IT" i="1" dirty="0" smtClean="0"/>
              <a:t>Modules</a:t>
            </a:r>
            <a:r>
              <a:rPr lang="it-IT" dirty="0" smtClean="0"/>
              <a:t>, quindi:  </a:t>
            </a:r>
            <a:r>
              <a:rPr lang="it-IT" dirty="0" smtClean="0">
                <a:solidFill>
                  <a:schemeClr val="accent2">
                    <a:lumMod val="75000"/>
                  </a:schemeClr>
                </a:solidFill>
              </a:rPr>
              <a:t>File→Grid →Import →Import ESRI Arc/Info grid</a:t>
            </a:r>
          </a:p>
          <a:p>
            <a:r>
              <a:rPr lang="it-IT" dirty="0"/>
              <a:t>Nella finestra che si aprirà </a:t>
            </a:r>
            <a:r>
              <a:rPr lang="it-IT" dirty="0" smtClean="0"/>
              <a:t>si seleziona </a:t>
            </a:r>
            <a:r>
              <a:rPr lang="it-IT" dirty="0"/>
              <a:t>la voce File e </a:t>
            </a:r>
            <a:r>
              <a:rPr lang="it-IT" dirty="0" smtClean="0"/>
              <a:t>si naviga sino </a:t>
            </a:r>
            <a:r>
              <a:rPr lang="it-IT" dirty="0"/>
              <a:t>alla cartella in cui risiede il DEM. </a:t>
            </a:r>
            <a:r>
              <a:rPr lang="it-IT" dirty="0" smtClean="0"/>
              <a:t>Doppio </a:t>
            </a:r>
            <a:r>
              <a:rPr lang="it-IT" dirty="0"/>
              <a:t>click sul file (o </a:t>
            </a:r>
            <a:r>
              <a:rPr lang="it-IT" dirty="0" smtClean="0"/>
              <a:t>si preme </a:t>
            </a:r>
            <a:r>
              <a:rPr lang="it-IT" dirty="0"/>
              <a:t>Apri) per confermare la scelta. Una volta impostato, il percorso appare per esteso, in grassetto, accanto alla dicitura File. E' possibile selezionare o eventualmente modificare tale percorso manualmente. </a:t>
            </a:r>
            <a:r>
              <a:rPr lang="it-IT" dirty="0" smtClean="0"/>
              <a:t>Si seleziona </a:t>
            </a:r>
            <a:r>
              <a:rPr lang="it-IT" dirty="0"/>
              <a:t>Okay per importare definitivamente il modello digitale delle quote</a:t>
            </a:r>
            <a:r>
              <a:rPr lang="it-IT" dirty="0" smtClean="0"/>
              <a:t>.</a:t>
            </a:r>
          </a:p>
          <a:p>
            <a:endParaRPr lang="it-IT" dirty="0"/>
          </a:p>
          <a:p>
            <a:r>
              <a:rPr lang="it-IT" sz="2000" b="1" dirty="0">
                <a:solidFill>
                  <a:schemeClr val="tx2"/>
                </a:solidFill>
              </a:rPr>
              <a:t>Visualizzazione del </a:t>
            </a:r>
            <a:r>
              <a:rPr lang="it-IT" sz="2000" b="1" dirty="0" smtClean="0">
                <a:solidFill>
                  <a:schemeClr val="tx2"/>
                </a:solidFill>
              </a:rPr>
              <a:t>DEM</a:t>
            </a:r>
          </a:p>
          <a:p>
            <a:r>
              <a:rPr lang="it-IT" dirty="0"/>
              <a:t>Una volta importato è necessario visualizzare in forma grafica il modello delle quote. Per farlo basta spostarsi all'interno della tabella Data, ed eseguire: click destro sul nome del file </a:t>
            </a:r>
            <a:r>
              <a:rPr lang="it-IT" i="1" dirty="0"/>
              <a:t>Show Grid</a:t>
            </a:r>
            <a:r>
              <a:rPr lang="it-IT" dirty="0"/>
              <a:t>. </a:t>
            </a:r>
            <a:endParaRPr lang="it-IT"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rrowheads="1"/>
          </p:cNvPicPr>
          <p:nvPr/>
        </p:nvPicPr>
        <p:blipFill>
          <a:blip r:embed="rId2"/>
          <a:srcRect/>
          <a:stretch>
            <a:fillRect/>
          </a:stretch>
        </p:blipFill>
        <p:spPr bwMode="auto">
          <a:xfrm>
            <a:off x="357158" y="357166"/>
            <a:ext cx="8460000" cy="3143272"/>
          </a:xfrm>
          <a:prstGeom prst="rect">
            <a:avLst/>
          </a:prstGeom>
          <a:noFill/>
          <a:ln w="9525">
            <a:noFill/>
            <a:miter lim="800000"/>
            <a:headEnd/>
            <a:tailEnd/>
          </a:ln>
          <a:effectLst/>
        </p:spPr>
      </p:pic>
      <p:sp>
        <p:nvSpPr>
          <p:cNvPr id="3" name="CasellaDiTesto 2"/>
          <p:cNvSpPr txBox="1"/>
          <p:nvPr/>
        </p:nvSpPr>
        <p:spPr>
          <a:xfrm>
            <a:off x="285720" y="3349347"/>
            <a:ext cx="8572560" cy="3554819"/>
          </a:xfrm>
          <a:prstGeom prst="rect">
            <a:avLst/>
          </a:prstGeom>
          <a:noFill/>
        </p:spPr>
        <p:txBody>
          <a:bodyPr wrap="square" rtlCol="0">
            <a:spAutoFit/>
          </a:bodyPr>
          <a:lstStyle/>
          <a:p>
            <a:pPr algn="ctr"/>
            <a:endParaRPr lang="it-IT" sz="1100" i="1" dirty="0" smtClean="0"/>
          </a:p>
          <a:p>
            <a:pPr algn="ctr"/>
            <a:r>
              <a:rPr lang="it-IT" sz="1100" i="1" dirty="0" smtClean="0"/>
              <a:t>Modello </a:t>
            </a:r>
            <a:r>
              <a:rPr lang="it-IT" sz="1100" i="1" dirty="0"/>
              <a:t>digitale dell quote (DEM) del bacino. </a:t>
            </a:r>
            <a:endParaRPr lang="it-IT" sz="1100" i="1" dirty="0" smtClean="0"/>
          </a:p>
          <a:p>
            <a:endParaRPr lang="it-IT" dirty="0"/>
          </a:p>
          <a:p>
            <a:r>
              <a:rPr lang="it-IT" dirty="0" smtClean="0"/>
              <a:t>A </a:t>
            </a:r>
            <a:r>
              <a:rPr lang="it-IT" dirty="0"/>
              <a:t>destra, nella tabella Settings è disponibile una serie di opzioni relative all'oggetto attualmente </a:t>
            </a:r>
            <a:r>
              <a:rPr lang="it-IT" dirty="0" smtClean="0"/>
              <a:t>selezionato</a:t>
            </a:r>
            <a:r>
              <a:rPr lang="it-IT" dirty="0"/>
              <a:t> </a:t>
            </a:r>
            <a:r>
              <a:rPr lang="it-IT" dirty="0" smtClean="0"/>
              <a:t>come ad esempio cambiare i colori o il nome del bacino</a:t>
            </a:r>
            <a:r>
              <a:rPr lang="it-IT" sz="1900" dirty="0" smtClean="0"/>
              <a:t>.</a:t>
            </a:r>
          </a:p>
          <a:p>
            <a:endParaRPr lang="it-IT" sz="2000" dirty="0" smtClean="0"/>
          </a:p>
          <a:p>
            <a:r>
              <a:rPr lang="it-IT" sz="2000" b="1" dirty="0" smtClean="0">
                <a:solidFill>
                  <a:schemeClr val="tx2"/>
                </a:solidFill>
              </a:rPr>
              <a:t>Reticolo idrografico</a:t>
            </a:r>
          </a:p>
          <a:p>
            <a:r>
              <a:rPr lang="it-IT" dirty="0"/>
              <a:t>Per importare il reticolo idrografico </a:t>
            </a:r>
            <a:r>
              <a:rPr lang="it-IT" dirty="0" smtClean="0"/>
              <a:t>si seleziona la </a:t>
            </a:r>
            <a:r>
              <a:rPr lang="it-IT" dirty="0"/>
              <a:t>voce File dalla barra dei </a:t>
            </a:r>
            <a:r>
              <a:rPr lang="it-IT" dirty="0" smtClean="0"/>
              <a:t>menù </a:t>
            </a:r>
            <a:r>
              <a:rPr lang="it-IT" dirty="0"/>
              <a:t>(in alto) e quindi </a:t>
            </a:r>
            <a:r>
              <a:rPr lang="it-IT" i="1" dirty="0"/>
              <a:t>Shapes Load Shape</a:t>
            </a:r>
            <a:r>
              <a:rPr lang="it-IT" dirty="0"/>
              <a:t>. </a:t>
            </a:r>
            <a:r>
              <a:rPr lang="it-IT" dirty="0" smtClean="0"/>
              <a:t>Si naviga quindi </a:t>
            </a:r>
            <a:r>
              <a:rPr lang="it-IT" dirty="0"/>
              <a:t>fino al file rete_principale.shp e  </a:t>
            </a:r>
            <a:r>
              <a:rPr lang="it-IT" dirty="0" smtClean="0"/>
              <a:t>si conferma </a:t>
            </a:r>
            <a:r>
              <a:rPr lang="it-IT" dirty="0"/>
              <a:t>la scelta. Per importare lo </a:t>
            </a:r>
            <a:r>
              <a:rPr lang="it-IT" i="1" dirty="0"/>
              <a:t>shapefile</a:t>
            </a:r>
            <a:r>
              <a:rPr lang="it-IT" dirty="0"/>
              <a:t> all'interno della mappa corrente </a:t>
            </a:r>
            <a:r>
              <a:rPr lang="it-IT" dirty="0" smtClean="0"/>
              <a:t>si seleziona </a:t>
            </a:r>
            <a:r>
              <a:rPr lang="it-IT" dirty="0"/>
              <a:t>rete_principale.shp nel </a:t>
            </a:r>
            <a:r>
              <a:rPr lang="it-IT" i="1" dirty="0"/>
              <a:t>workspace</a:t>
            </a:r>
            <a:r>
              <a:rPr lang="it-IT" dirty="0"/>
              <a:t> Data e quindi, utilizzando una delle modalià viste in precedenza, </a:t>
            </a:r>
            <a:r>
              <a:rPr lang="it-IT" dirty="0" smtClean="0"/>
              <a:t>lo si aggiunge alla </a:t>
            </a:r>
            <a:r>
              <a:rPr lang="it-IT" dirty="0"/>
              <a:t>Mappa 01.Map. </a:t>
            </a:r>
            <a:endParaRPr lang="it-IT" dirty="0" smtClean="0"/>
          </a:p>
          <a:p>
            <a:endParaRPr lang="it-IT"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rrowheads="1"/>
          </p:cNvPicPr>
          <p:nvPr/>
        </p:nvPicPr>
        <p:blipFill>
          <a:blip r:embed="rId2"/>
          <a:srcRect/>
          <a:stretch>
            <a:fillRect/>
          </a:stretch>
        </p:blipFill>
        <p:spPr bwMode="auto">
          <a:xfrm>
            <a:off x="357158" y="357166"/>
            <a:ext cx="8460000" cy="3143272"/>
          </a:xfrm>
          <a:prstGeom prst="rect">
            <a:avLst/>
          </a:prstGeom>
          <a:noFill/>
          <a:ln w="9525">
            <a:noFill/>
            <a:miter lim="800000"/>
            <a:headEnd/>
            <a:tailEnd/>
          </a:ln>
          <a:effectLst/>
        </p:spPr>
      </p:pic>
      <p:sp>
        <p:nvSpPr>
          <p:cNvPr id="3" name="CasellaDiTesto 2"/>
          <p:cNvSpPr txBox="1"/>
          <p:nvPr/>
        </p:nvSpPr>
        <p:spPr>
          <a:xfrm>
            <a:off x="285720" y="3643314"/>
            <a:ext cx="8429684" cy="2585323"/>
          </a:xfrm>
          <a:prstGeom prst="rect">
            <a:avLst/>
          </a:prstGeom>
          <a:noFill/>
        </p:spPr>
        <p:txBody>
          <a:bodyPr wrap="square" rtlCol="0">
            <a:spAutoFit/>
          </a:bodyPr>
          <a:lstStyle/>
          <a:p>
            <a:r>
              <a:rPr lang="it-IT" dirty="0" smtClean="0"/>
              <a:t>Per </a:t>
            </a:r>
            <a:r>
              <a:rPr lang="it-IT" dirty="0"/>
              <a:t>selezionare un segmento (linea) del reticolo idrografico: </a:t>
            </a:r>
            <a:r>
              <a:rPr lang="it-IT" i="1" dirty="0"/>
              <a:t>Map Action </a:t>
            </a:r>
            <a:r>
              <a:rPr lang="it-IT" dirty="0"/>
              <a:t>(il puntatore cambierà forma) e quindi click sul segmento desiderato. Nella sezione </a:t>
            </a:r>
            <a:r>
              <a:rPr lang="it-IT" i="1" dirty="0"/>
              <a:t>Attributes </a:t>
            </a:r>
            <a:r>
              <a:rPr lang="it-IT" dirty="0"/>
              <a:t>verranno mostrati campi e valori degli attributi dell'entià scelta. Lo strumento </a:t>
            </a:r>
            <a:r>
              <a:rPr lang="it-IT" i="1" dirty="0"/>
              <a:t>Action</a:t>
            </a:r>
            <a:r>
              <a:rPr lang="it-IT" dirty="0"/>
              <a:t> è di vitale importanza per ricavare, da mappe raster e/o vettoriali, le informazioni di cui si necessita. </a:t>
            </a:r>
            <a:endParaRPr lang="it-IT" dirty="0" smtClean="0"/>
          </a:p>
          <a:p>
            <a:endParaRPr lang="it-IT" dirty="0" smtClean="0"/>
          </a:p>
          <a:p>
            <a:r>
              <a:rPr lang="it-IT" dirty="0"/>
              <a:t>Una volta importato il reticolo idrografico è necessario conoscere l'esatta localizzazione delle sezioni idrografiche di interesse all'interno del bacino considerato. Per fare questo sarà sufficiente importare lo </a:t>
            </a:r>
            <a:r>
              <a:rPr lang="it-IT" i="1" dirty="0"/>
              <a:t>shapefile</a:t>
            </a:r>
            <a:r>
              <a:rPr lang="it-IT" dirty="0"/>
              <a:t> sezioni.shp all'interno di SAGA.</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57158" y="285728"/>
            <a:ext cx="8501122" cy="6247864"/>
          </a:xfrm>
          <a:prstGeom prst="rect">
            <a:avLst/>
          </a:prstGeom>
        </p:spPr>
        <p:txBody>
          <a:bodyPr wrap="square">
            <a:spAutoFit/>
          </a:bodyPr>
          <a:lstStyle/>
          <a:p>
            <a:r>
              <a:rPr lang="it-IT" u="sng" dirty="0"/>
              <a:t>A livello operativo: </a:t>
            </a:r>
            <a:endParaRPr lang="it-IT" u="sng" dirty="0" smtClean="0"/>
          </a:p>
          <a:p>
            <a:r>
              <a:rPr lang="it-IT" dirty="0" smtClean="0">
                <a:solidFill>
                  <a:schemeClr val="accent2">
                    <a:lumMod val="75000"/>
                  </a:schemeClr>
                </a:solidFill>
              </a:rPr>
              <a:t>File →Shapes →Load Shapes</a:t>
            </a:r>
            <a:endParaRPr lang="it-IT" dirty="0">
              <a:solidFill>
                <a:schemeClr val="accent2">
                  <a:lumMod val="75000"/>
                </a:schemeClr>
              </a:solidFill>
            </a:endParaRPr>
          </a:p>
          <a:p>
            <a:r>
              <a:rPr lang="it-IT" dirty="0" smtClean="0"/>
              <a:t>Il </a:t>
            </a:r>
            <a:r>
              <a:rPr lang="it-IT" dirty="0"/>
              <a:t>dato vettoriare apparirà al di sotto dello </a:t>
            </a:r>
            <a:r>
              <a:rPr lang="it-IT" i="1" dirty="0"/>
              <a:t>shapefile</a:t>
            </a:r>
            <a:r>
              <a:rPr lang="it-IT" dirty="0"/>
              <a:t> precedente nella finestra </a:t>
            </a:r>
            <a:r>
              <a:rPr lang="it-IT" dirty="0" smtClean="0"/>
              <a:t>Data. Per </a:t>
            </a:r>
            <a:r>
              <a:rPr lang="it-IT" dirty="0"/>
              <a:t>importarlo all'interno della mappa corrente: </a:t>
            </a:r>
            <a:endParaRPr lang="it-IT" dirty="0" smtClean="0"/>
          </a:p>
          <a:p>
            <a:r>
              <a:rPr lang="it-IT" dirty="0" smtClean="0">
                <a:solidFill>
                  <a:schemeClr val="accent2">
                    <a:lumMod val="75000"/>
                  </a:schemeClr>
                </a:solidFill>
              </a:rPr>
              <a:t>tasto </a:t>
            </a:r>
            <a:r>
              <a:rPr lang="it-IT" dirty="0">
                <a:solidFill>
                  <a:schemeClr val="accent2">
                    <a:lumMod val="75000"/>
                  </a:schemeClr>
                </a:solidFill>
              </a:rPr>
              <a:t>destro</a:t>
            </a:r>
            <a:r>
              <a:rPr lang="it-IT" dirty="0" smtClean="0">
                <a:solidFill>
                  <a:schemeClr val="accent2">
                    <a:lumMod val="75000"/>
                  </a:schemeClr>
                </a:solidFill>
              </a:rPr>
              <a:t> →Show Shapes →</a:t>
            </a:r>
            <a:r>
              <a:rPr lang="it-IT" dirty="0">
                <a:solidFill>
                  <a:schemeClr val="accent2">
                    <a:lumMod val="75000"/>
                  </a:schemeClr>
                </a:solidFill>
              </a:rPr>
              <a:t> </a:t>
            </a:r>
            <a:r>
              <a:rPr lang="it-IT" dirty="0" smtClean="0">
                <a:solidFill>
                  <a:schemeClr val="accent2">
                    <a:lumMod val="75000"/>
                  </a:schemeClr>
                </a:solidFill>
              </a:rPr>
              <a:t>01.Map</a:t>
            </a:r>
          </a:p>
          <a:p>
            <a:r>
              <a:rPr lang="it-IT" dirty="0"/>
              <a:t>Per ricavare informazioni da una sezione: selezionarla col tasto </a:t>
            </a:r>
            <a:r>
              <a:rPr lang="it-IT" i="1" dirty="0"/>
              <a:t>Action</a:t>
            </a:r>
            <a:r>
              <a:rPr lang="it-IT" dirty="0"/>
              <a:t> attivo e quindi navigare nella sezione </a:t>
            </a:r>
            <a:r>
              <a:rPr lang="it-IT" i="1" dirty="0"/>
              <a:t>Attributes</a:t>
            </a:r>
            <a:r>
              <a:rPr lang="it-IT" dirty="0"/>
              <a:t>. Per ogni campo viene mostrato, accanto ad ogni nome, il relativo valore.</a:t>
            </a:r>
            <a:r>
              <a:rPr lang="it-IT" dirty="0" smtClean="0"/>
              <a:t> </a:t>
            </a:r>
          </a:p>
          <a:p>
            <a:endParaRPr lang="it-IT" dirty="0">
              <a:solidFill>
                <a:schemeClr val="tx2"/>
              </a:solidFill>
            </a:endParaRPr>
          </a:p>
          <a:p>
            <a:r>
              <a:rPr lang="it-IT" sz="2000" b="1" dirty="0" smtClean="0">
                <a:solidFill>
                  <a:schemeClr val="tx2"/>
                </a:solidFill>
              </a:rPr>
              <a:t>Informazioni di carattere idrologico di bacino (</a:t>
            </a:r>
            <a:r>
              <a:rPr lang="it-IT" sz="2000" b="1" dirty="0">
                <a:solidFill>
                  <a:schemeClr val="tx2"/>
                </a:solidFill>
              </a:rPr>
              <a:t>pendenze, direzioni di </a:t>
            </a:r>
            <a:r>
              <a:rPr lang="it-IT" sz="2000" b="1" dirty="0" smtClean="0">
                <a:solidFill>
                  <a:schemeClr val="tx2"/>
                </a:solidFill>
              </a:rPr>
              <a:t>deflusso)</a:t>
            </a:r>
          </a:p>
          <a:p>
            <a:r>
              <a:rPr lang="it-IT" dirty="0" smtClean="0"/>
              <a:t>L'elemento primo da cui hanno origine queste analisi è il modello digitale delle quote, ed è pertanto consigliabile effettuare un'operazione di </a:t>
            </a:r>
            <a:r>
              <a:rPr lang="it-IT" i="1" dirty="0" smtClean="0"/>
              <a:t>depitting</a:t>
            </a:r>
            <a:r>
              <a:rPr lang="it-IT" dirty="0" smtClean="0"/>
              <a:t> dello stesso prima di procedere oltre. Si tratta di una procedura di </a:t>
            </a:r>
            <a:r>
              <a:rPr lang="it-IT" i="1" dirty="0" smtClean="0"/>
              <a:t>preprocessing</a:t>
            </a:r>
            <a:r>
              <a:rPr lang="it-IT" dirty="0" smtClean="0"/>
              <a:t> che riempie ed elimina le false depressioni che vengono occasionalmente generate al momento della creazione del DEM .</a:t>
            </a:r>
          </a:p>
          <a:p>
            <a:r>
              <a:rPr lang="it-IT" dirty="0" smtClean="0"/>
              <a:t>Per utilizzare questo modulo: </a:t>
            </a:r>
          </a:p>
          <a:p>
            <a:r>
              <a:rPr lang="it-IT" dirty="0" smtClean="0">
                <a:solidFill>
                  <a:schemeClr val="accent2">
                    <a:lumMod val="75000"/>
                  </a:schemeClr>
                </a:solidFill>
              </a:rPr>
              <a:t>Modules →Terrain Analysus →Prepocessing →Sink Removal</a:t>
            </a:r>
          </a:p>
          <a:p>
            <a:endParaRPr lang="it-IT" b="1" dirty="0">
              <a:solidFill>
                <a:schemeClr val="tx2"/>
              </a:solidFill>
            </a:endParaRPr>
          </a:p>
          <a:p>
            <a:r>
              <a:rPr lang="it-IT" sz="2000" b="1" dirty="0" smtClean="0">
                <a:solidFill>
                  <a:schemeClr val="tx2"/>
                </a:solidFill>
              </a:rPr>
              <a:t>Determinazione dei parametri morfologici</a:t>
            </a:r>
          </a:p>
          <a:p>
            <a:r>
              <a:rPr lang="it-IT" dirty="0" smtClean="0"/>
              <a:t>Prima di delimitare il bacino idrografico è consigliabile eseguire il modulo </a:t>
            </a:r>
            <a:r>
              <a:rPr lang="it-IT" i="1" dirty="0" smtClean="0"/>
              <a:t>Parallel Processing</a:t>
            </a:r>
            <a:r>
              <a:rPr lang="it-IT" dirty="0" smtClean="0"/>
              <a:t>:</a:t>
            </a:r>
          </a:p>
          <a:p>
            <a:endParaRPr lang="it-IT"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57158" y="285728"/>
            <a:ext cx="8429684" cy="1523494"/>
          </a:xfrm>
          <a:prstGeom prst="rect">
            <a:avLst/>
          </a:prstGeom>
          <a:noFill/>
        </p:spPr>
        <p:txBody>
          <a:bodyPr wrap="square" rtlCol="0">
            <a:spAutoFit/>
          </a:bodyPr>
          <a:lstStyle/>
          <a:p>
            <a:r>
              <a:rPr lang="it-IT" sz="1900" dirty="0" smtClean="0">
                <a:solidFill>
                  <a:schemeClr val="accent2">
                    <a:lumMod val="75000"/>
                  </a:schemeClr>
                </a:solidFill>
              </a:rPr>
              <a:t>Modules → Terrain analysis → Hydrology → Catchment Area → Parallel Processing</a:t>
            </a:r>
          </a:p>
          <a:p>
            <a:r>
              <a:rPr lang="it-IT" sz="1900" dirty="0"/>
              <a:t>In questo modo verranno create tre mappe: quella delle aree contribuenti, quella delle quote e quella delle pendenze (espresse in radianti</a:t>
            </a:r>
            <a:r>
              <a:rPr lang="it-IT" sz="1900" dirty="0" smtClean="0"/>
              <a:t>).</a:t>
            </a:r>
          </a:p>
          <a:p>
            <a:endParaRPr lang="it-IT" dirty="0"/>
          </a:p>
          <a:p>
            <a:endParaRPr lang="it-IT" dirty="0"/>
          </a:p>
        </p:txBody>
      </p:sp>
      <p:pic>
        <p:nvPicPr>
          <p:cNvPr id="4098" name="Picture 2"/>
          <p:cNvPicPr>
            <a:picLocks noChangeAspect="1" noChangeArrowheads="1"/>
          </p:cNvPicPr>
          <p:nvPr/>
        </p:nvPicPr>
        <p:blipFill>
          <a:blip r:embed="rId2"/>
          <a:srcRect/>
          <a:stretch>
            <a:fillRect/>
          </a:stretch>
        </p:blipFill>
        <p:spPr bwMode="auto">
          <a:xfrm>
            <a:off x="357158" y="1285860"/>
            <a:ext cx="8429684" cy="3357586"/>
          </a:xfrm>
          <a:prstGeom prst="rect">
            <a:avLst/>
          </a:prstGeom>
          <a:noFill/>
          <a:ln w="9525">
            <a:noFill/>
            <a:miter lim="800000"/>
            <a:headEnd/>
            <a:tailEnd/>
          </a:ln>
          <a:effectLst/>
        </p:spPr>
      </p:pic>
      <p:sp>
        <p:nvSpPr>
          <p:cNvPr id="4" name="CasellaDiTesto 3"/>
          <p:cNvSpPr txBox="1"/>
          <p:nvPr/>
        </p:nvSpPr>
        <p:spPr>
          <a:xfrm>
            <a:off x="500034" y="4500570"/>
            <a:ext cx="8286808" cy="1769715"/>
          </a:xfrm>
          <a:prstGeom prst="rect">
            <a:avLst/>
          </a:prstGeom>
          <a:noFill/>
        </p:spPr>
        <p:txBody>
          <a:bodyPr wrap="square" rtlCol="0">
            <a:spAutoFit/>
          </a:bodyPr>
          <a:lstStyle/>
          <a:p>
            <a:pPr algn="ctr"/>
            <a:endParaRPr lang="it-IT" sz="1100" i="1" dirty="0" smtClean="0"/>
          </a:p>
          <a:p>
            <a:pPr algn="ctr"/>
            <a:r>
              <a:rPr lang="it-IT" sz="1100" i="1" dirty="0" smtClean="0"/>
              <a:t>Mappa </a:t>
            </a:r>
            <a:r>
              <a:rPr lang="it-IT" sz="1100" i="1" dirty="0"/>
              <a:t>delle pendenze (a sinistra) e delle quote (a destra</a:t>
            </a:r>
            <a:r>
              <a:rPr lang="it-IT" sz="1100" i="1" dirty="0" smtClean="0"/>
              <a:t>).</a:t>
            </a:r>
          </a:p>
          <a:p>
            <a:pPr algn="ctr"/>
            <a:endParaRPr lang="it-IT" sz="1100" i="1" dirty="0" smtClean="0"/>
          </a:p>
          <a:p>
            <a:r>
              <a:rPr lang="it-IT" sz="1900" dirty="0" smtClean="0"/>
              <a:t>Si imposta, </a:t>
            </a:r>
            <a:r>
              <a:rPr lang="it-IT" sz="1900" dirty="0"/>
              <a:t>dalla sezione settings, in </a:t>
            </a:r>
            <a:r>
              <a:rPr lang="it-IT" sz="1900" i="1" dirty="0"/>
              <a:t>Object Properties</a:t>
            </a:r>
            <a:r>
              <a:rPr lang="it-IT" sz="1900" dirty="0"/>
              <a:t>, la scala di visualizzazione della mappa delle aree su </a:t>
            </a:r>
            <a:r>
              <a:rPr lang="it-IT" sz="1900" i="1" dirty="0"/>
              <a:t>Logaritmic</a:t>
            </a:r>
            <a:r>
              <a:rPr lang="it-IT" sz="1900" dirty="0"/>
              <a:t>. L'opzione è situata nella sezione </a:t>
            </a:r>
            <a:r>
              <a:rPr lang="it-IT" sz="1900" i="1" dirty="0"/>
              <a:t>Display Graduated Color. </a:t>
            </a:r>
            <a:r>
              <a:rPr lang="it-IT" sz="1900" dirty="0" smtClean="0"/>
              <a:t>Si modifica </a:t>
            </a:r>
            <a:r>
              <a:rPr lang="it-IT" sz="1900" dirty="0"/>
              <a:t>quindi la scala logaritmica a piacimento sino ad ottenere una visualizzazione soddisfacente.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3101</TotalTime>
  <Words>1601</Words>
  <Application>Microsoft Office PowerPoint</Application>
  <PresentationFormat>Presentazione su schermo (4:3)</PresentationFormat>
  <Paragraphs>113</Paragraphs>
  <Slides>12</Slides>
  <Notes>0</Notes>
  <HiddenSlides>0</HiddenSlides>
  <MMClips>0</MMClips>
  <ScaleCrop>false</ScaleCrop>
  <HeadingPairs>
    <vt:vector size="4" baseType="variant">
      <vt:variant>
        <vt:lpstr>Tema</vt:lpstr>
      </vt:variant>
      <vt:variant>
        <vt:i4>1</vt:i4>
      </vt:variant>
      <vt:variant>
        <vt:lpstr>Titoli diapositive</vt:lpstr>
      </vt:variant>
      <vt:variant>
        <vt:i4>12</vt:i4>
      </vt:variant>
    </vt:vector>
  </HeadingPairs>
  <TitlesOfParts>
    <vt:vector size="13" baseType="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Utente</dc:creator>
  <cp:lastModifiedBy>Giorgio Guariso</cp:lastModifiedBy>
  <cp:revision>15</cp:revision>
  <dcterms:created xsi:type="dcterms:W3CDTF">2015-09-29T14:21:59Z</dcterms:created>
  <dcterms:modified xsi:type="dcterms:W3CDTF">2015-10-06T14:55:37Z</dcterms:modified>
</cp:coreProperties>
</file>