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190" autoAdjust="0"/>
  </p:normalViewPr>
  <p:slideViewPr>
    <p:cSldViewPr>
      <p:cViewPr varScale="1">
        <p:scale>
          <a:sx n="76" d="100"/>
          <a:sy n="76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esktop\modellistica\excel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NOx</a:t>
            </a:r>
            <a:r>
              <a:rPr lang="en-US" baseline="0"/>
              <a:t> (</a:t>
            </a:r>
            <a:r>
              <a:rPr lang="en-US" baseline="0">
                <a:latin typeface="Calibri"/>
              </a:rPr>
              <a:t>µg/m</a:t>
            </a:r>
            <a:r>
              <a:rPr lang="en-US" baseline="30000">
                <a:latin typeface="Calibri"/>
              </a:rPr>
              <a:t>3</a:t>
            </a:r>
            <a:r>
              <a:rPr lang="en-US" baseline="0"/>
              <a:t>)</a:t>
            </a:r>
            <a:endParaRPr lang="en-US"/>
          </a:p>
        </c:rich>
      </c:tx>
      <c:layout>
        <c:manualLayout>
          <c:xMode val="edge"/>
          <c:yMode val="edge"/>
          <c:x val="0.33149300087489103"/>
          <c:y val="3.2407407407407461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N0x (Cat. F)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xVal>
            <c:numRef>
              <c:f>excel!$A$1:$A$50</c:f>
              <c:numCache>
                <c:formatCode>0.00</c:formatCode>
                <c:ptCount val="5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1100</c:v>
                </c:pt>
                <c:pt idx="11">
                  <c:v>1200</c:v>
                </c:pt>
                <c:pt idx="12">
                  <c:v>1300</c:v>
                </c:pt>
                <c:pt idx="13">
                  <c:v>1400</c:v>
                </c:pt>
                <c:pt idx="14">
                  <c:v>1500</c:v>
                </c:pt>
                <c:pt idx="15">
                  <c:v>1600</c:v>
                </c:pt>
                <c:pt idx="16">
                  <c:v>1700</c:v>
                </c:pt>
                <c:pt idx="17">
                  <c:v>1800</c:v>
                </c:pt>
                <c:pt idx="18">
                  <c:v>1900</c:v>
                </c:pt>
                <c:pt idx="19">
                  <c:v>2000</c:v>
                </c:pt>
                <c:pt idx="20">
                  <c:v>2100</c:v>
                </c:pt>
                <c:pt idx="21">
                  <c:v>2200</c:v>
                </c:pt>
                <c:pt idx="22">
                  <c:v>2300</c:v>
                </c:pt>
                <c:pt idx="23">
                  <c:v>2400</c:v>
                </c:pt>
                <c:pt idx="24">
                  <c:v>2500</c:v>
                </c:pt>
                <c:pt idx="25">
                  <c:v>2600</c:v>
                </c:pt>
                <c:pt idx="26">
                  <c:v>2700</c:v>
                </c:pt>
                <c:pt idx="27">
                  <c:v>2800</c:v>
                </c:pt>
                <c:pt idx="28">
                  <c:v>2900</c:v>
                </c:pt>
                <c:pt idx="29">
                  <c:v>3000</c:v>
                </c:pt>
                <c:pt idx="30">
                  <c:v>3500</c:v>
                </c:pt>
                <c:pt idx="31">
                  <c:v>4000</c:v>
                </c:pt>
                <c:pt idx="32">
                  <c:v>4500</c:v>
                </c:pt>
                <c:pt idx="33">
                  <c:v>5000</c:v>
                </c:pt>
                <c:pt idx="34">
                  <c:v>5500</c:v>
                </c:pt>
                <c:pt idx="35">
                  <c:v>6000</c:v>
                </c:pt>
                <c:pt idx="36">
                  <c:v>6500</c:v>
                </c:pt>
                <c:pt idx="37">
                  <c:v>7000</c:v>
                </c:pt>
                <c:pt idx="38">
                  <c:v>7500</c:v>
                </c:pt>
                <c:pt idx="39">
                  <c:v>8000</c:v>
                </c:pt>
                <c:pt idx="40">
                  <c:v>8500</c:v>
                </c:pt>
                <c:pt idx="41">
                  <c:v>9000</c:v>
                </c:pt>
                <c:pt idx="42">
                  <c:v>9500</c:v>
                </c:pt>
                <c:pt idx="43">
                  <c:v>10000</c:v>
                </c:pt>
                <c:pt idx="44">
                  <c:v>15000</c:v>
                </c:pt>
                <c:pt idx="45">
                  <c:v>20000</c:v>
                </c:pt>
                <c:pt idx="46">
                  <c:v>25000</c:v>
                </c:pt>
                <c:pt idx="47">
                  <c:v>30000</c:v>
                </c:pt>
                <c:pt idx="48">
                  <c:v>40000</c:v>
                </c:pt>
                <c:pt idx="49">
                  <c:v>50000</c:v>
                </c:pt>
              </c:numCache>
            </c:numRef>
          </c:xVal>
          <c:yVal>
            <c:numRef>
              <c:f>excel!$B$1:$B$50</c:f>
              <c:numCache>
                <c:formatCode>0.00</c:formatCode>
                <c:ptCount val="50"/>
                <c:pt idx="0">
                  <c:v>7.9400000000000068E-2</c:v>
                </c:pt>
                <c:pt idx="1">
                  <c:v>0.16030000000000008</c:v>
                </c:pt>
                <c:pt idx="2">
                  <c:v>0.35230000000000017</c:v>
                </c:pt>
                <c:pt idx="3">
                  <c:v>0.72900000000000031</c:v>
                </c:pt>
                <c:pt idx="4">
                  <c:v>1.3540000000000001</c:v>
                </c:pt>
                <c:pt idx="5">
                  <c:v>2.2509999999999999</c:v>
                </c:pt>
                <c:pt idx="6">
                  <c:v>3.3979999999999997</c:v>
                </c:pt>
                <c:pt idx="7">
                  <c:v>4.7350000000000003</c:v>
                </c:pt>
                <c:pt idx="8">
                  <c:v>6.1890000000000001</c:v>
                </c:pt>
                <c:pt idx="9">
                  <c:v>7.6869999999999985</c:v>
                </c:pt>
                <c:pt idx="10">
                  <c:v>9.1690000000000005</c:v>
                </c:pt>
                <c:pt idx="11">
                  <c:v>10.59</c:v>
                </c:pt>
                <c:pt idx="12">
                  <c:v>11.91</c:v>
                </c:pt>
                <c:pt idx="13">
                  <c:v>13.12</c:v>
                </c:pt>
                <c:pt idx="14">
                  <c:v>14.209999999999999</c:v>
                </c:pt>
                <c:pt idx="15">
                  <c:v>15.18</c:v>
                </c:pt>
                <c:pt idx="16">
                  <c:v>16.03</c:v>
                </c:pt>
                <c:pt idx="17">
                  <c:v>16.77</c:v>
                </c:pt>
                <c:pt idx="18">
                  <c:v>17.399999999999999</c:v>
                </c:pt>
                <c:pt idx="19">
                  <c:v>17.93</c:v>
                </c:pt>
                <c:pt idx="20">
                  <c:v>18.38</c:v>
                </c:pt>
                <c:pt idx="21">
                  <c:v>18.75</c:v>
                </c:pt>
                <c:pt idx="22">
                  <c:v>19.05</c:v>
                </c:pt>
                <c:pt idx="23">
                  <c:v>19.27999999999999</c:v>
                </c:pt>
                <c:pt idx="24">
                  <c:v>19.45999999999999</c:v>
                </c:pt>
                <c:pt idx="25">
                  <c:v>19.600000000000001</c:v>
                </c:pt>
                <c:pt idx="26">
                  <c:v>19.690000000000001</c:v>
                </c:pt>
                <c:pt idx="27">
                  <c:v>19.739999999999988</c:v>
                </c:pt>
                <c:pt idx="28">
                  <c:v>19.760000000000002</c:v>
                </c:pt>
                <c:pt idx="29">
                  <c:v>19.760000000000002</c:v>
                </c:pt>
                <c:pt idx="30">
                  <c:v>19.41</c:v>
                </c:pt>
                <c:pt idx="31">
                  <c:v>18.760000000000002</c:v>
                </c:pt>
                <c:pt idx="32">
                  <c:v>17.97999999999999</c:v>
                </c:pt>
                <c:pt idx="33">
                  <c:v>17.16</c:v>
                </c:pt>
                <c:pt idx="34">
                  <c:v>16.36</c:v>
                </c:pt>
                <c:pt idx="35">
                  <c:v>15.58</c:v>
                </c:pt>
                <c:pt idx="36">
                  <c:v>14.850000000000005</c:v>
                </c:pt>
                <c:pt idx="37">
                  <c:v>14.17</c:v>
                </c:pt>
                <c:pt idx="38">
                  <c:v>13.53</c:v>
                </c:pt>
                <c:pt idx="39">
                  <c:v>12.94</c:v>
                </c:pt>
                <c:pt idx="40">
                  <c:v>12.39</c:v>
                </c:pt>
                <c:pt idx="41">
                  <c:v>11.88</c:v>
                </c:pt>
                <c:pt idx="42">
                  <c:v>11.41</c:v>
                </c:pt>
                <c:pt idx="43">
                  <c:v>10.97</c:v>
                </c:pt>
                <c:pt idx="44">
                  <c:v>7.8739999999999997</c:v>
                </c:pt>
                <c:pt idx="45">
                  <c:v>6.1149999999999967</c:v>
                </c:pt>
                <c:pt idx="46">
                  <c:v>4.9930000000000003</c:v>
                </c:pt>
                <c:pt idx="47">
                  <c:v>4.2160000000000002</c:v>
                </c:pt>
                <c:pt idx="48">
                  <c:v>3.214</c:v>
                </c:pt>
                <c:pt idx="49">
                  <c:v>2.5959999999999988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503488"/>
        <c:axId val="73505408"/>
      </c:scatterChart>
      <c:valAx>
        <c:axId val="73503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Distanza dalla sorgente (m)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73505408"/>
        <c:crosses val="autoZero"/>
        <c:crossBetween val="midCat"/>
      </c:valAx>
      <c:valAx>
        <c:axId val="73505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 sz="1000"/>
                  <a:t>NOx</a:t>
                </a:r>
                <a:r>
                  <a:rPr lang="it-IT" sz="1000" baseline="0"/>
                  <a:t> (</a:t>
                </a:r>
                <a:r>
                  <a:rPr lang="en-US" sz="1000" b="1" i="0" u="none" strike="noStrike" baseline="0"/>
                  <a:t>µg/m</a:t>
                </a:r>
                <a:r>
                  <a:rPr lang="en-US" sz="1000" b="1" i="0" u="none" strike="noStrike" baseline="30000"/>
                  <a:t>3</a:t>
                </a:r>
                <a:r>
                  <a:rPr lang="it-IT" sz="1000" baseline="0"/>
                  <a:t>)</a:t>
                </a:r>
                <a:endParaRPr lang="it-IT" sz="1000"/>
              </a:p>
            </c:rich>
          </c:tx>
          <c:layout>
            <c:manualLayout>
              <c:xMode val="edge"/>
              <c:yMode val="edge"/>
              <c:x val="2.3852112395661092E-2"/>
              <c:y val="0.35926108194808987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7350348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5DFC9-0306-4A65-964D-78C472B9C7BD}" type="datetimeFigureOut">
              <a:rPr lang="it-IT" smtClean="0"/>
              <a:pPr/>
              <a:t>08/07/2014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4C866-4551-47C5-B391-BA8CC8FA99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82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4C866-4551-47C5-B391-BA8CC8FA99D7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4C866-4551-47C5-B391-BA8CC8FA99D7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7EC9-DE20-49D5-A5BC-EFA0AAE42C06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A8F2-5F45-4C50-A352-C6C78C1E496F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3F38-7C23-457E-9113-EFD4686A5D38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2069-972E-4826-AE16-DCE249215265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FBDA-626B-4DA6-892F-35021E184839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8981-6F76-488C-AD34-EA671B04BCD2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119A-DA36-4F43-8617-38061132D2F7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B381-D34D-449B-852C-9E576C030CB8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9CAC-E4D2-41D1-86E5-D119DA176343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C7C7-D4E4-49EE-8A9D-EEB04A6A8C36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B1D5-73F9-4935-9661-2360A6676416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00826E-6007-4103-BE8D-35A5EBA86811}" type="datetime1">
              <a:rPr lang="it-IT" smtClean="0"/>
              <a:pPr/>
              <a:t>08/07/2014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D84BDE-96D1-462D-9B0B-7D930BCA835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pa.gov/scram001/dispersion_screening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ison.it/media/EMAS-GETE1-sarmato2005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851648" cy="197281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700" dirty="0" smtClean="0">
                <a:effectLst/>
              </a:rPr>
              <a:t>SCREEN3</a:t>
            </a:r>
            <a:r>
              <a:rPr lang="it-IT" sz="5300" dirty="0" smtClean="0">
                <a:effectLst/>
              </a:rPr>
              <a:t/>
            </a:r>
            <a:br>
              <a:rPr lang="it-IT" sz="5300" dirty="0" smtClean="0">
                <a:effectLst/>
              </a:rPr>
            </a:br>
            <a:r>
              <a:rPr lang="it-IT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del modello sviluppato dall’</a:t>
            </a:r>
            <a:r>
              <a:rPr lang="it-IT" sz="2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EPA </a:t>
            </a:r>
            <a:r>
              <a:rPr lang="it-IT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it-IT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</a:t>
            </a:r>
            <a:r>
              <a:rPr lang="it-IT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</a:t>
            </a:r>
            <a:r>
              <a:rPr lang="it-IT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per la diffusione di inquinanti emessi in atmosfera</a:t>
            </a:r>
            <a:r>
              <a:rPr lang="it-IT" sz="2200" i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r>
              <a:rPr lang="it-IT" sz="2200" i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i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it-IT" sz="22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854696" cy="1872208"/>
          </a:xfrm>
        </p:spPr>
        <p:txBody>
          <a:bodyPr>
            <a:normAutofit lnSpcReduction="10000"/>
          </a:bodyPr>
          <a:lstStyle/>
          <a:p>
            <a:pPr algn="l"/>
            <a:endParaRPr lang="it-IT" i="1" dirty="0" smtClean="0">
              <a:latin typeface="+mj-lt"/>
            </a:endParaRPr>
          </a:p>
          <a:p>
            <a:pPr algn="l"/>
            <a:endParaRPr lang="it-IT" i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 algn="l"/>
            <a:endParaRPr lang="it-IT" i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it-IT" i="1" dirty="0" smtClean="0">
                <a:solidFill>
                  <a:schemeClr val="accent3">
                    <a:lumMod val="75000"/>
                  </a:schemeClr>
                </a:solidFill>
                <a:latin typeface="+mj-lt"/>
                <a:hlinkClick r:id="rId2"/>
              </a:rPr>
              <a:t>http://www.epa.gov/scram001/dispersion_screening.htm</a:t>
            </a:r>
            <a:endParaRPr lang="it-IT" i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 algn="l"/>
            <a:endParaRPr lang="it-IT" i="1" dirty="0" smtClean="0">
              <a:latin typeface="+mj-lt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6" name="Immagine 5" descr="air_pollutant_test_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708920"/>
            <a:ext cx="3888432" cy="243027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076056" y="3140968"/>
            <a:ext cx="406794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sz="2000" i="1" dirty="0" smtClean="0">
                <a:latin typeface="+mj-lt"/>
              </a:rPr>
              <a:t>   Principali caratteristiche/finalità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sz="2000" i="1" dirty="0" smtClean="0">
                <a:latin typeface="+mj-lt"/>
              </a:rPr>
              <a:t>   Schema degli input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sz="2000" i="1" dirty="0" smtClean="0">
                <a:latin typeface="+mj-lt"/>
              </a:rPr>
              <a:t>   Parametri del modello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sz="2000" i="1" dirty="0" smtClean="0">
                <a:latin typeface="+mj-lt"/>
              </a:rPr>
              <a:t>   Applicazione a un caso reale                    </a:t>
            </a:r>
          </a:p>
          <a:p>
            <a:pPr>
              <a:buClr>
                <a:schemeClr val="accent2">
                  <a:lumMod val="75000"/>
                </a:schemeClr>
              </a:buClr>
              <a:buFontTx/>
              <a:buChar char="-"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Principali caratteristiche e finalità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4536504" cy="5373216"/>
          </a:xfrm>
        </p:spPr>
        <p:txBody>
          <a:bodyPr>
            <a:normAutofit fontScale="77500" lnSpcReduction="20000"/>
          </a:bodyPr>
          <a:lstStyle/>
          <a:p>
            <a:r>
              <a:rPr lang="it-IT" sz="2200" dirty="0" smtClean="0">
                <a:latin typeface="Calibri" pitchFamily="34" charset="0"/>
              </a:rPr>
              <a:t>Si tratta di un modello di screening, il cui obiettivo principale consiste nel determinare se in un caso di studio è necessario o meno l’utilizzo di un modello ancora più raffinato (in particolare è la versione di screening del modello ISC3).</a:t>
            </a:r>
          </a:p>
          <a:p>
            <a:endParaRPr lang="it-IT" sz="2200" dirty="0" smtClean="0">
              <a:latin typeface="Calibri" pitchFamily="34" charset="0"/>
            </a:endParaRPr>
          </a:p>
          <a:p>
            <a:r>
              <a:rPr lang="it-IT" sz="2200" dirty="0" smtClean="0">
                <a:latin typeface="Calibri" pitchFamily="34" charset="0"/>
              </a:rPr>
              <a:t>E’ pertanto piuttosto semplice da vari punti di vista: è molto user-friendly, i parametri in gioco non sono moltissimi ed è fondamentalmente basato sul modello del </a:t>
            </a:r>
            <a:r>
              <a:rPr lang="it-IT" sz="2200" i="1" u="sng" dirty="0" smtClean="0">
                <a:latin typeface="Calibri" pitchFamily="34" charset="0"/>
              </a:rPr>
              <a:t>pennacchio gaussiano.</a:t>
            </a:r>
          </a:p>
          <a:p>
            <a:endParaRPr lang="it-IT" sz="2200" i="1" u="sng" dirty="0" smtClean="0">
              <a:latin typeface="Calibri" pitchFamily="34" charset="0"/>
            </a:endParaRPr>
          </a:p>
          <a:p>
            <a:r>
              <a:rPr lang="it-IT" sz="2200" dirty="0" smtClean="0">
                <a:latin typeface="Calibri" pitchFamily="34" charset="0"/>
              </a:rPr>
              <a:t>Il pacchetto scaricabile online sul sito dell’US EPA contiene l’eseguibile, 3 file che compongono il codice sorgente e due esempi di simulazioni già eseguite.</a:t>
            </a:r>
          </a:p>
          <a:p>
            <a:endParaRPr lang="it-IT" sz="2200" dirty="0" smtClean="0">
              <a:latin typeface="Calibri" pitchFamily="34" charset="0"/>
            </a:endParaRPr>
          </a:p>
          <a:p>
            <a:r>
              <a:rPr lang="it-IT" sz="2200" dirty="0" smtClean="0">
                <a:latin typeface="Calibri" pitchFamily="34" charset="0"/>
              </a:rPr>
              <a:t>I requisiti affinché il modello funzioni bene sono molto accessibili: bastano 256kb di RAM, gira senza coprocessore matematico (anche se consigliato dagli sviluppatori), e richiede solo circa 2MB su disco fisso.</a:t>
            </a:r>
          </a:p>
          <a:p>
            <a:endParaRPr lang="it-IT" sz="2200" dirty="0" smtClean="0"/>
          </a:p>
          <a:p>
            <a:endParaRPr lang="it-IT" dirty="0" smtClean="0"/>
          </a:p>
        </p:txBody>
      </p:sp>
      <p:pic>
        <p:nvPicPr>
          <p:cNvPr id="6" name="Immagine 5" descr="figure2-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060848"/>
            <a:ext cx="4278635" cy="3888432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aborazione 3"/>
          <p:cNvSpPr/>
          <p:nvPr/>
        </p:nvSpPr>
        <p:spPr>
          <a:xfrm>
            <a:off x="3347864" y="764704"/>
            <a:ext cx="2448272" cy="648072"/>
          </a:xfrm>
          <a:prstGeom prst="flowChartProcess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u="sng" dirty="0" smtClean="0">
                <a:solidFill>
                  <a:schemeClr val="tx1"/>
                </a:solidFill>
              </a:rPr>
              <a:t>Tipologia sorgente inquinante</a:t>
            </a:r>
          </a:p>
        </p:txBody>
      </p:sp>
      <p:cxnSp>
        <p:nvCxnSpPr>
          <p:cNvPr id="7" name="Connettore 2 6"/>
          <p:cNvCxnSpPr/>
          <p:nvPr/>
        </p:nvCxnSpPr>
        <p:spPr>
          <a:xfrm flipH="1">
            <a:off x="2771800" y="1484784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aborazione 9"/>
          <p:cNvSpPr/>
          <p:nvPr/>
        </p:nvSpPr>
        <p:spPr>
          <a:xfrm>
            <a:off x="1619672" y="1916832"/>
            <a:ext cx="1440160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Puntiforme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4572000" y="14847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aborazione 13"/>
          <p:cNvSpPr/>
          <p:nvPr/>
        </p:nvSpPr>
        <p:spPr>
          <a:xfrm>
            <a:off x="3563888" y="1916832"/>
            <a:ext cx="2088232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Area (rettangolare)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5436096" y="1484784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aborazione 17"/>
          <p:cNvSpPr/>
          <p:nvPr/>
        </p:nvSpPr>
        <p:spPr>
          <a:xfrm>
            <a:off x="6228184" y="1916832"/>
            <a:ext cx="1296144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Volume</a:t>
            </a:r>
          </a:p>
        </p:txBody>
      </p:sp>
      <p:cxnSp>
        <p:nvCxnSpPr>
          <p:cNvPr id="24" name="Connettore 1 23"/>
          <p:cNvCxnSpPr/>
          <p:nvPr/>
        </p:nvCxnSpPr>
        <p:spPr>
          <a:xfrm flipH="1">
            <a:off x="1043608" y="213285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043608" y="213285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251520" y="2996952"/>
            <a:ext cx="194421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Parametri camino</a:t>
            </a: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</p:txBody>
      </p:sp>
      <p:cxnSp>
        <p:nvCxnSpPr>
          <p:cNvPr id="39" name="Connettore 2 38"/>
          <p:cNvCxnSpPr>
            <a:stCxn id="31" idx="3"/>
            <a:endCxn id="41" idx="1"/>
          </p:cNvCxnSpPr>
          <p:nvPr/>
        </p:nvCxnSpPr>
        <p:spPr>
          <a:xfrm>
            <a:off x="2195736" y="328498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3563888" y="2996952"/>
            <a:ext cx="208823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u="sng" dirty="0" smtClean="0">
                <a:solidFill>
                  <a:schemeClr val="tx1"/>
                </a:solidFill>
              </a:rPr>
              <a:t>Caratteristiche emissione</a:t>
            </a:r>
          </a:p>
        </p:txBody>
      </p:sp>
      <p:cxnSp>
        <p:nvCxnSpPr>
          <p:cNvPr id="48" name="Connettore 2 47"/>
          <p:cNvCxnSpPr/>
          <p:nvPr/>
        </p:nvCxnSpPr>
        <p:spPr>
          <a:xfrm>
            <a:off x="4644008" y="23488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18" idx="2"/>
          </p:cNvCxnSpPr>
          <p:nvPr/>
        </p:nvCxnSpPr>
        <p:spPr>
          <a:xfrm>
            <a:off x="6876256" y="2276872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>
            <a:endCxn id="41" idx="3"/>
          </p:cNvCxnSpPr>
          <p:nvPr/>
        </p:nvCxnSpPr>
        <p:spPr>
          <a:xfrm flipH="1">
            <a:off x="5652120" y="328498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4644008" y="36450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 flipH="1">
            <a:off x="1043608" y="4077072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91"/>
          <p:cNvCxnSpPr/>
          <p:nvPr/>
        </p:nvCxnSpPr>
        <p:spPr>
          <a:xfrm>
            <a:off x="1043608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/>
          <p:cNvCxnSpPr/>
          <p:nvPr/>
        </p:nvCxnSpPr>
        <p:spPr>
          <a:xfrm>
            <a:off x="1835696" y="494116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ttangolo arrotondato 104"/>
          <p:cNvSpPr/>
          <p:nvPr/>
        </p:nvSpPr>
        <p:spPr>
          <a:xfrm>
            <a:off x="3851920" y="4581128"/>
            <a:ext cx="1728192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Building downwash</a:t>
            </a:r>
          </a:p>
        </p:txBody>
      </p:sp>
      <p:sp>
        <p:nvSpPr>
          <p:cNvPr id="106" name="Rettangolo arrotondato 105"/>
          <p:cNvSpPr/>
          <p:nvPr/>
        </p:nvSpPr>
        <p:spPr>
          <a:xfrm>
            <a:off x="323528" y="4581128"/>
            <a:ext cx="1512168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Morfologia terreno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17" name="Connettore 2 116"/>
          <p:cNvCxnSpPr/>
          <p:nvPr/>
        </p:nvCxnSpPr>
        <p:spPr>
          <a:xfrm>
            <a:off x="5652120" y="494116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ttangolo arrotondato 120"/>
          <p:cNvSpPr/>
          <p:nvPr/>
        </p:nvSpPr>
        <p:spPr>
          <a:xfrm>
            <a:off x="7236296" y="4509120"/>
            <a:ext cx="165618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Parametri meteorologici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9" name="CasellaDiTesto 128"/>
          <p:cNvSpPr txBox="1"/>
          <p:nvPr/>
        </p:nvSpPr>
        <p:spPr>
          <a:xfrm>
            <a:off x="395536" y="587727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  <a:sym typeface="Wingdings" pitchFamily="2" charset="2"/>
              </a:rPr>
              <a:t>  </a:t>
            </a:r>
            <a:r>
              <a:rPr lang="it-IT" sz="2400" b="1" i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Schema degli input del modello</a:t>
            </a:r>
            <a:endParaRPr lang="it-IT" sz="2400" b="1" i="1" u="sng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4" name="Segnaposto numero diapositiva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Parametri del modello (1/2)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896" cy="22322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t-IT" sz="1700" dirty="0" smtClean="0">
                <a:latin typeface="+mj-lt"/>
              </a:rPr>
              <a:t>Per la </a:t>
            </a:r>
            <a:r>
              <a:rPr lang="it-IT" sz="1700" i="1" u="sng" dirty="0" smtClean="0">
                <a:latin typeface="+mj-lt"/>
              </a:rPr>
              <a:t>sorgente</a:t>
            </a:r>
            <a:r>
              <a:rPr lang="it-IT" sz="1700" dirty="0" smtClean="0">
                <a:latin typeface="+mj-lt"/>
              </a:rPr>
              <a:t> bisogna indicare tutti i parametri di dimensione: ad esempio nel caso puntiforme, il modello richiede in input l’altezza e il diametro del camino.</a:t>
            </a:r>
          </a:p>
          <a:p>
            <a:pPr>
              <a:spcBef>
                <a:spcPts val="600"/>
              </a:spcBef>
            </a:pPr>
            <a:r>
              <a:rPr lang="it-IT" sz="1700" dirty="0" smtClean="0">
                <a:latin typeface="+mj-lt"/>
              </a:rPr>
              <a:t>Le caratteristiche dell’</a:t>
            </a:r>
            <a:r>
              <a:rPr lang="it-IT" sz="1700" i="1" u="sng" dirty="0" smtClean="0">
                <a:latin typeface="+mj-lt"/>
              </a:rPr>
              <a:t>emissione</a:t>
            </a:r>
            <a:r>
              <a:rPr lang="it-IT" sz="1700" dirty="0" smtClean="0">
                <a:latin typeface="+mj-lt"/>
              </a:rPr>
              <a:t> sono la portata di inquinante (in g</a:t>
            </a:r>
            <a:r>
              <a:rPr lang="it-IT" sz="1700" baseline="-25000" dirty="0" smtClean="0">
                <a:latin typeface="+mj-lt"/>
              </a:rPr>
              <a:t>inq</a:t>
            </a:r>
            <a:r>
              <a:rPr lang="it-IT" sz="1700" dirty="0" smtClean="0">
                <a:latin typeface="+mj-lt"/>
              </a:rPr>
              <a:t>/s), la portata dei fumi in uscita (m</a:t>
            </a:r>
            <a:r>
              <a:rPr lang="it-IT" sz="1700" baseline="30000" dirty="0" smtClean="0">
                <a:latin typeface="+mj-lt"/>
              </a:rPr>
              <a:t>3</a:t>
            </a:r>
            <a:r>
              <a:rPr lang="it-IT" sz="1700" baseline="-25000" dirty="0" smtClean="0">
                <a:latin typeface="+mj-lt"/>
              </a:rPr>
              <a:t>N</a:t>
            </a:r>
            <a:r>
              <a:rPr lang="it-IT" sz="1700" dirty="0" smtClean="0">
                <a:latin typeface="+mj-lt"/>
              </a:rPr>
              <a:t>/s) , la temperatura del gas e dell’ambiente esterno (K).</a:t>
            </a:r>
          </a:p>
          <a:p>
            <a:pPr>
              <a:spcBef>
                <a:spcPts val="600"/>
              </a:spcBef>
            </a:pPr>
            <a:r>
              <a:rPr lang="it-IT" sz="1700" dirty="0" smtClean="0">
                <a:latin typeface="+mj-lt"/>
              </a:rPr>
              <a:t>Viene richiesto se si vuole tener conto o meno del </a:t>
            </a:r>
            <a:r>
              <a:rPr lang="it-IT" sz="1700" i="1" u="sng" dirty="0" smtClean="0">
                <a:latin typeface="+mj-lt"/>
              </a:rPr>
              <a:t>building downwash</a:t>
            </a:r>
            <a:r>
              <a:rPr lang="it-IT" sz="1700" i="1" dirty="0" smtClean="0">
                <a:latin typeface="+mj-lt"/>
              </a:rPr>
              <a:t> </a:t>
            </a:r>
            <a:r>
              <a:rPr lang="it-IT" sz="1700" dirty="0" smtClean="0">
                <a:latin typeface="+mj-lt"/>
              </a:rPr>
              <a:t>(effetto legato a edifici in prossimità della sorgente di altezze comparabili al camino): se la risposta è si, bisogna immettere le dimensioni dell’edificio.</a:t>
            </a:r>
          </a:p>
          <a:p>
            <a:pPr>
              <a:buNone/>
            </a:pPr>
            <a:endParaRPr lang="it-IT" sz="1700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screen-inp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501008"/>
            <a:ext cx="5616624" cy="316085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95536" y="3717032"/>
            <a:ext cx="2664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+mj-lt"/>
              </a:rPr>
              <a:t>Una volta lanciato l’eseguibile,  bisogna immettere tutti i parametri necessari a far girare il modello.  Al termine di questa operazione, vengono generati </a:t>
            </a:r>
            <a:r>
              <a:rPr lang="it-IT" sz="1400" u="sng" dirty="0" smtClean="0">
                <a:latin typeface="+mj-lt"/>
              </a:rPr>
              <a:t>due file di testo</a:t>
            </a:r>
            <a:r>
              <a:rPr lang="it-IT" sz="1400" dirty="0" smtClean="0">
                <a:latin typeface="+mj-lt"/>
              </a:rPr>
              <a:t>: il primo è una copia di tutti gli input forniti da tastiera, il secondo è il sommario degli output che poi possono ad esempio essere esportati su excel e trattati in maniera relativamente semplice.</a:t>
            </a:r>
            <a:endParaRPr lang="it-IT" sz="1400" dirty="0">
              <a:latin typeface="+mj-lt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pPr algn="ctr"/>
            <a:r>
              <a:rPr lang="it-IT" dirty="0" smtClean="0"/>
              <a:t>Parametri del modello (2/2)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328592"/>
          </a:xfrm>
        </p:spPr>
        <p:txBody>
          <a:bodyPr>
            <a:normAutofit/>
          </a:bodyPr>
          <a:lstStyle/>
          <a:p>
            <a:endParaRPr lang="it-IT" sz="1800" dirty="0" smtClean="0">
              <a:latin typeface="Calibri" pitchFamily="34" charset="0"/>
            </a:endParaRPr>
          </a:p>
          <a:p>
            <a:r>
              <a:rPr lang="it-IT" sz="1800" dirty="0" smtClean="0">
                <a:latin typeface="Calibri" pitchFamily="34" charset="0"/>
              </a:rPr>
              <a:t>E’ necessario indicare anche un parametro per definire </a:t>
            </a:r>
            <a:r>
              <a:rPr lang="it-IT" sz="1800" u="sng" dirty="0" smtClean="0">
                <a:latin typeface="Calibri" pitchFamily="34" charset="0"/>
              </a:rPr>
              <a:t>l’ambiente circostante </a:t>
            </a:r>
            <a:r>
              <a:rPr lang="it-IT" sz="1800" dirty="0" smtClean="0">
                <a:latin typeface="Calibri" pitchFamily="34" charset="0"/>
              </a:rPr>
              <a:t>alla sorgente: si può scegliere tra urbano e rurale, e questo influisce sui coefficienti di dispersione; inoltre è possibile considerare casi in cui l’area circostante sia più elevata dell’altezza del camino (</a:t>
            </a:r>
            <a:r>
              <a:rPr lang="it-IT" sz="1800" i="1" u="sng" dirty="0" smtClean="0">
                <a:latin typeface="Calibri" pitchFamily="34" charset="0"/>
              </a:rPr>
              <a:t>complex terrain option</a:t>
            </a:r>
            <a:r>
              <a:rPr lang="it-IT" sz="1800" dirty="0" smtClean="0">
                <a:latin typeface="Calibri" pitchFamily="34" charset="0"/>
              </a:rPr>
              <a:t>) oppure in cui l’area circostante sia più alta della base del camino ma meno dell’altezza effettiva (</a:t>
            </a:r>
            <a:r>
              <a:rPr lang="it-IT" sz="1800" i="1" u="sng" dirty="0" smtClean="0">
                <a:latin typeface="Calibri" pitchFamily="34" charset="0"/>
              </a:rPr>
              <a:t>simple terrain option</a:t>
            </a:r>
            <a:r>
              <a:rPr lang="it-IT" sz="1800" dirty="0" smtClean="0">
                <a:latin typeface="Calibri" pitchFamily="34" charset="0"/>
              </a:rPr>
              <a:t>).</a:t>
            </a:r>
          </a:p>
          <a:p>
            <a:endParaRPr lang="it-IT" sz="1800" dirty="0" smtClean="0">
              <a:latin typeface="Calibri" pitchFamily="34" charset="0"/>
            </a:endParaRPr>
          </a:p>
          <a:p>
            <a:r>
              <a:rPr lang="it-IT" sz="1800" dirty="0" smtClean="0">
                <a:latin typeface="Calibri" pitchFamily="34" charset="0"/>
              </a:rPr>
              <a:t>Per la </a:t>
            </a:r>
            <a:r>
              <a:rPr lang="it-IT" sz="1800" u="sng" dirty="0" smtClean="0">
                <a:latin typeface="Calibri" pitchFamily="34" charset="0"/>
              </a:rPr>
              <a:t>meteorologia</a:t>
            </a:r>
            <a:r>
              <a:rPr lang="it-IT" sz="1800" dirty="0" smtClean="0">
                <a:latin typeface="Calibri" pitchFamily="34" charset="0"/>
              </a:rPr>
              <a:t> sono possibili sostanzialmente due opzioni: la prima simula il modello per ogni condizione di stabilità dell’atmosfera (categorie dalla A alla F di Pasquill) e ogni velocità del vento significativa;  la seconda richiede in ingresso invece la velocità del vento  a 10m (misurata con l’anemometro) e una specifica categoria di stabilità.</a:t>
            </a:r>
          </a:p>
          <a:p>
            <a:endParaRPr lang="it-IT" sz="1800" dirty="0" smtClean="0">
              <a:latin typeface="Calibri" pitchFamily="34" charset="0"/>
            </a:endParaRPr>
          </a:p>
          <a:p>
            <a:r>
              <a:rPr lang="it-IT" sz="1800" dirty="0" smtClean="0">
                <a:latin typeface="Calibri" pitchFamily="34" charset="0"/>
              </a:rPr>
              <a:t>In </a:t>
            </a:r>
            <a:r>
              <a:rPr lang="it-IT" sz="1800" u="sng" dirty="0" smtClean="0">
                <a:latin typeface="Calibri" pitchFamily="34" charset="0"/>
              </a:rPr>
              <a:t>output</a:t>
            </a:r>
            <a:r>
              <a:rPr lang="it-IT" sz="1800" dirty="0" smtClean="0">
                <a:latin typeface="Calibri" pitchFamily="34" charset="0"/>
              </a:rPr>
              <a:t> sono fornite  le concentrazioni  dell’inquinante considerato a  varie distanze dalla sorgente (scelte dall’utente); oltre a ciò viene calcolato l’innalzamento del pennacchio, i vari coefficienti di dispersione , la velocità del vento all’altezza del camino.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4272677"/>
            <a:ext cx="187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.</a:t>
            </a:r>
            <a:endParaRPr lang="it-IT" sz="1200" u="sng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APPLICAZIONE CASO REALE (1/4)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17785"/>
            <a:ext cx="8229600" cy="4706815"/>
          </a:xfrm>
        </p:spPr>
        <p:txBody>
          <a:bodyPr/>
          <a:lstStyle/>
          <a:p>
            <a:r>
              <a:rPr lang="it-IT" sz="1800" dirty="0" smtClean="0">
                <a:latin typeface="Calibri" pitchFamily="34" charset="0"/>
              </a:rPr>
              <a:t>CENTRALE TERMOELETTRICA </a:t>
            </a:r>
            <a:r>
              <a:rPr lang="it-IT" sz="1800" dirty="0" err="1" smtClean="0">
                <a:latin typeface="Calibri" pitchFamily="34" charset="0"/>
              </a:rPr>
              <a:t>DI</a:t>
            </a:r>
            <a:r>
              <a:rPr lang="it-IT" sz="1800" dirty="0" smtClean="0">
                <a:latin typeface="Calibri" pitchFamily="34" charset="0"/>
              </a:rPr>
              <a:t> SARMATO (PC) </a:t>
            </a:r>
            <a:r>
              <a:rPr lang="it-IT" sz="1800" dirty="0" smtClean="0">
                <a:latin typeface="Calibri" pitchFamily="34" charset="0"/>
                <a:sym typeface="Wingdings" pitchFamily="2" charset="2"/>
              </a:rPr>
              <a:t> 180MW prodotti nel 2004</a:t>
            </a:r>
            <a:endParaRPr lang="it-IT" sz="1800" dirty="0" smtClean="0">
              <a:latin typeface="Calibri" pitchFamily="34" charset="0"/>
            </a:endParaRPr>
          </a:p>
          <a:p>
            <a:r>
              <a:rPr lang="it-IT" sz="1800" dirty="0" smtClean="0">
                <a:latin typeface="Calibri" pitchFamily="34" charset="0"/>
              </a:rPr>
              <a:t>Dati provenienti dalla dichiarazione ambientale del 2005  </a:t>
            </a:r>
            <a:r>
              <a:rPr lang="it-IT" sz="1800" i="1" dirty="0" smtClean="0">
                <a:latin typeface="Calibri" pitchFamily="34" charset="0"/>
              </a:rPr>
              <a:t>(</a:t>
            </a:r>
            <a:r>
              <a:rPr lang="it-IT" sz="1800" i="1" dirty="0" smtClean="0">
                <a:latin typeface="Calibri" pitchFamily="34" charset="0"/>
                <a:hlinkClick r:id="rId3"/>
              </a:rPr>
              <a:t>http://www.edison.it/media/EMAS-GETE1-sarmato2005.pdf</a:t>
            </a:r>
            <a:r>
              <a:rPr lang="it-IT" sz="1800" i="1" dirty="0" smtClean="0">
                <a:latin typeface="Calibri" pitchFamily="34" charset="0"/>
              </a:rPr>
              <a:t>)</a:t>
            </a:r>
          </a:p>
          <a:p>
            <a:r>
              <a:rPr lang="it-IT" sz="1800" dirty="0" smtClean="0">
                <a:latin typeface="Calibri" pitchFamily="34" charset="0"/>
              </a:rPr>
              <a:t>Simulazione con SCREEN3 per le emissioni di </a:t>
            </a:r>
            <a:r>
              <a:rPr lang="it-IT" sz="1800" b="1" dirty="0" smtClean="0">
                <a:latin typeface="Calibri" pitchFamily="34" charset="0"/>
              </a:rPr>
              <a:t>NO</a:t>
            </a:r>
            <a:r>
              <a:rPr lang="it-IT" sz="1800" b="1" baseline="-25000" dirty="0" smtClean="0">
                <a:latin typeface="Calibri" pitchFamily="34" charset="0"/>
              </a:rPr>
              <a:t>x</a:t>
            </a:r>
            <a:r>
              <a:rPr lang="it-IT" sz="1800" b="1" dirty="0" smtClean="0">
                <a:latin typeface="Calibri" pitchFamily="34" charset="0"/>
              </a:rPr>
              <a:t>, </a:t>
            </a:r>
            <a:r>
              <a:rPr lang="it-IT" sz="1800" dirty="0" smtClean="0">
                <a:latin typeface="Calibri" pitchFamily="34" charset="0"/>
              </a:rPr>
              <a:t>mettendosi nelle peggiori condizioni meteorologiche (classe F di stabilità di Pasquill , u</a:t>
            </a:r>
            <a:r>
              <a:rPr lang="it-IT" sz="1800" baseline="-25000" dirty="0" smtClean="0">
                <a:latin typeface="Calibri" pitchFamily="34" charset="0"/>
              </a:rPr>
              <a:t>10</a:t>
            </a:r>
            <a:r>
              <a:rPr lang="it-IT" sz="1800" dirty="0" smtClean="0">
                <a:latin typeface="Calibri" pitchFamily="34" charset="0"/>
              </a:rPr>
              <a:t> = 1 m/s)</a:t>
            </a:r>
            <a:endParaRPr lang="it-IT" sz="1800" b="1" baseline="-25000" dirty="0" smtClean="0">
              <a:latin typeface="Calibri" pitchFamily="34" charset="0"/>
            </a:endParaRPr>
          </a:p>
          <a:p>
            <a:endParaRPr lang="it-IT" sz="1800" b="1" baseline="-25000" dirty="0" smtClean="0"/>
          </a:p>
          <a:p>
            <a:pPr>
              <a:buNone/>
            </a:pPr>
            <a:endParaRPr lang="it-IT" sz="1800" b="1" baseline="-25000" dirty="0"/>
          </a:p>
        </p:txBody>
      </p:sp>
      <p:pic>
        <p:nvPicPr>
          <p:cNvPr id="6" name="Immagine 5" descr="sarmato-3_490x3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501008"/>
            <a:ext cx="4667250" cy="3095625"/>
          </a:xfrm>
          <a:prstGeom prst="rect">
            <a:avLst/>
          </a:prstGeom>
        </p:spPr>
      </p:pic>
      <p:pic>
        <p:nvPicPr>
          <p:cNvPr id="8" name="Immagine 7" descr="emissioni_sarmat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645024"/>
            <a:ext cx="3166696" cy="2921216"/>
          </a:xfrm>
          <a:prstGeom prst="rect">
            <a:avLst/>
          </a:prstGeom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APPLICAZIONE CASO REALE (2/4)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4" name="Immagine 3" descr="input_sarma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6336704" cy="4556061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084168" y="328498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INGRESSI</a:t>
            </a:r>
            <a:endParaRPr lang="it-IT" sz="2800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APPLICAZIONE CASO REALE (3/4)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8" name="Immagine 7" descr="SARMATO_O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6141491" cy="4918668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876256" y="350100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OUTPUT</a:t>
            </a:r>
            <a:endParaRPr lang="it-IT" sz="2800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APPLICAZIONE CASO REALE (4/</a:t>
            </a:r>
            <a:r>
              <a:rPr lang="it-IT" dirty="0" err="1" smtClean="0"/>
              <a:t>4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4BDE-96D1-462D-9B0B-7D930BCA8359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772816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Il massimo di concentrazione lo si ottiene a 2924m dalla sorgente, ed è pari a </a:t>
            </a:r>
            <a:r>
              <a:rPr lang="it-IT" u="sng" dirty="0" smtClean="0">
                <a:latin typeface="Calibri" pitchFamily="34" charset="0"/>
              </a:rPr>
              <a:t>19.76 </a:t>
            </a:r>
            <a:r>
              <a:rPr lang="en-US" u="sng" dirty="0" smtClean="0">
                <a:latin typeface="Calibri" pitchFamily="34" charset="0"/>
              </a:rPr>
              <a:t>µg/m</a:t>
            </a:r>
            <a:r>
              <a:rPr lang="en-US" u="sng" baseline="30000" dirty="0" smtClean="0">
                <a:latin typeface="Calibri" pitchFamily="34" charset="0"/>
              </a:rPr>
              <a:t>3 </a:t>
            </a:r>
            <a:r>
              <a:rPr lang="en-US" dirty="0" smtClean="0">
                <a:latin typeface="Calibri" pitchFamily="34" charset="0"/>
              </a:rPr>
              <a:t>al </a:t>
            </a:r>
            <a:r>
              <a:rPr lang="it-IT" dirty="0" smtClean="0">
                <a:latin typeface="Calibri" pitchFamily="34" charset="0"/>
              </a:rPr>
              <a:t>suolo</a:t>
            </a:r>
            <a:r>
              <a:rPr lang="en-US" dirty="0" smtClean="0">
                <a:latin typeface="Calibri" pitchFamily="34" charset="0"/>
              </a:rPr>
              <a:t> (z=0). </a:t>
            </a:r>
            <a:r>
              <a:rPr lang="it-IT" dirty="0" smtClean="0">
                <a:latin typeface="Calibri" pitchFamily="34" charset="0"/>
              </a:rPr>
              <a:t>Ciò significa che, poiché il limite di allarme per gli NO</a:t>
            </a:r>
            <a:r>
              <a:rPr lang="it-IT" baseline="-25000" dirty="0" smtClean="0">
                <a:latin typeface="Calibri" pitchFamily="34" charset="0"/>
              </a:rPr>
              <a:t>x</a:t>
            </a:r>
            <a:r>
              <a:rPr lang="it-IT" dirty="0" smtClean="0">
                <a:latin typeface="Calibri" pitchFamily="34" charset="0"/>
              </a:rPr>
              <a:t>  è </a:t>
            </a:r>
            <a:r>
              <a:rPr lang="it-IT" u="sng" dirty="0" smtClean="0">
                <a:latin typeface="Calibri" pitchFamily="34" charset="0"/>
              </a:rPr>
              <a:t>400 </a:t>
            </a:r>
            <a:r>
              <a:rPr lang="en-US" u="sng" dirty="0" smtClean="0">
                <a:latin typeface="Calibri" pitchFamily="34" charset="0"/>
              </a:rPr>
              <a:t>µg/m</a:t>
            </a:r>
            <a:r>
              <a:rPr lang="en-US" u="sng" baseline="30000" dirty="0" smtClean="0">
                <a:latin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it-IT" dirty="0" smtClean="0">
                <a:latin typeface="Calibri" pitchFamily="34" charset="0"/>
              </a:rPr>
              <a:t>questa centrale da 180MW incide per il circa 5% della soglia da normativa (nelle peggiori condizioni meteorologiche possibili, nel punto dove è massima la concentrazione).</a:t>
            </a:r>
            <a:endParaRPr lang="it-IT" baseline="-25000" dirty="0">
              <a:latin typeface="Calibri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611560" y="3212976"/>
          <a:ext cx="712879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93D47E"/>
      </a:accent1>
      <a:accent2>
        <a:srgbClr val="3F7E29"/>
      </a:accent2>
      <a:accent3>
        <a:srgbClr val="3F7E29"/>
      </a:accent3>
      <a:accent4>
        <a:srgbClr val="3F7E29"/>
      </a:accent4>
      <a:accent5>
        <a:srgbClr val="54A838"/>
      </a:accent5>
      <a:accent6>
        <a:srgbClr val="A5C249"/>
      </a:accent6>
      <a:hlink>
        <a:srgbClr val="3F7E29"/>
      </a:hlink>
      <a:folHlink>
        <a:srgbClr val="7030A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704</Words>
  <Application>Microsoft Office PowerPoint</Application>
  <PresentationFormat>Presentazione su schermo (4:3)</PresentationFormat>
  <Paragraphs>66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SCREEN3 Analisi del modello sviluppato dall’U.S. EPA (Environmental Protection Agency) per la diffusione di inquinanti emessi in atmosfera. </vt:lpstr>
      <vt:lpstr> Principali caratteristiche e finalità</vt:lpstr>
      <vt:lpstr>Presentazione standard di PowerPoint</vt:lpstr>
      <vt:lpstr>Parametri del modello (1/2)</vt:lpstr>
      <vt:lpstr>Parametri del modello (2/2)</vt:lpstr>
      <vt:lpstr>APPLICAZIONE CASO REALE (1/4)</vt:lpstr>
      <vt:lpstr>APPLICAZIONE CASO REALE (2/4)</vt:lpstr>
      <vt:lpstr>APPLICAZIONE CASO REALE (3/4)</vt:lpstr>
      <vt:lpstr>APPLICAZIONE CASO REALE (4/4)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Giorgio Guariso</cp:lastModifiedBy>
  <cp:revision>49</cp:revision>
  <dcterms:created xsi:type="dcterms:W3CDTF">2014-07-04T21:15:03Z</dcterms:created>
  <dcterms:modified xsi:type="dcterms:W3CDTF">2014-07-08T14:40:00Z</dcterms:modified>
</cp:coreProperties>
</file>