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730"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9D30CD-B1F6-4554-A2B3-847683946AA9}" type="datetimeFigureOut">
              <a:rPr lang="es-CO" smtClean="0"/>
              <a:t>12/07/2017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286179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9D30CD-B1F6-4554-A2B3-847683946AA9}" type="datetimeFigureOut">
              <a:rPr lang="es-CO" smtClean="0"/>
              <a:t>12/07/2017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7836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9D30CD-B1F6-4554-A2B3-847683946AA9}" type="datetimeFigureOut">
              <a:rPr lang="es-CO" smtClean="0"/>
              <a:t>12/07/2017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381029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9D30CD-B1F6-4554-A2B3-847683946AA9}" type="datetimeFigureOut">
              <a:rPr lang="es-CO" smtClean="0"/>
              <a:t>12/07/2017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307948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9D30CD-B1F6-4554-A2B3-847683946AA9}" type="datetimeFigureOut">
              <a:rPr lang="es-CO" smtClean="0"/>
              <a:t>12/07/2017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322855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9D30CD-B1F6-4554-A2B3-847683946AA9}" type="datetimeFigureOut">
              <a:rPr lang="es-CO" smtClean="0"/>
              <a:t>12/07/2017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371167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9D30CD-B1F6-4554-A2B3-847683946AA9}" type="datetimeFigureOut">
              <a:rPr lang="es-CO" smtClean="0"/>
              <a:t>12/07/2017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116152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9D30CD-B1F6-4554-A2B3-847683946AA9}" type="datetimeFigureOut">
              <a:rPr lang="es-CO" smtClean="0"/>
              <a:t>12/07/2017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14497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D30CD-B1F6-4554-A2B3-847683946AA9}" type="datetimeFigureOut">
              <a:rPr lang="es-CO" smtClean="0"/>
              <a:t>12/07/2017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22920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9D30CD-B1F6-4554-A2B3-847683946AA9}" type="datetimeFigureOut">
              <a:rPr lang="es-CO" smtClean="0"/>
              <a:t>12/07/2017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298774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9D30CD-B1F6-4554-A2B3-847683946AA9}" type="datetimeFigureOut">
              <a:rPr lang="es-CO" smtClean="0"/>
              <a:t>12/07/2017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A236B74-8197-4205-B028-086B1B1E66EC}" type="slidenum">
              <a:rPr lang="es-CO" smtClean="0"/>
              <a:t>‹N›</a:t>
            </a:fld>
            <a:endParaRPr lang="es-CO"/>
          </a:p>
        </p:txBody>
      </p:sp>
    </p:spTree>
    <p:extLst>
      <p:ext uri="{BB962C8B-B14F-4D97-AF65-F5344CB8AC3E}">
        <p14:creationId xmlns:p14="http://schemas.microsoft.com/office/powerpoint/2010/main" val="356008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D30CD-B1F6-4554-A2B3-847683946AA9}" type="datetimeFigureOut">
              <a:rPr lang="es-CO" smtClean="0"/>
              <a:t>12/07/2017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36B74-8197-4205-B028-086B1B1E66EC}" type="slidenum">
              <a:rPr lang="es-CO" smtClean="0"/>
              <a:t>‹N›</a:t>
            </a:fld>
            <a:endParaRPr lang="es-CO"/>
          </a:p>
        </p:txBody>
      </p:sp>
    </p:spTree>
    <p:extLst>
      <p:ext uri="{BB962C8B-B14F-4D97-AF65-F5344CB8AC3E}">
        <p14:creationId xmlns:p14="http://schemas.microsoft.com/office/powerpoint/2010/main" val="103500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3713106"/>
            <a:ext cx="9144000" cy="3144894"/>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Resultado de imagen de roundabout"/>
          <p:cNvPicPr>
            <a:picLocks noChangeAspect="1" noChangeArrowheads="1"/>
          </p:cNvPicPr>
          <p:nvPr/>
        </p:nvPicPr>
        <p:blipFill rotWithShape="1">
          <a:blip r:embed="rId2">
            <a:extLst>
              <a:ext uri="{28A0092B-C50C-407E-A947-70E740481C1C}">
                <a14:useLocalDpi xmlns:a14="http://schemas.microsoft.com/office/drawing/2010/main" val="0"/>
              </a:ext>
            </a:extLst>
          </a:blip>
          <a:srcRect r="22032" b="45846"/>
          <a:stretch/>
        </p:blipFill>
        <p:spPr bwMode="auto">
          <a:xfrm>
            <a:off x="0" y="0"/>
            <a:ext cx="9143999" cy="371387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0" y="-1"/>
            <a:ext cx="9143999" cy="3713871"/>
          </a:xfrm>
          <a:prstGeom prst="rect">
            <a:avLst/>
          </a:prstGeom>
          <a:gradFill>
            <a:gsLst>
              <a:gs pos="0">
                <a:schemeClr val="bg1"/>
              </a:gs>
              <a:gs pos="3700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75912"/>
          <a:stretch/>
        </p:blipFill>
        <p:spPr>
          <a:xfrm>
            <a:off x="0" y="145146"/>
            <a:ext cx="3249324" cy="1146626"/>
          </a:xfrm>
          <a:prstGeom prst="rect">
            <a:avLst/>
          </a:prstGeom>
        </p:spPr>
      </p:pic>
      <p:sp>
        <p:nvSpPr>
          <p:cNvPr id="6" name="Rectángulo 5"/>
          <p:cNvSpPr/>
          <p:nvPr/>
        </p:nvSpPr>
        <p:spPr>
          <a:xfrm>
            <a:off x="3390004" y="145145"/>
            <a:ext cx="574765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 name="Subtítulo 2"/>
          <p:cNvSpPr>
            <a:spLocks noGrp="1"/>
          </p:cNvSpPr>
          <p:nvPr>
            <p:ph type="subTitle" idx="1"/>
          </p:nvPr>
        </p:nvSpPr>
        <p:spPr>
          <a:xfrm>
            <a:off x="799353" y="5321012"/>
            <a:ext cx="7949638" cy="1151492"/>
          </a:xfrm>
        </p:spPr>
        <p:txBody>
          <a:bodyPr>
            <a:normAutofit fontScale="92500" lnSpcReduction="20000"/>
          </a:bodyPr>
          <a:lstStyle/>
          <a:p>
            <a:pPr>
              <a:spcBef>
                <a:spcPts val="600"/>
              </a:spcBef>
            </a:pPr>
            <a:r>
              <a:rPr lang="it-IT" sz="2000" b="1" dirty="0"/>
              <a:t>Corso di Modellistica e </a:t>
            </a:r>
            <a:r>
              <a:rPr lang="it-IT" sz="2000" b="1" dirty="0" smtClean="0"/>
              <a:t>Simulazione</a:t>
            </a:r>
          </a:p>
          <a:p>
            <a:pPr>
              <a:spcBef>
                <a:spcPts val="600"/>
              </a:spcBef>
            </a:pPr>
            <a:r>
              <a:rPr lang="it-IT" sz="2000" b="1" dirty="0" smtClean="0"/>
              <a:t>Prof. Giorgio </a:t>
            </a:r>
            <a:r>
              <a:rPr lang="it-IT" sz="2000" b="1" dirty="0" err="1" smtClean="0"/>
              <a:t>Guariso</a:t>
            </a:r>
            <a:endParaRPr lang="it-IT" sz="2000" b="1" dirty="0"/>
          </a:p>
          <a:p>
            <a:pPr>
              <a:spcBef>
                <a:spcPts val="600"/>
              </a:spcBef>
            </a:pPr>
            <a:r>
              <a:rPr lang="it-IT" sz="2000" dirty="0">
                <a:solidFill>
                  <a:schemeClr val="bg1">
                    <a:lumMod val="50000"/>
                  </a:schemeClr>
                </a:solidFill>
              </a:rPr>
              <a:t>Scuola di Ingegneria Civile, Ambientale e Territoriale</a:t>
            </a:r>
          </a:p>
          <a:p>
            <a:pPr>
              <a:spcBef>
                <a:spcPts val="600"/>
              </a:spcBef>
            </a:pPr>
            <a:r>
              <a:rPr lang="it-IT" sz="2000" dirty="0">
                <a:solidFill>
                  <a:schemeClr val="bg1">
                    <a:lumMod val="50000"/>
                  </a:schemeClr>
                </a:solidFill>
              </a:rPr>
              <a:t>Laurea Magistrale, Ingegneria </a:t>
            </a:r>
            <a:r>
              <a:rPr lang="it-IT" sz="2000" dirty="0" smtClean="0">
                <a:solidFill>
                  <a:schemeClr val="bg1">
                    <a:lumMod val="50000"/>
                  </a:schemeClr>
                </a:solidFill>
              </a:rPr>
              <a:t>Civile - </a:t>
            </a:r>
            <a:r>
              <a:rPr lang="it-IT" sz="2000" dirty="0">
                <a:solidFill>
                  <a:schemeClr val="bg1">
                    <a:lumMod val="50000"/>
                  </a:schemeClr>
                </a:solidFill>
              </a:rPr>
              <a:t>Infrastrutture di Trasporto</a:t>
            </a:r>
          </a:p>
          <a:p>
            <a:endParaRPr lang="es-CO" dirty="0" smtClean="0"/>
          </a:p>
          <a:p>
            <a:endParaRPr lang="es-CO" dirty="0"/>
          </a:p>
        </p:txBody>
      </p:sp>
      <p:sp>
        <p:nvSpPr>
          <p:cNvPr id="8" name="Rectángulo 7"/>
          <p:cNvSpPr/>
          <p:nvPr/>
        </p:nvSpPr>
        <p:spPr>
          <a:xfrm>
            <a:off x="633505" y="4058234"/>
            <a:ext cx="7993156" cy="1200329"/>
          </a:xfrm>
          <a:prstGeom prst="rect">
            <a:avLst/>
          </a:prstGeom>
        </p:spPr>
        <p:txBody>
          <a:bodyPr wrap="square">
            <a:spAutoFit/>
          </a:bodyPr>
          <a:lstStyle/>
          <a:p>
            <a:pPr algn="ctr"/>
            <a:r>
              <a:rPr lang="it-IT" sz="2400" b="1" dirty="0" smtClean="0">
                <a:solidFill>
                  <a:srgbClr val="990000"/>
                </a:solidFill>
              </a:rPr>
              <a:t>SIDRA INTERSECTION</a:t>
            </a:r>
          </a:p>
          <a:p>
            <a:pPr algn="ctr"/>
            <a:r>
              <a:rPr lang="it-IT" sz="2400" b="1" dirty="0" smtClean="0">
                <a:solidFill>
                  <a:srgbClr val="CC0000"/>
                </a:solidFill>
              </a:rPr>
              <a:t>Modellizzazione dei flussi nelle intersezioni stradali:</a:t>
            </a:r>
          </a:p>
          <a:p>
            <a:pPr algn="ctr"/>
            <a:r>
              <a:rPr lang="it-IT" sz="2400" b="1" dirty="0" smtClean="0">
                <a:solidFill>
                  <a:srgbClr val="CC0000"/>
                </a:solidFill>
              </a:rPr>
              <a:t> Code, ritardi ed emissioni.</a:t>
            </a:r>
            <a:endParaRPr lang="it-IT" sz="2400" b="1" dirty="0">
              <a:solidFill>
                <a:srgbClr val="CC0000"/>
              </a:solidFill>
            </a:endParaRPr>
          </a:p>
        </p:txBody>
      </p:sp>
      <p:sp>
        <p:nvSpPr>
          <p:cNvPr id="10" name="Rectángulo 9"/>
          <p:cNvSpPr/>
          <p:nvPr/>
        </p:nvSpPr>
        <p:spPr>
          <a:xfrm>
            <a:off x="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19" name="Rectángulo 18"/>
          <p:cNvSpPr/>
          <p:nvPr/>
        </p:nvSpPr>
        <p:spPr>
          <a:xfrm>
            <a:off x="40640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21" name="Rectángulo 20"/>
          <p:cNvSpPr/>
          <p:nvPr/>
        </p:nvSpPr>
        <p:spPr>
          <a:xfrm>
            <a:off x="799353"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23" name="Rectángulo 22"/>
          <p:cNvSpPr/>
          <p:nvPr/>
        </p:nvSpPr>
        <p:spPr>
          <a:xfrm>
            <a:off x="1205753"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29" name="Rectángulo 28"/>
          <p:cNvSpPr/>
          <p:nvPr/>
        </p:nvSpPr>
        <p:spPr>
          <a:xfrm>
            <a:off x="1608979"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1" name="Rectángulo 30"/>
          <p:cNvSpPr/>
          <p:nvPr/>
        </p:nvSpPr>
        <p:spPr>
          <a:xfrm>
            <a:off x="2015379"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3" name="Rectángulo 32"/>
          <p:cNvSpPr/>
          <p:nvPr/>
        </p:nvSpPr>
        <p:spPr>
          <a:xfrm>
            <a:off x="240833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5" name="Rectángulo 34"/>
          <p:cNvSpPr/>
          <p:nvPr/>
        </p:nvSpPr>
        <p:spPr>
          <a:xfrm>
            <a:off x="281473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7" name="Rectángulo 36"/>
          <p:cNvSpPr/>
          <p:nvPr/>
        </p:nvSpPr>
        <p:spPr>
          <a:xfrm>
            <a:off x="322113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362753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3"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3"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9"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9"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1" y="3713107"/>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1"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1"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3"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3"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9"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9"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1" y="3713106"/>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Tree>
    <p:extLst>
      <p:ext uri="{BB962C8B-B14F-4D97-AF65-F5344CB8AC3E}">
        <p14:creationId xmlns:p14="http://schemas.microsoft.com/office/powerpoint/2010/main" val="79674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89" y="1638474"/>
            <a:ext cx="7350185" cy="4506896"/>
          </a:xfrm>
          <a:prstGeom prst="rect">
            <a:avLst/>
          </a:prstGeom>
          <a:ln w="28575">
            <a:solidFill>
              <a:srgbClr val="CC0000"/>
            </a:solidFill>
          </a:ln>
        </p:spPr>
      </p:pic>
      <p:sp>
        <p:nvSpPr>
          <p:cNvPr id="26" name="CuadroTexto 25"/>
          <p:cNvSpPr txBox="1"/>
          <p:nvPr/>
        </p:nvSpPr>
        <p:spPr>
          <a:xfrm>
            <a:off x="1481140" y="6174394"/>
            <a:ext cx="6297881" cy="646331"/>
          </a:xfrm>
          <a:prstGeom prst="rect">
            <a:avLst/>
          </a:prstGeom>
          <a:noFill/>
        </p:spPr>
        <p:txBody>
          <a:bodyPr wrap="square" rtlCol="0">
            <a:spAutoFit/>
          </a:bodyPr>
          <a:lstStyle/>
          <a:p>
            <a:pPr algn="ctr"/>
            <a:r>
              <a:rPr lang="it-IT" dirty="0" smtClean="0">
                <a:solidFill>
                  <a:srgbClr val="C00000"/>
                </a:solidFill>
              </a:rPr>
              <a:t>Andamento temporale (anni) dei ritardi, saturazione e capacità con la crescita dei flussi di traffico.</a:t>
            </a:r>
            <a:endParaRPr lang="it-IT" dirty="0">
              <a:solidFill>
                <a:srgbClr val="C00000"/>
              </a:solidFill>
            </a:endParaRPr>
          </a:p>
        </p:txBody>
      </p:sp>
      <p:sp>
        <p:nvSpPr>
          <p:cNvPr id="27" name="Rectángulo 26"/>
          <p:cNvSpPr/>
          <p:nvPr/>
        </p:nvSpPr>
        <p:spPr>
          <a:xfrm>
            <a:off x="2716391" y="282678"/>
            <a:ext cx="6912908" cy="523220"/>
          </a:xfrm>
          <a:prstGeom prst="rect">
            <a:avLst/>
          </a:prstGeom>
        </p:spPr>
        <p:txBody>
          <a:bodyPr wrap="square">
            <a:spAutoFit/>
          </a:bodyPr>
          <a:lstStyle/>
          <a:p>
            <a:pPr algn="ctr"/>
            <a:r>
              <a:rPr lang="es-CO" sz="2800" b="1" dirty="0" smtClean="0">
                <a:solidFill>
                  <a:schemeClr val="bg1"/>
                </a:solidFill>
              </a:rPr>
              <a:t>ESEMPIO: Rotatoria</a:t>
            </a:r>
            <a:endParaRPr lang="it-IT" sz="2800" b="1" dirty="0">
              <a:solidFill>
                <a:schemeClr val="bg1"/>
              </a:solidFill>
            </a:endParaRPr>
          </a:p>
        </p:txBody>
      </p:sp>
    </p:spTree>
    <p:extLst>
      <p:ext uri="{BB962C8B-B14F-4D97-AF65-F5344CB8AC3E}">
        <p14:creationId xmlns:p14="http://schemas.microsoft.com/office/powerpoint/2010/main" val="2060205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140882" y="225927"/>
            <a:ext cx="7993156" cy="584775"/>
          </a:xfrm>
          <a:prstGeom prst="rect">
            <a:avLst/>
          </a:prstGeom>
        </p:spPr>
        <p:txBody>
          <a:bodyPr wrap="square">
            <a:spAutoFit/>
          </a:bodyPr>
          <a:lstStyle/>
          <a:p>
            <a:pPr algn="ctr"/>
            <a:r>
              <a:rPr lang="it-IT" sz="3200" b="1" dirty="0" smtClean="0">
                <a:solidFill>
                  <a:schemeClr val="bg1"/>
                </a:solidFill>
              </a:rPr>
              <a:t>SCOPO E FINALITÀ</a:t>
            </a:r>
            <a:endParaRPr lang="it-IT" sz="3200" b="1" dirty="0">
              <a:solidFill>
                <a:schemeClr val="bg1"/>
              </a:solidFill>
            </a:endParaRPr>
          </a:p>
        </p:txBody>
      </p:sp>
      <p:sp>
        <p:nvSpPr>
          <p:cNvPr id="4" name="CuadroTexto 3"/>
          <p:cNvSpPr txBox="1"/>
          <p:nvPr/>
        </p:nvSpPr>
        <p:spPr>
          <a:xfrm>
            <a:off x="159682" y="1606918"/>
            <a:ext cx="8719961" cy="1200329"/>
          </a:xfrm>
          <a:prstGeom prst="rect">
            <a:avLst/>
          </a:prstGeom>
          <a:noFill/>
        </p:spPr>
        <p:txBody>
          <a:bodyPr wrap="square" rtlCol="0">
            <a:spAutoFit/>
          </a:bodyPr>
          <a:lstStyle/>
          <a:p>
            <a:pPr algn="just"/>
            <a:r>
              <a:rPr lang="it-IT" dirty="0"/>
              <a:t>Il software </a:t>
            </a:r>
            <a:r>
              <a:rPr lang="es-CO" b="1" dirty="0" smtClean="0">
                <a:solidFill>
                  <a:srgbClr val="CC0000"/>
                </a:solidFill>
              </a:rPr>
              <a:t>“</a:t>
            </a:r>
            <a:r>
              <a:rPr lang="it-IT" b="1" dirty="0" err="1" smtClean="0">
                <a:solidFill>
                  <a:srgbClr val="CC0000"/>
                </a:solidFill>
              </a:rPr>
              <a:t>Sidra</a:t>
            </a:r>
            <a:r>
              <a:rPr lang="it-IT" b="1" dirty="0" smtClean="0">
                <a:solidFill>
                  <a:srgbClr val="CC0000"/>
                </a:solidFill>
              </a:rPr>
              <a:t> </a:t>
            </a:r>
            <a:r>
              <a:rPr lang="it-IT" b="1" dirty="0" err="1" smtClean="0">
                <a:solidFill>
                  <a:srgbClr val="CC0000"/>
                </a:solidFill>
              </a:rPr>
              <a:t>Intersection</a:t>
            </a:r>
            <a:r>
              <a:rPr lang="es-CO" b="1" dirty="0" smtClean="0">
                <a:solidFill>
                  <a:srgbClr val="CC0000"/>
                </a:solidFill>
              </a:rPr>
              <a:t>”</a:t>
            </a:r>
            <a:r>
              <a:rPr lang="it-IT" b="1" dirty="0" smtClean="0">
                <a:solidFill>
                  <a:srgbClr val="CC0000"/>
                </a:solidFill>
              </a:rPr>
              <a:t> </a:t>
            </a:r>
            <a:r>
              <a:rPr lang="it-IT" dirty="0"/>
              <a:t>è uno strumento di supporto alla progettazione e analisi di intersezioni semaforizzate, attraversamenti pedonali, zone di scambio, rotatorie e intersezioni regolate dallo Stop o dalla Precedenza.</a:t>
            </a:r>
            <a:endParaRPr lang="es-CO" dirty="0"/>
          </a:p>
          <a:p>
            <a:endParaRPr lang="es-CO" dirty="0"/>
          </a:p>
        </p:txBody>
      </p:sp>
      <p:sp>
        <p:nvSpPr>
          <p:cNvPr id="38" name="CuadroTexto 37"/>
          <p:cNvSpPr txBox="1"/>
          <p:nvPr/>
        </p:nvSpPr>
        <p:spPr>
          <a:xfrm>
            <a:off x="157575" y="5427571"/>
            <a:ext cx="8719961" cy="1477328"/>
          </a:xfrm>
          <a:prstGeom prst="rect">
            <a:avLst/>
          </a:prstGeom>
          <a:noFill/>
        </p:spPr>
        <p:txBody>
          <a:bodyPr wrap="square" rtlCol="0">
            <a:spAutoFit/>
          </a:bodyPr>
          <a:lstStyle/>
          <a:p>
            <a:pPr algn="just"/>
            <a:r>
              <a:rPr lang="it-IT" dirty="0"/>
              <a:t>Usa una serie di modelli </a:t>
            </a:r>
            <a:r>
              <a:rPr lang="it-IT" dirty="0" smtClean="0"/>
              <a:t>complementari a quelli tradizionalmente utilizzati (ad es. </a:t>
            </a:r>
            <a:r>
              <a:rPr lang="it-IT" dirty="0" err="1" smtClean="0"/>
              <a:t>Highway</a:t>
            </a:r>
            <a:r>
              <a:rPr lang="it-IT" dirty="0" smtClean="0"/>
              <a:t> Capacity Manual) cercando </a:t>
            </a:r>
            <a:r>
              <a:rPr lang="it-IT" dirty="0"/>
              <a:t>di riprodurre il più possibile il comportamento dei flussi veicolari e pedonali nelle intersezioni. Tiene conto delle caratteristiche </a:t>
            </a:r>
            <a:r>
              <a:rPr lang="it-IT" dirty="0" smtClean="0"/>
              <a:t>dell’infrastruttura</a:t>
            </a:r>
            <a:r>
              <a:rPr lang="it-IT" dirty="0"/>
              <a:t>, l’entità e composizione del traffico e le interazioni tra i diversi utenti.</a:t>
            </a:r>
            <a:endParaRPr lang="es-CO" dirty="0"/>
          </a:p>
          <a:p>
            <a:endParaRPr lang="es-CO" dirty="0"/>
          </a:p>
        </p:txBody>
      </p:sp>
      <p:sp>
        <p:nvSpPr>
          <p:cNvPr id="9" name="Rectángulo redondeado 8"/>
          <p:cNvSpPr/>
          <p:nvPr/>
        </p:nvSpPr>
        <p:spPr>
          <a:xfrm>
            <a:off x="157575" y="1606918"/>
            <a:ext cx="8719961" cy="1020168"/>
          </a:xfrm>
          <a:prstGeom prst="roundRect">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50" name="Picture 2" descr="Resultado de imagen de semaforo"/>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637" t="5691" r="31217" b="5014"/>
          <a:stretch/>
        </p:blipFill>
        <p:spPr bwMode="auto">
          <a:xfrm>
            <a:off x="5873014" y="2932672"/>
            <a:ext cx="500393" cy="9622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stop signa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43" r="9783"/>
          <a:stretch/>
        </p:blipFill>
        <p:spPr bwMode="auto">
          <a:xfrm>
            <a:off x="6645460" y="2944853"/>
            <a:ext cx="1016000" cy="9379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roundabout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9762" y="3929057"/>
            <a:ext cx="1048083" cy="10480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2228" y="3902609"/>
            <a:ext cx="1100978" cy="11009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de dare preceden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9954" y="3018826"/>
            <a:ext cx="901900" cy="78998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872" y="2836271"/>
            <a:ext cx="4995888" cy="2402017"/>
          </a:xfrm>
          <a:prstGeom prst="rect">
            <a:avLst/>
          </a:prstGeom>
          <a:ln w="38100">
            <a:solidFill>
              <a:srgbClr val="CC0000"/>
            </a:solidFill>
          </a:ln>
        </p:spPr>
      </p:pic>
    </p:spTree>
    <p:extLst>
      <p:ext uri="{BB962C8B-B14F-4D97-AF65-F5344CB8AC3E}">
        <p14:creationId xmlns:p14="http://schemas.microsoft.com/office/powerpoint/2010/main" val="387034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140882" y="225927"/>
            <a:ext cx="7993156" cy="584775"/>
          </a:xfrm>
          <a:prstGeom prst="rect">
            <a:avLst/>
          </a:prstGeom>
        </p:spPr>
        <p:txBody>
          <a:bodyPr wrap="square">
            <a:spAutoFit/>
          </a:bodyPr>
          <a:lstStyle/>
          <a:p>
            <a:pPr algn="ctr"/>
            <a:r>
              <a:rPr lang="it-IT" sz="3200" b="1" dirty="0" smtClean="0">
                <a:solidFill>
                  <a:schemeClr val="bg1"/>
                </a:solidFill>
              </a:rPr>
              <a:t>SCOPO E FINALITÀ</a:t>
            </a:r>
            <a:endParaRPr lang="it-IT" sz="3200" b="1" dirty="0">
              <a:solidFill>
                <a:schemeClr val="bg1"/>
              </a:solidFill>
            </a:endParaRPr>
          </a:p>
        </p:txBody>
      </p:sp>
      <p:sp>
        <p:nvSpPr>
          <p:cNvPr id="3" name="CuadroTexto 2"/>
          <p:cNvSpPr txBox="1"/>
          <p:nvPr/>
        </p:nvSpPr>
        <p:spPr>
          <a:xfrm>
            <a:off x="187158" y="2218228"/>
            <a:ext cx="4341324" cy="3477875"/>
          </a:xfrm>
          <a:prstGeom prst="rect">
            <a:avLst/>
          </a:prstGeom>
          <a:noFill/>
        </p:spPr>
        <p:txBody>
          <a:bodyPr wrap="square" rtlCol="0">
            <a:spAutoFit/>
          </a:bodyPr>
          <a:lstStyle/>
          <a:p>
            <a:pPr>
              <a:buClr>
                <a:srgbClr val="CC0000"/>
              </a:buClr>
            </a:pPr>
            <a:endParaRPr lang="it-IT" sz="2000" b="1" dirty="0">
              <a:solidFill>
                <a:srgbClr val="990000"/>
              </a:solidFill>
            </a:endParaRPr>
          </a:p>
          <a:p>
            <a:pPr>
              <a:buClr>
                <a:srgbClr val="CC0000"/>
              </a:buClr>
            </a:pPr>
            <a:r>
              <a:rPr lang="it-IT" sz="2000" b="1" dirty="0" smtClean="0">
                <a:solidFill>
                  <a:srgbClr val="990000"/>
                </a:solidFill>
              </a:rPr>
              <a:t>Il software fornisce </a:t>
            </a:r>
            <a:r>
              <a:rPr lang="it-IT" sz="2000" b="1" dirty="0" smtClean="0">
                <a:solidFill>
                  <a:srgbClr val="990000"/>
                </a:solidFill>
              </a:rPr>
              <a:t>stime </a:t>
            </a:r>
            <a:r>
              <a:rPr lang="it-IT" sz="2000" b="1" dirty="0" smtClean="0">
                <a:solidFill>
                  <a:srgbClr val="990000"/>
                </a:solidFill>
              </a:rPr>
              <a:t>di</a:t>
            </a:r>
            <a:r>
              <a:rPr lang="it-IT" b="1" dirty="0" smtClean="0">
                <a:solidFill>
                  <a:srgbClr val="990000"/>
                </a:solidFill>
              </a:rPr>
              <a:t>:</a:t>
            </a:r>
          </a:p>
          <a:p>
            <a:pPr>
              <a:buClr>
                <a:srgbClr val="CC0000"/>
              </a:buClr>
            </a:pPr>
            <a:endParaRPr lang="it-IT" b="1" dirty="0" smtClean="0">
              <a:solidFill>
                <a:srgbClr val="990000"/>
              </a:solidFill>
            </a:endParaRPr>
          </a:p>
          <a:p>
            <a:pPr marL="285750" indent="-285750">
              <a:buClr>
                <a:srgbClr val="CC0000"/>
              </a:buClr>
              <a:buFont typeface="Wingdings" panose="05000000000000000000" pitchFamily="2" charset="2"/>
              <a:buChar char="v"/>
            </a:pPr>
            <a:r>
              <a:rPr lang="it-IT" dirty="0" smtClean="0"/>
              <a:t>Capacità dell’intersezione.</a:t>
            </a:r>
          </a:p>
          <a:p>
            <a:pPr marL="285750" indent="-285750">
              <a:buClr>
                <a:srgbClr val="CC0000"/>
              </a:buClr>
              <a:buFont typeface="Wingdings" panose="05000000000000000000" pitchFamily="2" charset="2"/>
              <a:buChar char="v"/>
            </a:pPr>
            <a:r>
              <a:rPr lang="it-IT" dirty="0" smtClean="0"/>
              <a:t>Livello di servizio (LOS) per ogni corsia.</a:t>
            </a:r>
          </a:p>
          <a:p>
            <a:pPr marL="285750" indent="-285750">
              <a:buClr>
                <a:srgbClr val="CC0000"/>
              </a:buClr>
              <a:buFont typeface="Wingdings" panose="05000000000000000000" pitchFamily="2" charset="2"/>
              <a:buChar char="v"/>
            </a:pPr>
            <a:r>
              <a:rPr lang="it-IT" dirty="0" smtClean="0"/>
              <a:t>Ritardi.</a:t>
            </a:r>
          </a:p>
          <a:p>
            <a:pPr marL="285750" indent="-285750">
              <a:buClr>
                <a:srgbClr val="CC0000"/>
              </a:buClr>
              <a:buFont typeface="Wingdings" panose="05000000000000000000" pitchFamily="2" charset="2"/>
              <a:buChar char="v"/>
            </a:pPr>
            <a:r>
              <a:rPr lang="it-IT" dirty="0" smtClean="0"/>
              <a:t>Lunghezza delle code.</a:t>
            </a:r>
          </a:p>
          <a:p>
            <a:pPr marL="285750" indent="-285750">
              <a:buClr>
                <a:srgbClr val="CC0000"/>
              </a:buClr>
              <a:buFont typeface="Wingdings" panose="05000000000000000000" pitchFamily="2" charset="2"/>
              <a:buChar char="v"/>
            </a:pPr>
            <a:r>
              <a:rPr lang="it-IT" dirty="0" smtClean="0"/>
              <a:t>Rapporto di saturazione.</a:t>
            </a:r>
          </a:p>
          <a:p>
            <a:pPr marL="285750" indent="-285750">
              <a:buClr>
                <a:srgbClr val="CC0000"/>
              </a:buClr>
              <a:buFont typeface="Wingdings" panose="05000000000000000000" pitchFamily="2" charset="2"/>
              <a:buChar char="v"/>
            </a:pPr>
            <a:r>
              <a:rPr lang="it-IT" dirty="0"/>
              <a:t>F</a:t>
            </a:r>
            <a:r>
              <a:rPr lang="it-IT" dirty="0" smtClean="0"/>
              <a:t>enomeni di “stop and go”.</a:t>
            </a:r>
          </a:p>
          <a:p>
            <a:pPr marL="285750" indent="-285750">
              <a:buClr>
                <a:srgbClr val="CC0000"/>
              </a:buClr>
              <a:buFont typeface="Wingdings" panose="05000000000000000000" pitchFamily="2" charset="2"/>
              <a:buChar char="v"/>
            </a:pPr>
            <a:r>
              <a:rPr lang="it-IT" dirty="0" smtClean="0"/>
              <a:t>Consumo di carburante.</a:t>
            </a:r>
          </a:p>
          <a:p>
            <a:pPr marL="285750" indent="-285750">
              <a:buClr>
                <a:srgbClr val="CC0000"/>
              </a:buClr>
              <a:buFont typeface="Wingdings" panose="05000000000000000000" pitchFamily="2" charset="2"/>
              <a:buChar char="v"/>
            </a:pPr>
            <a:r>
              <a:rPr lang="it-IT" dirty="0"/>
              <a:t>E</a:t>
            </a:r>
            <a:r>
              <a:rPr lang="it-IT" dirty="0" smtClean="0"/>
              <a:t>missioni inquinanti.</a:t>
            </a:r>
          </a:p>
          <a:p>
            <a:pPr marL="285750" indent="-285750">
              <a:buClr>
                <a:srgbClr val="CC0000"/>
              </a:buClr>
              <a:buFont typeface="Wingdings" panose="05000000000000000000" pitchFamily="2" charset="2"/>
              <a:buChar char="v"/>
            </a:pPr>
            <a:r>
              <a:rPr lang="it-IT" dirty="0"/>
              <a:t>C</a:t>
            </a:r>
            <a:r>
              <a:rPr lang="it-IT" dirty="0" smtClean="0"/>
              <a:t>osti operativi.</a:t>
            </a:r>
            <a:endParaRPr lang="es-CO" dirty="0"/>
          </a:p>
        </p:txBody>
      </p:sp>
      <p:pic>
        <p:nvPicPr>
          <p:cNvPr id="30" name="Imagen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509" y="1971720"/>
            <a:ext cx="4550226" cy="4032160"/>
          </a:xfrm>
          <a:prstGeom prst="rect">
            <a:avLst/>
          </a:prstGeom>
          <a:ln w="28575">
            <a:solidFill>
              <a:srgbClr val="CC0000"/>
            </a:solidFill>
          </a:ln>
        </p:spPr>
      </p:pic>
    </p:spTree>
    <p:extLst>
      <p:ext uri="{BB962C8B-B14F-4D97-AF65-F5344CB8AC3E}">
        <p14:creationId xmlns:p14="http://schemas.microsoft.com/office/powerpoint/2010/main" val="144752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C0000"/>
              </a:buClr>
            </a:pPr>
            <a:endParaRPr lang="it-IT" b="1" dirty="0" smtClean="0">
              <a:solidFill>
                <a:srgbClr val="990000"/>
              </a:solidFill>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140882" y="225927"/>
            <a:ext cx="7993156" cy="584775"/>
          </a:xfrm>
          <a:prstGeom prst="rect">
            <a:avLst/>
          </a:prstGeom>
        </p:spPr>
        <p:txBody>
          <a:bodyPr wrap="square">
            <a:spAutoFit/>
          </a:bodyPr>
          <a:lstStyle/>
          <a:p>
            <a:pPr algn="ctr"/>
            <a:r>
              <a:rPr lang="it-IT" sz="3200" b="1" dirty="0" smtClean="0">
                <a:solidFill>
                  <a:schemeClr val="bg1"/>
                </a:solidFill>
              </a:rPr>
              <a:t>AUTORE</a:t>
            </a:r>
            <a:endParaRPr lang="it-IT" sz="3200" b="1" dirty="0">
              <a:solidFill>
                <a:schemeClr val="bg1"/>
              </a:solidFill>
            </a:endParaRPr>
          </a:p>
        </p:txBody>
      </p:sp>
      <p:sp>
        <p:nvSpPr>
          <p:cNvPr id="3" name="CuadroTexto 2"/>
          <p:cNvSpPr txBox="1"/>
          <p:nvPr/>
        </p:nvSpPr>
        <p:spPr>
          <a:xfrm>
            <a:off x="639960" y="3002915"/>
            <a:ext cx="7864080" cy="984885"/>
          </a:xfrm>
          <a:prstGeom prst="rect">
            <a:avLst/>
          </a:prstGeom>
          <a:noFill/>
        </p:spPr>
        <p:txBody>
          <a:bodyPr wrap="square" rtlCol="0">
            <a:spAutoFit/>
          </a:bodyPr>
          <a:lstStyle/>
          <a:p>
            <a:pPr algn="ctr"/>
            <a:r>
              <a:rPr lang="es-CO" sz="2000" b="1" dirty="0" smtClean="0">
                <a:effectLst/>
              </a:rPr>
              <a:t>Akcelik and Associates Pty Ltd </a:t>
            </a:r>
            <a:br>
              <a:rPr lang="es-CO" sz="2000" b="1" dirty="0" smtClean="0">
                <a:effectLst/>
              </a:rPr>
            </a:br>
            <a:r>
              <a:rPr lang="es-CO" sz="2000" b="1" dirty="0" smtClean="0">
                <a:effectLst/>
              </a:rPr>
              <a:t>PO Box 1075G, Greythorn, Vic 3104, AUSTRALIA </a:t>
            </a:r>
          </a:p>
          <a:p>
            <a:pPr>
              <a:buClr>
                <a:srgbClr val="CC0000"/>
              </a:buClr>
            </a:pPr>
            <a:endParaRPr lang="it-IT" b="1" dirty="0" smtClean="0">
              <a:solidFill>
                <a:srgbClr val="990000"/>
              </a:solidFill>
            </a:endParaRPr>
          </a:p>
        </p:txBody>
      </p:sp>
      <p:sp>
        <p:nvSpPr>
          <p:cNvPr id="4" name="CuadroTexto 3"/>
          <p:cNvSpPr txBox="1"/>
          <p:nvPr/>
        </p:nvSpPr>
        <p:spPr>
          <a:xfrm>
            <a:off x="250979" y="4106779"/>
            <a:ext cx="8642043" cy="738664"/>
          </a:xfrm>
          <a:prstGeom prst="rect">
            <a:avLst/>
          </a:prstGeom>
          <a:noFill/>
        </p:spPr>
        <p:txBody>
          <a:bodyPr wrap="square" rtlCol="0">
            <a:spAutoFit/>
          </a:bodyPr>
          <a:lstStyle/>
          <a:p>
            <a:pPr algn="ctr"/>
            <a:r>
              <a:rPr lang="it-IT" sz="2000" b="1" dirty="0" smtClean="0">
                <a:solidFill>
                  <a:srgbClr val="990000"/>
                </a:solidFill>
              </a:rPr>
              <a:t>http://</a:t>
            </a:r>
            <a:r>
              <a:rPr lang="it-IT" sz="2400" b="1" dirty="0" smtClean="0">
                <a:solidFill>
                  <a:srgbClr val="990000"/>
                </a:solidFill>
              </a:rPr>
              <a:t>www.sidrasolutions.com/Software/INTERSECTION/Overview</a:t>
            </a:r>
            <a:endParaRPr lang="it-IT" sz="2000" b="1" dirty="0" smtClean="0">
              <a:solidFill>
                <a:srgbClr val="990000"/>
              </a:solidFill>
            </a:endParaRPr>
          </a:p>
          <a:p>
            <a:endParaRPr lang="es-CO" dirty="0"/>
          </a:p>
        </p:txBody>
      </p:sp>
      <p:sp>
        <p:nvSpPr>
          <p:cNvPr id="25" name="Rectángulo redondeado 24"/>
          <p:cNvSpPr/>
          <p:nvPr/>
        </p:nvSpPr>
        <p:spPr>
          <a:xfrm>
            <a:off x="212020" y="2779711"/>
            <a:ext cx="8719961" cy="2065732"/>
          </a:xfrm>
          <a:prstGeom prst="roundRect">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p:cNvSpPr txBox="1"/>
          <p:nvPr/>
        </p:nvSpPr>
        <p:spPr>
          <a:xfrm>
            <a:off x="596442" y="5068647"/>
            <a:ext cx="7864080" cy="984885"/>
          </a:xfrm>
          <a:prstGeom prst="rect">
            <a:avLst/>
          </a:prstGeom>
          <a:noFill/>
        </p:spPr>
        <p:txBody>
          <a:bodyPr wrap="square" rtlCol="0">
            <a:spAutoFit/>
          </a:bodyPr>
          <a:lstStyle/>
          <a:p>
            <a:pPr algn="ctr"/>
            <a:r>
              <a:rPr lang="it-IT" sz="2000" dirty="0" smtClean="0">
                <a:effectLst/>
              </a:rPr>
              <a:t>Il software è a pagamento. Questa presentazione è stata svolta con una licenza didattica.</a:t>
            </a:r>
          </a:p>
          <a:p>
            <a:pPr>
              <a:buClr>
                <a:srgbClr val="CC0000"/>
              </a:buClr>
            </a:pPr>
            <a:endParaRPr lang="it-IT" b="1" dirty="0" smtClean="0">
              <a:solidFill>
                <a:srgbClr val="990000"/>
              </a:solidFill>
            </a:endParaRPr>
          </a:p>
        </p:txBody>
      </p:sp>
    </p:spTree>
    <p:extLst>
      <p:ext uri="{BB962C8B-B14F-4D97-AF65-F5344CB8AC3E}">
        <p14:creationId xmlns:p14="http://schemas.microsoft.com/office/powerpoint/2010/main" val="300590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737038" y="67234"/>
            <a:ext cx="6912908" cy="954107"/>
          </a:xfrm>
          <a:prstGeom prst="rect">
            <a:avLst/>
          </a:prstGeom>
        </p:spPr>
        <p:txBody>
          <a:bodyPr wrap="square">
            <a:spAutoFit/>
          </a:bodyPr>
          <a:lstStyle/>
          <a:p>
            <a:pPr algn="ctr"/>
            <a:r>
              <a:rPr lang="it-IT" sz="2800" b="1" dirty="0" smtClean="0">
                <a:solidFill>
                  <a:schemeClr val="bg1"/>
                </a:solidFill>
              </a:rPr>
              <a:t>DATI NECESSARI PER IL SUO FUNZIONAMENTO</a:t>
            </a:r>
            <a:endParaRPr lang="it-IT" sz="2800" b="1" dirty="0">
              <a:solidFill>
                <a:schemeClr val="bg1"/>
              </a:solidFill>
            </a:endParaRPr>
          </a:p>
        </p:txBody>
      </p:sp>
      <p:sp>
        <p:nvSpPr>
          <p:cNvPr id="3" name="CuadroTexto 2"/>
          <p:cNvSpPr txBox="1"/>
          <p:nvPr/>
        </p:nvSpPr>
        <p:spPr>
          <a:xfrm>
            <a:off x="545729" y="1501116"/>
            <a:ext cx="4341324" cy="2031325"/>
          </a:xfrm>
          <a:prstGeom prst="rect">
            <a:avLst/>
          </a:prstGeom>
          <a:noFill/>
        </p:spPr>
        <p:txBody>
          <a:bodyPr wrap="square" rtlCol="0">
            <a:spAutoFit/>
          </a:bodyPr>
          <a:lstStyle/>
          <a:p>
            <a:pPr marL="285750" indent="-285750">
              <a:buClr>
                <a:srgbClr val="CC0000"/>
              </a:buClr>
              <a:buFont typeface="Wingdings" panose="05000000000000000000" pitchFamily="2" charset="2"/>
              <a:buChar char="v"/>
            </a:pPr>
            <a:r>
              <a:rPr lang="it-IT" dirty="0" smtClean="0"/>
              <a:t>Tipologia dell’intersezione.</a:t>
            </a:r>
          </a:p>
          <a:p>
            <a:pPr marL="285750" indent="-285750">
              <a:buClr>
                <a:srgbClr val="CC0000"/>
              </a:buClr>
              <a:buFont typeface="Wingdings" panose="05000000000000000000" pitchFamily="2" charset="2"/>
              <a:buChar char="v"/>
            </a:pPr>
            <a:r>
              <a:rPr lang="it-IT" dirty="0" smtClean="0"/>
              <a:t>Geometria dell’intersezione.</a:t>
            </a:r>
          </a:p>
          <a:p>
            <a:pPr marL="285750" indent="-285750">
              <a:buClr>
                <a:srgbClr val="CC0000"/>
              </a:buClr>
              <a:buFont typeface="Wingdings" panose="05000000000000000000" pitchFamily="2" charset="2"/>
              <a:buChar char="v"/>
            </a:pPr>
            <a:r>
              <a:rPr lang="it-IT" dirty="0" smtClean="0"/>
              <a:t>Manovre consentite.</a:t>
            </a:r>
          </a:p>
          <a:p>
            <a:pPr marL="285750" indent="-285750">
              <a:buClr>
                <a:srgbClr val="CC0000"/>
              </a:buClr>
              <a:buFont typeface="Wingdings" panose="05000000000000000000" pitchFamily="2" charset="2"/>
              <a:buChar char="v"/>
            </a:pPr>
            <a:r>
              <a:rPr lang="it-IT" dirty="0" smtClean="0"/>
              <a:t>Ciclo semaforico.</a:t>
            </a:r>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p:txBody>
      </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61" y="3012158"/>
            <a:ext cx="4121218" cy="3240000"/>
          </a:xfrm>
          <a:prstGeom prst="rect">
            <a:avLst/>
          </a:prstGeom>
          <a:ln w="28575">
            <a:solidFill>
              <a:srgbClr val="CC0000"/>
            </a:solidFill>
          </a:ln>
        </p:spPr>
      </p:pic>
      <p:pic>
        <p:nvPicPr>
          <p:cNvPr id="23" name="Imagen 22"/>
          <p:cNvPicPr>
            <a:picLocks noChangeAspect="1"/>
          </p:cNvPicPr>
          <p:nvPr/>
        </p:nvPicPr>
        <p:blipFill>
          <a:blip r:embed="rId4"/>
          <a:stretch>
            <a:fillRect/>
          </a:stretch>
        </p:blipFill>
        <p:spPr>
          <a:xfrm>
            <a:off x="4630082" y="3012158"/>
            <a:ext cx="4266765" cy="3240000"/>
          </a:xfrm>
          <a:prstGeom prst="rect">
            <a:avLst/>
          </a:prstGeom>
          <a:ln w="28575">
            <a:solidFill>
              <a:srgbClr val="CC0000"/>
            </a:solidFill>
          </a:ln>
        </p:spPr>
      </p:pic>
      <p:sp>
        <p:nvSpPr>
          <p:cNvPr id="2" name="Rectángulo 1"/>
          <p:cNvSpPr/>
          <p:nvPr/>
        </p:nvSpPr>
        <p:spPr>
          <a:xfrm>
            <a:off x="4528482" y="1523811"/>
            <a:ext cx="4572000" cy="1200329"/>
          </a:xfrm>
          <a:prstGeom prst="rect">
            <a:avLst/>
          </a:prstGeom>
        </p:spPr>
        <p:txBody>
          <a:bodyPr>
            <a:spAutoFit/>
          </a:bodyPr>
          <a:lstStyle/>
          <a:p>
            <a:pPr marL="285750" indent="-285750">
              <a:buClr>
                <a:srgbClr val="CC0000"/>
              </a:buClr>
              <a:buFont typeface="Wingdings" panose="05000000000000000000" pitchFamily="2" charset="2"/>
              <a:buChar char="v"/>
            </a:pPr>
            <a:r>
              <a:rPr lang="it-IT" dirty="0" smtClean="0"/>
              <a:t>Matrice Origine-Destinazione dei flussi.</a:t>
            </a:r>
          </a:p>
          <a:p>
            <a:pPr marL="285750" indent="-285750">
              <a:buClr>
                <a:srgbClr val="CC0000"/>
              </a:buClr>
              <a:buFont typeface="Wingdings" panose="05000000000000000000" pitchFamily="2" charset="2"/>
              <a:buChar char="v"/>
            </a:pPr>
            <a:r>
              <a:rPr lang="it-IT" dirty="0" smtClean="0"/>
              <a:t>Composizione dei flussi (%veicoli pesanti).</a:t>
            </a:r>
          </a:p>
          <a:p>
            <a:pPr marL="285750" indent="-285750">
              <a:buClr>
                <a:srgbClr val="CC0000"/>
              </a:buClr>
              <a:buFont typeface="Wingdings" panose="05000000000000000000" pitchFamily="2" charset="2"/>
              <a:buChar char="v"/>
            </a:pPr>
            <a:r>
              <a:rPr lang="it-IT" dirty="0" smtClean="0"/>
              <a:t>Fattore dell’ora di punta (PHF).</a:t>
            </a:r>
          </a:p>
          <a:p>
            <a:pPr marL="285750" indent="-285750">
              <a:buClr>
                <a:srgbClr val="CC0000"/>
              </a:buClr>
              <a:buFont typeface="Wingdings" panose="05000000000000000000" pitchFamily="2" charset="2"/>
              <a:buChar char="v"/>
            </a:pPr>
            <a:r>
              <a:rPr lang="it-IT" dirty="0" smtClean="0"/>
              <a:t>Parametri comportamentali degli utenti.</a:t>
            </a:r>
          </a:p>
        </p:txBody>
      </p:sp>
      <p:sp>
        <p:nvSpPr>
          <p:cNvPr id="4" name="CuadroTexto 3"/>
          <p:cNvSpPr txBox="1"/>
          <p:nvPr/>
        </p:nvSpPr>
        <p:spPr>
          <a:xfrm>
            <a:off x="351058" y="6281182"/>
            <a:ext cx="3996921" cy="369332"/>
          </a:xfrm>
          <a:prstGeom prst="rect">
            <a:avLst/>
          </a:prstGeom>
          <a:noFill/>
        </p:spPr>
        <p:txBody>
          <a:bodyPr wrap="square" rtlCol="0">
            <a:spAutoFit/>
          </a:bodyPr>
          <a:lstStyle/>
          <a:p>
            <a:pPr algn="ctr"/>
            <a:r>
              <a:rPr lang="it-IT" dirty="0" smtClean="0">
                <a:solidFill>
                  <a:srgbClr val="C00000"/>
                </a:solidFill>
              </a:rPr>
              <a:t>Dati di Input dell’infrastruttura (Offerta</a:t>
            </a:r>
            <a:r>
              <a:rPr lang="es-CO" dirty="0" smtClean="0">
                <a:solidFill>
                  <a:srgbClr val="C00000"/>
                </a:solidFill>
              </a:rPr>
              <a:t>)</a:t>
            </a:r>
            <a:endParaRPr lang="es-CO" dirty="0">
              <a:solidFill>
                <a:srgbClr val="C00000"/>
              </a:solidFill>
            </a:endParaRPr>
          </a:p>
        </p:txBody>
      </p:sp>
      <p:sp>
        <p:nvSpPr>
          <p:cNvPr id="26" name="CuadroTexto 25"/>
          <p:cNvSpPr txBox="1"/>
          <p:nvPr/>
        </p:nvSpPr>
        <p:spPr>
          <a:xfrm>
            <a:off x="4830108" y="6252158"/>
            <a:ext cx="3996921" cy="369332"/>
          </a:xfrm>
          <a:prstGeom prst="rect">
            <a:avLst/>
          </a:prstGeom>
          <a:noFill/>
        </p:spPr>
        <p:txBody>
          <a:bodyPr wrap="square" rtlCol="0">
            <a:spAutoFit/>
          </a:bodyPr>
          <a:lstStyle/>
          <a:p>
            <a:pPr algn="ctr"/>
            <a:r>
              <a:rPr lang="it-IT" dirty="0" smtClean="0">
                <a:solidFill>
                  <a:srgbClr val="C00000"/>
                </a:solidFill>
              </a:rPr>
              <a:t>Dati di Input dei flussi (Domanda)</a:t>
            </a:r>
            <a:endParaRPr lang="it-IT" dirty="0">
              <a:solidFill>
                <a:srgbClr val="C00000"/>
              </a:solidFill>
            </a:endParaRPr>
          </a:p>
        </p:txBody>
      </p:sp>
    </p:spTree>
    <p:extLst>
      <p:ext uri="{BB962C8B-B14F-4D97-AF65-F5344CB8AC3E}">
        <p14:creationId xmlns:p14="http://schemas.microsoft.com/office/powerpoint/2010/main" val="2277652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242482" y="282678"/>
            <a:ext cx="7993156" cy="523220"/>
          </a:xfrm>
          <a:prstGeom prst="rect">
            <a:avLst/>
          </a:prstGeom>
        </p:spPr>
        <p:txBody>
          <a:bodyPr wrap="square">
            <a:spAutoFit/>
          </a:bodyPr>
          <a:lstStyle/>
          <a:p>
            <a:pPr algn="ctr"/>
            <a:r>
              <a:rPr lang="es-CO" sz="2800" b="1" dirty="0" smtClean="0">
                <a:solidFill>
                  <a:schemeClr val="bg1"/>
                </a:solidFill>
              </a:rPr>
              <a:t>SPECIFICHE HARDWARE E SOFTWARE</a:t>
            </a:r>
            <a:endParaRPr lang="it-IT" sz="2800" b="1"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107276964"/>
              </p:ext>
            </p:extLst>
          </p:nvPr>
        </p:nvGraphicFramePr>
        <p:xfrm>
          <a:off x="275042" y="2337145"/>
          <a:ext cx="8593916" cy="3489960"/>
        </p:xfrm>
        <a:graphic>
          <a:graphicData uri="http://schemas.openxmlformats.org/drawingml/2006/table">
            <a:tbl>
              <a:tblPr firstRow="1" bandRow="1">
                <a:tableStyleId>{5C22544A-7EE6-4342-B048-85BDC9FD1C3A}</a:tableStyleId>
              </a:tblPr>
              <a:tblGrid>
                <a:gridCol w="1874600"/>
                <a:gridCol w="6719316"/>
              </a:tblGrid>
              <a:tr h="370840">
                <a:tc>
                  <a:txBody>
                    <a:bodyPr/>
                    <a:lstStyle/>
                    <a:p>
                      <a:pPr algn="l"/>
                      <a:r>
                        <a:rPr lang="it-IT" sz="1600" b="1" i="0" dirty="0" smtClean="0">
                          <a:effectLst/>
                        </a:rPr>
                        <a:t>MEMORIA</a:t>
                      </a:r>
                      <a:endParaRPr lang="es-CO" sz="1600" dirty="0">
                        <a:effectLst/>
                      </a:endParaRPr>
                    </a:p>
                  </a:txBody>
                  <a:tcPr marL="27401" marR="27401" marT="27401" marB="274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it-IT" b="0" dirty="0" smtClean="0">
                          <a:solidFill>
                            <a:schemeClr val="tx1"/>
                          </a:solidFill>
                        </a:rPr>
                        <a:t>2 GB RAM o maggiore.</a:t>
                      </a:r>
                      <a:endParaRPr lang="es-CO" b="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70840">
                <a:tc>
                  <a:txBody>
                    <a:bodyPr/>
                    <a:lstStyle/>
                    <a:p>
                      <a:pPr algn="l"/>
                      <a:r>
                        <a:rPr lang="it-IT" sz="1600" b="1" i="0" dirty="0" smtClean="0">
                          <a:solidFill>
                            <a:schemeClr val="bg1"/>
                          </a:solidFill>
                          <a:effectLst/>
                        </a:rPr>
                        <a:t>DISPLAY</a:t>
                      </a:r>
                      <a:endParaRPr lang="es-CO" sz="1600" dirty="0">
                        <a:solidFill>
                          <a:schemeClr val="bg1"/>
                        </a:solidFill>
                        <a:effectLst/>
                      </a:endParaRPr>
                    </a:p>
                  </a:txBody>
                  <a:tcPr marL="27401" marR="27401" marT="27401" marB="274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it-IT" dirty="0" smtClean="0">
                          <a:solidFill>
                            <a:schemeClr val="tx1"/>
                          </a:solidFill>
                        </a:rPr>
                        <a:t>Risoluzione minima di 1024x768</a:t>
                      </a:r>
                      <a:endParaRPr lang="es-CO"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70840">
                <a:tc>
                  <a:txBody>
                    <a:bodyPr/>
                    <a:lstStyle/>
                    <a:p>
                      <a:pPr algn="l"/>
                      <a:r>
                        <a:rPr lang="es-CO" sz="1600" b="1" i="0" dirty="0" smtClean="0">
                          <a:solidFill>
                            <a:schemeClr val="bg1"/>
                          </a:solidFill>
                          <a:effectLst/>
                        </a:rPr>
                        <a:t>SISTEMA OPERATIVO</a:t>
                      </a:r>
                      <a:endParaRPr lang="es-CO" sz="1600" dirty="0">
                        <a:solidFill>
                          <a:schemeClr val="bg1"/>
                        </a:solidFill>
                        <a:effectLst/>
                      </a:endParaRPr>
                    </a:p>
                  </a:txBody>
                  <a:tcPr marL="27401" marR="27401" marT="27401" marB="274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en-US" sz="1800" dirty="0" smtClean="0">
                          <a:effectLst/>
                        </a:rPr>
                        <a:t>Windows 10, Windows 8.1, Windows 8, Windows 7 con Service Pack (SP) 1 </a:t>
                      </a:r>
                      <a:br>
                        <a:rPr lang="en-US" sz="1800" dirty="0" smtClean="0">
                          <a:effectLst/>
                        </a:rPr>
                      </a:br>
                      <a:r>
                        <a:rPr lang="en-US" sz="1800" dirty="0" smtClean="0">
                          <a:effectLst/>
                        </a:rPr>
                        <a:t>64-bit.</a:t>
                      </a:r>
                    </a:p>
                    <a:p>
                      <a:r>
                        <a:rPr lang="en-US" sz="1800" dirty="0" smtClean="0">
                          <a:effectLst/>
                        </a:rPr>
                        <a:t>Internet Explorer </a:t>
                      </a:r>
                      <a:r>
                        <a:rPr lang="it-IT" sz="1800" noProof="0" dirty="0" smtClean="0">
                          <a:effectLst/>
                        </a:rPr>
                        <a:t>versione</a:t>
                      </a:r>
                      <a:r>
                        <a:rPr lang="en-US" sz="1800" dirty="0" smtClean="0">
                          <a:effectLst/>
                        </a:rPr>
                        <a:t> 8 o successive</a:t>
                      </a:r>
                    </a:p>
                    <a:p>
                      <a:endParaRPr lang="es-CO"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b="1" i="0" dirty="0" smtClean="0">
                          <a:solidFill>
                            <a:schemeClr val="bg1"/>
                          </a:solidFill>
                          <a:effectLst/>
                        </a:rPr>
                        <a:t>PREREQUISITI</a:t>
                      </a:r>
                      <a:endParaRPr lang="es-CO" sz="1600" dirty="0">
                        <a:solidFill>
                          <a:schemeClr val="bg1"/>
                        </a:solidFill>
                        <a:effectLst/>
                      </a:endParaRPr>
                    </a:p>
                  </a:txBody>
                  <a:tcPr marL="27401" marR="27401" marT="27401" marB="274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it-IT" dirty="0" smtClean="0">
                          <a:solidFill>
                            <a:schemeClr val="tx1"/>
                          </a:solidFill>
                        </a:rPr>
                        <a:t>SIDRA INTERSECTION</a:t>
                      </a:r>
                      <a:r>
                        <a:rPr lang="it-IT" baseline="0" dirty="0" smtClean="0">
                          <a:solidFill>
                            <a:schemeClr val="tx1"/>
                          </a:solidFill>
                        </a:rPr>
                        <a:t> istallerà .NET Framework 4.5 o successivi e Microsoft SQL Server compact 3.5 Service Pack 2. Questi sono prerequisiti per l’istallazione del software.</a:t>
                      </a:r>
                      <a:endParaRPr lang="es-CO"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370840">
                <a:tc>
                  <a:txBody>
                    <a:bodyPr/>
                    <a:lstStyle/>
                    <a:p>
                      <a:pPr algn="l"/>
                      <a:r>
                        <a:rPr lang="it-IT" sz="1600" b="1" dirty="0" smtClean="0">
                          <a:solidFill>
                            <a:schemeClr val="bg1"/>
                          </a:solidFill>
                          <a:effectLst/>
                        </a:rPr>
                        <a:t>ADDIZIONALE</a:t>
                      </a:r>
                      <a:endParaRPr lang="es-CO" sz="1600" b="1" dirty="0">
                        <a:solidFill>
                          <a:schemeClr val="bg1"/>
                        </a:solidFill>
                        <a:effectLst/>
                      </a:endParaRPr>
                    </a:p>
                  </a:txBody>
                  <a:tcPr marL="27401" marR="27401" marT="27401" marB="274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it-IT" dirty="0" smtClean="0">
                          <a:solidFill>
                            <a:schemeClr val="tx1"/>
                          </a:solidFill>
                        </a:rPr>
                        <a:t>Connessione</a:t>
                      </a:r>
                      <a:r>
                        <a:rPr lang="it-IT" baseline="0" dirty="0" smtClean="0">
                          <a:solidFill>
                            <a:schemeClr val="tx1"/>
                          </a:solidFill>
                        </a:rPr>
                        <a:t> internet per l’attivazione della licenza.</a:t>
                      </a:r>
                      <a:endParaRPr lang="es-CO"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Tree>
    <p:extLst>
      <p:ext uri="{BB962C8B-B14F-4D97-AF65-F5344CB8AC3E}">
        <p14:creationId xmlns:p14="http://schemas.microsoft.com/office/powerpoint/2010/main" val="397837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6" name="Rectángulo 35"/>
          <p:cNvSpPr/>
          <p:nvPr/>
        </p:nvSpPr>
        <p:spPr>
          <a:xfrm>
            <a:off x="2716391" y="282678"/>
            <a:ext cx="6912908" cy="523220"/>
          </a:xfrm>
          <a:prstGeom prst="rect">
            <a:avLst/>
          </a:prstGeom>
        </p:spPr>
        <p:txBody>
          <a:bodyPr wrap="square">
            <a:spAutoFit/>
          </a:bodyPr>
          <a:lstStyle/>
          <a:p>
            <a:pPr algn="ctr"/>
            <a:r>
              <a:rPr lang="it-IT" sz="2800" b="1" dirty="0" smtClean="0">
                <a:solidFill>
                  <a:schemeClr val="bg1"/>
                </a:solidFill>
              </a:rPr>
              <a:t>SEMPLICIT</a:t>
            </a:r>
            <a:r>
              <a:rPr lang="es-CO" sz="2800" b="1" dirty="0" smtClean="0">
                <a:solidFill>
                  <a:schemeClr val="bg1"/>
                </a:solidFill>
              </a:rPr>
              <a:t>À DI UTILIZZO</a:t>
            </a:r>
            <a:endParaRPr lang="it-IT" sz="2800" b="1" dirty="0">
              <a:solidFill>
                <a:schemeClr val="bg1"/>
              </a:solidFill>
            </a:endParaRPr>
          </a:p>
        </p:txBody>
      </p:sp>
      <p:sp>
        <p:nvSpPr>
          <p:cNvPr id="3" name="CuadroTexto 2"/>
          <p:cNvSpPr txBox="1"/>
          <p:nvPr/>
        </p:nvSpPr>
        <p:spPr>
          <a:xfrm>
            <a:off x="545728" y="1501116"/>
            <a:ext cx="8115109" cy="5909310"/>
          </a:xfrm>
          <a:prstGeom prst="rect">
            <a:avLst/>
          </a:prstGeom>
          <a:noFill/>
        </p:spPr>
        <p:txBody>
          <a:bodyPr wrap="square" rtlCol="0">
            <a:spAutoFit/>
          </a:bodyPr>
          <a:lstStyle/>
          <a:p>
            <a:pPr>
              <a:buClr>
                <a:srgbClr val="CC0000"/>
              </a:buClr>
            </a:pPr>
            <a:r>
              <a:rPr lang="it-IT" dirty="0" smtClean="0"/>
              <a:t>Il software è molto semplice da utilizzare anche per utenti con poca esperienza in modellizzazione della circolazione stradale. Allo stesso tempo offre funzionalità avanzate che possono essere sfruttate da chi ne ha più conoscenze. La sua semplicità si deve a:</a:t>
            </a:r>
          </a:p>
          <a:p>
            <a:pPr marL="285750" indent="-285750">
              <a:buClr>
                <a:srgbClr val="CC0000"/>
              </a:buClr>
              <a:buFont typeface="Wingdings" panose="05000000000000000000" pitchFamily="2" charset="2"/>
              <a:buChar char="v"/>
            </a:pPr>
            <a:endParaRPr lang="it-IT" dirty="0"/>
          </a:p>
          <a:p>
            <a:pPr marL="285750" indent="-285750">
              <a:buClr>
                <a:srgbClr val="CC0000"/>
              </a:buClr>
              <a:buFont typeface="Wingdings" panose="05000000000000000000" pitchFamily="2" charset="2"/>
              <a:buChar char="v"/>
            </a:pPr>
            <a:r>
              <a:rPr lang="it-IT" dirty="0" smtClean="0"/>
              <a:t>Interfaccia utente molto intuitiva.</a:t>
            </a:r>
          </a:p>
          <a:p>
            <a:pPr marL="285750" indent="-285750">
              <a:buClr>
                <a:srgbClr val="CC0000"/>
              </a:buClr>
              <a:buFont typeface="Wingdings" panose="05000000000000000000" pitchFamily="2" charset="2"/>
              <a:buChar char="v"/>
            </a:pPr>
            <a:r>
              <a:rPr lang="it-IT" dirty="0" smtClean="0"/>
              <a:t>Descrizione grafica dei dati di Input e Output.</a:t>
            </a:r>
          </a:p>
          <a:p>
            <a:pPr marL="285750" indent="-285750">
              <a:buClr>
                <a:srgbClr val="CC0000"/>
              </a:buClr>
              <a:buFont typeface="Wingdings" panose="05000000000000000000" pitchFamily="2" charset="2"/>
              <a:buChar char="v"/>
            </a:pPr>
            <a:r>
              <a:rPr lang="it-IT" dirty="0" smtClean="0"/>
              <a:t>«User Manual» molto dettagliato, con spiegazioni sia sull’utilizzo del software che sulla teoria sulla quale si basano i modelli.</a:t>
            </a:r>
          </a:p>
          <a:p>
            <a:pPr marL="285750" indent="-285750">
              <a:buClr>
                <a:srgbClr val="CC0000"/>
              </a:buClr>
              <a:buFont typeface="Wingdings" panose="05000000000000000000" pitchFamily="2" charset="2"/>
              <a:buChar char="v"/>
            </a:pPr>
            <a:endParaRPr lang="it-IT" dirty="0"/>
          </a:p>
          <a:p>
            <a:pPr>
              <a:buClr>
                <a:srgbClr val="CC0000"/>
              </a:buClr>
            </a:pPr>
            <a:r>
              <a:rPr lang="it-IT" dirty="0" smtClean="0"/>
              <a:t>Inoltre offre:</a:t>
            </a:r>
          </a:p>
          <a:p>
            <a:pPr>
              <a:buClr>
                <a:srgbClr val="CC0000"/>
              </a:buClr>
            </a:pPr>
            <a:endParaRPr lang="it-IT" dirty="0" smtClean="0"/>
          </a:p>
          <a:p>
            <a:pPr marL="285750" indent="-285750">
              <a:buClr>
                <a:srgbClr val="CC0000"/>
              </a:buClr>
              <a:buFont typeface="Wingdings" panose="05000000000000000000" pitchFamily="2" charset="2"/>
              <a:buChar char="v"/>
            </a:pPr>
            <a:r>
              <a:rPr lang="it-IT" dirty="0" smtClean="0"/>
              <a:t>Possibilità di sviluppare funzionalità aggiuntive e di interfacciarsi con altre applicazioni (ad es. Excel).</a:t>
            </a:r>
          </a:p>
          <a:p>
            <a:pPr marL="285750" indent="-285750">
              <a:buClr>
                <a:srgbClr val="CC0000"/>
              </a:buClr>
              <a:buFont typeface="Wingdings" panose="05000000000000000000" pitchFamily="2" charset="2"/>
              <a:buChar char="v"/>
            </a:pPr>
            <a:r>
              <a:rPr lang="it-IT" dirty="0" smtClean="0"/>
              <a:t>Possibilità di sviluppare analisi di sensitività.</a:t>
            </a:r>
          </a:p>
          <a:p>
            <a:pPr marL="285750" indent="-285750">
              <a:buClr>
                <a:srgbClr val="CC0000"/>
              </a:buClr>
              <a:buFont typeface="Wingdings" panose="05000000000000000000" pitchFamily="2" charset="2"/>
              <a:buChar char="v"/>
            </a:pPr>
            <a:r>
              <a:rPr lang="it-IT" dirty="0" smtClean="0"/>
              <a:t>Possibilità di proiettare i risultati a diversi orizzonti temporali.</a:t>
            </a:r>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a:p>
            <a:pPr marL="285750" indent="-285750">
              <a:buClr>
                <a:srgbClr val="CC0000"/>
              </a:buClr>
              <a:buFont typeface="Wingdings" panose="05000000000000000000" pitchFamily="2" charset="2"/>
              <a:buChar char="v"/>
            </a:pPr>
            <a:endParaRPr lang="it-IT" dirty="0" smtClean="0"/>
          </a:p>
        </p:txBody>
      </p:sp>
    </p:spTree>
    <p:extLst>
      <p:ext uri="{BB962C8B-B14F-4D97-AF65-F5344CB8AC3E}">
        <p14:creationId xmlns:p14="http://schemas.microsoft.com/office/powerpoint/2010/main" val="207602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27" y="2543259"/>
            <a:ext cx="3818255" cy="2855614"/>
          </a:xfrm>
          <a:prstGeom prst="rect">
            <a:avLst/>
          </a:prstGeom>
          <a:ln w="28575">
            <a:solidFill>
              <a:srgbClr val="CC0000"/>
            </a:solidFill>
          </a:ln>
        </p:spPr>
      </p:pic>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932" y="2543259"/>
            <a:ext cx="4400485" cy="2855614"/>
          </a:xfrm>
          <a:prstGeom prst="rect">
            <a:avLst/>
          </a:prstGeom>
          <a:ln w="28575">
            <a:solidFill>
              <a:srgbClr val="CC0000"/>
            </a:solidFill>
          </a:ln>
        </p:spPr>
      </p:pic>
      <p:sp>
        <p:nvSpPr>
          <p:cNvPr id="25" name="CuadroTexto 24"/>
          <p:cNvSpPr txBox="1"/>
          <p:nvPr/>
        </p:nvSpPr>
        <p:spPr>
          <a:xfrm>
            <a:off x="226761" y="5427897"/>
            <a:ext cx="3996921" cy="369332"/>
          </a:xfrm>
          <a:prstGeom prst="rect">
            <a:avLst/>
          </a:prstGeom>
          <a:noFill/>
        </p:spPr>
        <p:txBody>
          <a:bodyPr wrap="square" rtlCol="0">
            <a:spAutoFit/>
          </a:bodyPr>
          <a:lstStyle/>
          <a:p>
            <a:pPr algn="ctr"/>
            <a:r>
              <a:rPr lang="it-IT" dirty="0" smtClean="0">
                <a:solidFill>
                  <a:srgbClr val="C00000"/>
                </a:solidFill>
              </a:rPr>
              <a:t>Schema grafico</a:t>
            </a:r>
            <a:endParaRPr lang="it-IT" dirty="0">
              <a:solidFill>
                <a:srgbClr val="C00000"/>
              </a:solidFill>
            </a:endParaRPr>
          </a:p>
        </p:txBody>
      </p:sp>
      <p:sp>
        <p:nvSpPr>
          <p:cNvPr id="26" name="CuadroTexto 25"/>
          <p:cNvSpPr txBox="1"/>
          <p:nvPr/>
        </p:nvSpPr>
        <p:spPr>
          <a:xfrm>
            <a:off x="4528482" y="5427897"/>
            <a:ext cx="3996921" cy="369332"/>
          </a:xfrm>
          <a:prstGeom prst="rect">
            <a:avLst/>
          </a:prstGeom>
          <a:noFill/>
        </p:spPr>
        <p:txBody>
          <a:bodyPr wrap="square" rtlCol="0">
            <a:spAutoFit/>
          </a:bodyPr>
          <a:lstStyle/>
          <a:p>
            <a:pPr algn="ctr"/>
            <a:r>
              <a:rPr lang="it-IT" dirty="0" smtClean="0">
                <a:solidFill>
                  <a:srgbClr val="C00000"/>
                </a:solidFill>
              </a:rPr>
              <a:t>Flussi veicolari e %Veicoli Pesanti</a:t>
            </a:r>
            <a:endParaRPr lang="it-IT" dirty="0">
              <a:solidFill>
                <a:srgbClr val="C00000"/>
              </a:solidFill>
            </a:endParaRPr>
          </a:p>
        </p:txBody>
      </p:sp>
      <p:sp>
        <p:nvSpPr>
          <p:cNvPr id="27" name="Rectángulo 26"/>
          <p:cNvSpPr/>
          <p:nvPr/>
        </p:nvSpPr>
        <p:spPr>
          <a:xfrm>
            <a:off x="2716391" y="282678"/>
            <a:ext cx="6912908" cy="523220"/>
          </a:xfrm>
          <a:prstGeom prst="rect">
            <a:avLst/>
          </a:prstGeom>
        </p:spPr>
        <p:txBody>
          <a:bodyPr wrap="square">
            <a:spAutoFit/>
          </a:bodyPr>
          <a:lstStyle/>
          <a:p>
            <a:pPr algn="ctr"/>
            <a:r>
              <a:rPr lang="es-CO" sz="2800" b="1" dirty="0" smtClean="0">
                <a:solidFill>
                  <a:schemeClr val="bg1"/>
                </a:solidFill>
              </a:rPr>
              <a:t>ESEMPIO: Rotatoria</a:t>
            </a:r>
            <a:endParaRPr lang="it-IT" sz="2800" b="1" dirty="0">
              <a:solidFill>
                <a:schemeClr val="bg1"/>
              </a:solidFill>
            </a:endParaRPr>
          </a:p>
        </p:txBody>
      </p:sp>
    </p:spTree>
    <p:extLst>
      <p:ext uri="{BB962C8B-B14F-4D97-AF65-F5344CB8AC3E}">
        <p14:creationId xmlns:p14="http://schemas.microsoft.com/office/powerpoint/2010/main" val="206591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ángulo 84"/>
          <p:cNvSpPr/>
          <p:nvPr/>
        </p:nvSpPr>
        <p:spPr>
          <a:xfrm>
            <a:off x="0" y="0"/>
            <a:ext cx="9144000" cy="6858000"/>
          </a:xfrm>
          <a:prstGeom prst="rect">
            <a:avLst/>
          </a:prstGeom>
          <a:gradFill>
            <a:gsLst>
              <a:gs pos="0">
                <a:schemeClr val="accent3">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75912"/>
          <a:stretch/>
        </p:blipFill>
        <p:spPr>
          <a:xfrm>
            <a:off x="0" y="-29024"/>
            <a:ext cx="3249324" cy="1146626"/>
          </a:xfrm>
          <a:prstGeom prst="rect">
            <a:avLst/>
          </a:prstGeom>
        </p:spPr>
      </p:pic>
      <p:sp>
        <p:nvSpPr>
          <p:cNvPr id="6" name="Rectángulo 5"/>
          <p:cNvSpPr/>
          <p:nvPr/>
        </p:nvSpPr>
        <p:spPr>
          <a:xfrm>
            <a:off x="3249324" y="-29025"/>
            <a:ext cx="5888337" cy="11466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9" name="Rectángulo 38"/>
          <p:cNvSpPr/>
          <p:nvPr/>
        </p:nvSpPr>
        <p:spPr>
          <a:xfrm>
            <a:off x="0" y="1117602"/>
            <a:ext cx="3830730" cy="1917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1" name="Rectángulo 40"/>
          <p:cNvSpPr/>
          <p:nvPr/>
        </p:nvSpPr>
        <p:spPr>
          <a:xfrm>
            <a:off x="40204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Rectángulo 42"/>
          <p:cNvSpPr/>
          <p:nvPr/>
        </p:nvSpPr>
        <p:spPr>
          <a:xfrm>
            <a:off x="4426882"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5" name="Rectángulo 44"/>
          <p:cNvSpPr/>
          <p:nvPr/>
        </p:nvSpPr>
        <p:spPr>
          <a:xfrm>
            <a:off x="48301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7" name="Rectángulo 46"/>
          <p:cNvSpPr/>
          <p:nvPr/>
        </p:nvSpPr>
        <p:spPr>
          <a:xfrm>
            <a:off x="5236508"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9" name="Rectángulo 48"/>
          <p:cNvSpPr/>
          <p:nvPr/>
        </p:nvSpPr>
        <p:spPr>
          <a:xfrm>
            <a:off x="56294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1" name="Rectángulo 50"/>
          <p:cNvSpPr/>
          <p:nvPr/>
        </p:nvSpPr>
        <p:spPr>
          <a:xfrm>
            <a:off x="6035860" y="1118231"/>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3" name="Rectángulo 52"/>
          <p:cNvSpPr/>
          <p:nvPr/>
        </p:nvSpPr>
        <p:spPr>
          <a:xfrm>
            <a:off x="64422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5" name="Rectángulo 54"/>
          <p:cNvSpPr/>
          <p:nvPr/>
        </p:nvSpPr>
        <p:spPr>
          <a:xfrm>
            <a:off x="684866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7" name="Rectángulo 56"/>
          <p:cNvSpPr/>
          <p:nvPr/>
        </p:nvSpPr>
        <p:spPr>
          <a:xfrm>
            <a:off x="72416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59" name="Rectángulo 58"/>
          <p:cNvSpPr/>
          <p:nvPr/>
        </p:nvSpPr>
        <p:spPr>
          <a:xfrm>
            <a:off x="7648012"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1" name="Rectángulo 60"/>
          <p:cNvSpPr/>
          <p:nvPr/>
        </p:nvSpPr>
        <p:spPr>
          <a:xfrm>
            <a:off x="80512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3" name="Rectángulo 62"/>
          <p:cNvSpPr/>
          <p:nvPr/>
        </p:nvSpPr>
        <p:spPr>
          <a:xfrm>
            <a:off x="8457638"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65" name="Rectángulo 64"/>
          <p:cNvSpPr/>
          <p:nvPr/>
        </p:nvSpPr>
        <p:spPr>
          <a:xfrm>
            <a:off x="8850590" y="1118230"/>
            <a:ext cx="203200" cy="191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pic>
        <p:nvPicPr>
          <p:cNvPr id="23" name="Imagen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5" y="1432871"/>
            <a:ext cx="3096758" cy="2340000"/>
          </a:xfrm>
          <a:prstGeom prst="rect">
            <a:avLst/>
          </a:prstGeom>
          <a:ln w="28575">
            <a:solidFill>
              <a:srgbClr val="CC0000"/>
            </a:solidFill>
          </a:ln>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159" y="4224848"/>
            <a:ext cx="3105008" cy="2340000"/>
          </a:xfrm>
          <a:prstGeom prst="rect">
            <a:avLst/>
          </a:prstGeom>
          <a:ln w="28575">
            <a:solidFill>
              <a:srgbClr val="CC0000"/>
            </a:solidFill>
          </a:ln>
        </p:spPr>
      </p:pic>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708" y="1432872"/>
            <a:ext cx="3091479" cy="2340000"/>
          </a:xfrm>
          <a:prstGeom prst="rect">
            <a:avLst/>
          </a:prstGeom>
          <a:ln w="28575">
            <a:solidFill>
              <a:srgbClr val="CC0000"/>
            </a:solidFill>
          </a:ln>
        </p:spPr>
      </p:pic>
      <p:sp>
        <p:nvSpPr>
          <p:cNvPr id="26" name="CuadroTexto 25"/>
          <p:cNvSpPr txBox="1"/>
          <p:nvPr/>
        </p:nvSpPr>
        <p:spPr>
          <a:xfrm>
            <a:off x="-127883" y="3780827"/>
            <a:ext cx="3996921" cy="369332"/>
          </a:xfrm>
          <a:prstGeom prst="rect">
            <a:avLst/>
          </a:prstGeom>
          <a:noFill/>
        </p:spPr>
        <p:txBody>
          <a:bodyPr wrap="square" rtlCol="0">
            <a:spAutoFit/>
          </a:bodyPr>
          <a:lstStyle/>
          <a:p>
            <a:pPr algn="ctr"/>
            <a:r>
              <a:rPr lang="it-IT" dirty="0" smtClean="0">
                <a:solidFill>
                  <a:srgbClr val="C00000"/>
                </a:solidFill>
              </a:rPr>
              <a:t>Lunghezze di code (veicoli)</a:t>
            </a:r>
            <a:endParaRPr lang="it-IT" dirty="0">
              <a:solidFill>
                <a:srgbClr val="C00000"/>
              </a:solidFill>
            </a:endParaRPr>
          </a:p>
        </p:txBody>
      </p:sp>
      <p:sp>
        <p:nvSpPr>
          <p:cNvPr id="27" name="CuadroTexto 26"/>
          <p:cNvSpPr txBox="1"/>
          <p:nvPr/>
        </p:nvSpPr>
        <p:spPr>
          <a:xfrm>
            <a:off x="5033308" y="3801895"/>
            <a:ext cx="3996921" cy="369332"/>
          </a:xfrm>
          <a:prstGeom prst="rect">
            <a:avLst/>
          </a:prstGeom>
          <a:noFill/>
        </p:spPr>
        <p:txBody>
          <a:bodyPr wrap="square" rtlCol="0">
            <a:spAutoFit/>
          </a:bodyPr>
          <a:lstStyle/>
          <a:p>
            <a:pPr algn="ctr"/>
            <a:r>
              <a:rPr lang="it-IT" dirty="0" smtClean="0">
                <a:solidFill>
                  <a:srgbClr val="C00000"/>
                </a:solidFill>
              </a:rPr>
              <a:t>Livelli di servizio (LOS)</a:t>
            </a:r>
            <a:endParaRPr lang="it-IT" dirty="0">
              <a:solidFill>
                <a:srgbClr val="C00000"/>
              </a:solidFill>
            </a:endParaRPr>
          </a:p>
        </p:txBody>
      </p:sp>
      <p:sp>
        <p:nvSpPr>
          <p:cNvPr id="28" name="CuadroTexto 27"/>
          <p:cNvSpPr txBox="1"/>
          <p:nvPr/>
        </p:nvSpPr>
        <p:spPr>
          <a:xfrm>
            <a:off x="2445339" y="6538679"/>
            <a:ext cx="3996921" cy="369332"/>
          </a:xfrm>
          <a:prstGeom prst="rect">
            <a:avLst/>
          </a:prstGeom>
          <a:noFill/>
        </p:spPr>
        <p:txBody>
          <a:bodyPr wrap="square" rtlCol="0">
            <a:spAutoFit/>
          </a:bodyPr>
          <a:lstStyle/>
          <a:p>
            <a:pPr algn="ctr"/>
            <a:r>
              <a:rPr lang="it-IT" dirty="0" smtClean="0">
                <a:solidFill>
                  <a:srgbClr val="C00000"/>
                </a:solidFill>
              </a:rPr>
              <a:t>Ritardi (secondi)</a:t>
            </a:r>
            <a:endParaRPr lang="it-IT" dirty="0">
              <a:solidFill>
                <a:srgbClr val="C00000"/>
              </a:solidFill>
            </a:endParaRPr>
          </a:p>
        </p:txBody>
      </p:sp>
      <p:sp>
        <p:nvSpPr>
          <p:cNvPr id="29" name="Rectángulo 28"/>
          <p:cNvSpPr/>
          <p:nvPr/>
        </p:nvSpPr>
        <p:spPr>
          <a:xfrm>
            <a:off x="2716391" y="282678"/>
            <a:ext cx="6912908" cy="523220"/>
          </a:xfrm>
          <a:prstGeom prst="rect">
            <a:avLst/>
          </a:prstGeom>
        </p:spPr>
        <p:txBody>
          <a:bodyPr wrap="square">
            <a:spAutoFit/>
          </a:bodyPr>
          <a:lstStyle/>
          <a:p>
            <a:pPr algn="ctr"/>
            <a:r>
              <a:rPr lang="es-CO" sz="2800" b="1" dirty="0" smtClean="0">
                <a:solidFill>
                  <a:schemeClr val="bg1"/>
                </a:solidFill>
              </a:rPr>
              <a:t>ESEMPIO: Rotatoria</a:t>
            </a:r>
            <a:endParaRPr lang="it-IT" sz="2800" b="1" dirty="0">
              <a:solidFill>
                <a:schemeClr val="bg1"/>
              </a:solidFill>
            </a:endParaRPr>
          </a:p>
        </p:txBody>
      </p:sp>
    </p:spTree>
    <p:extLst>
      <p:ext uri="{BB962C8B-B14F-4D97-AF65-F5344CB8AC3E}">
        <p14:creationId xmlns:p14="http://schemas.microsoft.com/office/powerpoint/2010/main" val="1464861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TotalTime>
  <Words>510</Words>
  <Application>Microsoft Office PowerPoint</Application>
  <PresentationFormat>Presentazione su schermo (4:3)</PresentationFormat>
  <Paragraphs>75</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espitia</dc:creator>
  <cp:lastModifiedBy>Giorgio Guariso</cp:lastModifiedBy>
  <cp:revision>44</cp:revision>
  <dcterms:created xsi:type="dcterms:W3CDTF">2017-07-11T20:22:51Z</dcterms:created>
  <dcterms:modified xsi:type="dcterms:W3CDTF">2017-07-12T10:27:08Z</dcterms:modified>
</cp:coreProperties>
</file>