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8583" autoAdjust="0"/>
  </p:normalViewPr>
  <p:slideViewPr>
    <p:cSldViewPr snapToGrid="0" snapToObjects="1">
      <p:cViewPr>
        <p:scale>
          <a:sx n="100" d="100"/>
          <a:sy n="100" d="100"/>
        </p:scale>
        <p:origin x="-125" y="13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CB12F-5B1A-6D4E-AE4B-1CA422DC2353}" type="datetimeFigureOut">
              <a:rPr lang="it-IT" smtClean="0"/>
              <a:t>16/07/2015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C938D-8F81-B54A-8568-7A977D5D1A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666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C938D-8F81-B54A-8568-7A977D5D1AF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2445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1D72EBF8-7CF5-44B7-B2BF-E22DE4D0703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mula di chiusur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‹N›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B449D725-AF79-4FB6-8D02-83EAC61E3211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076629CB-7937-4506-A327-ACF88B95BB03}" type="slidenum">
              <a:rPr lang="en-US" smtClean="0"/>
              <a:t>‹N›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49D725-AF79-4FB6-8D02-83EAC61E3211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6629CB-7937-4506-A327-ACF88B95BB03}" type="slidenum">
              <a:rPr lang="en-US" smtClean="0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IRuzYVqdICw&amp;index=5&amp;list=PLC82636C7790DE890" TargetMode="External"/><Relationship Id="rId5" Type="http://schemas.openxmlformats.org/officeDocument/2006/relationships/hyperlink" Target="https://www.youtube.com/watch?v=Y-lW5pZtOmM&amp;index=10&amp;list=PLC82636C7790DE890&amp;spfreload=1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fseg.gre.ac.uk/fire/wtc_press_release_7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5StRJE6Ir4&amp;list=PLC82636C7790DE890" TargetMode="External"/><Relationship Id="rId2" Type="http://schemas.openxmlformats.org/officeDocument/2006/relationships/hyperlink" Target="https://fseg.gre.ac.uk/software.as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NEIcbTOvHtM&amp;index=7&amp;list=PLC82636C7790DE890&amp;spfreload=1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70410" y="276763"/>
            <a:ext cx="8645652" cy="1852920"/>
          </a:xfrm>
        </p:spPr>
        <p:txBody>
          <a:bodyPr>
            <a:normAutofit/>
          </a:bodyPr>
          <a:lstStyle/>
          <a:p>
            <a:r>
              <a:rPr lang="it-IT" dirty="0">
                <a:effectLst/>
              </a:rPr>
              <a:t>SMART FIRE</a:t>
            </a:r>
            <a:br>
              <a:rPr lang="it-IT" dirty="0">
                <a:effectLst/>
              </a:rPr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80024" y="2393601"/>
            <a:ext cx="7528344" cy="1113074"/>
          </a:xfrm>
        </p:spPr>
        <p:txBody>
          <a:bodyPr>
            <a:normAutofit/>
          </a:bodyPr>
          <a:lstStyle/>
          <a:p>
            <a:r>
              <a:rPr lang="it-IT" dirty="0">
                <a:effectLst/>
              </a:rPr>
              <a:t>Versione </a:t>
            </a:r>
            <a:r>
              <a:rPr lang="it-IT" dirty="0" smtClean="0">
                <a:effectLst/>
              </a:rPr>
              <a:t>4.3(demo), </a:t>
            </a:r>
            <a:r>
              <a:rPr lang="it-IT" dirty="0">
                <a:effectLst/>
              </a:rPr>
              <a:t>Università degli studi di Greenwich, </a:t>
            </a:r>
            <a:r>
              <a:rPr lang="it-IT" dirty="0" err="1">
                <a:effectLst/>
              </a:rPr>
              <a:t>Fire</a:t>
            </a:r>
            <a:r>
              <a:rPr lang="it-IT" dirty="0">
                <a:effectLst/>
              </a:rPr>
              <a:t> </a:t>
            </a:r>
            <a:r>
              <a:rPr lang="it-IT" dirty="0" err="1">
                <a:effectLst/>
              </a:rPr>
              <a:t>Safety</a:t>
            </a:r>
            <a:r>
              <a:rPr lang="it-IT" dirty="0">
                <a:effectLst/>
              </a:rPr>
              <a:t> </a:t>
            </a:r>
            <a:r>
              <a:rPr lang="it-IT" dirty="0" err="1">
                <a:effectLst/>
              </a:rPr>
              <a:t>Engineering</a:t>
            </a:r>
            <a:r>
              <a:rPr lang="it-IT" dirty="0">
                <a:effectLst/>
              </a:rPr>
              <a:t> </a:t>
            </a:r>
            <a:r>
              <a:rPr lang="it-IT" dirty="0" err="1">
                <a:effectLst/>
              </a:rPr>
              <a:t>group</a:t>
            </a:r>
            <a:r>
              <a:rPr lang="it-IT" dirty="0">
                <a:effectLst/>
              </a:rPr>
              <a:t>, </a:t>
            </a:r>
            <a:r>
              <a:rPr lang="it-IT" dirty="0" smtClean="0">
                <a:effectLst/>
              </a:rPr>
              <a:t>prof. </a:t>
            </a:r>
            <a:r>
              <a:rPr lang="it-IT" dirty="0">
                <a:effectLst/>
              </a:rPr>
              <a:t>Galea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14066" y="1610343"/>
            <a:ext cx="7294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Computational</a:t>
            </a:r>
            <a:r>
              <a:rPr lang="it-IT" dirty="0"/>
              <a:t> </a:t>
            </a:r>
            <a:r>
              <a:rPr lang="it-IT" dirty="0" err="1"/>
              <a:t>Fluid</a:t>
            </a:r>
            <a:r>
              <a:rPr lang="it-IT" dirty="0"/>
              <a:t> Dynamics (CFD) </a:t>
            </a:r>
            <a:r>
              <a:rPr lang="it-IT" dirty="0" err="1"/>
              <a:t>fire</a:t>
            </a:r>
            <a:r>
              <a:rPr lang="it-IT" dirty="0"/>
              <a:t> </a:t>
            </a:r>
            <a:r>
              <a:rPr lang="it-IT" dirty="0" err="1"/>
              <a:t>simulation</a:t>
            </a:r>
            <a:r>
              <a:rPr lang="it-IT" dirty="0"/>
              <a:t> </a:t>
            </a:r>
            <a:r>
              <a:rPr lang="it-IT" dirty="0" err="1"/>
              <a:t>environment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79" y="276763"/>
            <a:ext cx="1114785" cy="99743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652222" y="276763"/>
            <a:ext cx="1263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Stabilini Fabio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811857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2014/2015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7" name="Immagine 6" descr="Schermata 2015-05-10 alle 22.47.4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410" y="3935695"/>
            <a:ext cx="4388466" cy="2608913"/>
          </a:xfrm>
          <a:prstGeom prst="rect">
            <a:avLst/>
          </a:prstGeom>
        </p:spPr>
      </p:pic>
      <p:pic>
        <p:nvPicPr>
          <p:cNvPr id="8" name="Immagine 7" descr="Schermata 2015-05-10 alle 22.48.2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381" y="3935695"/>
            <a:ext cx="3712681" cy="276334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74679" y="3289364"/>
            <a:ext cx="4078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rgbClr val="302C24"/>
                </a:solidFill>
              </a:rPr>
              <a:t>Simulazione fumi durante un </a:t>
            </a:r>
            <a:r>
              <a:rPr lang="it-IT" i="1" dirty="0" err="1" smtClean="0">
                <a:solidFill>
                  <a:srgbClr val="302C24"/>
                </a:solidFill>
              </a:rPr>
              <a:t>incendo</a:t>
            </a:r>
            <a:r>
              <a:rPr lang="it-IT" i="1" dirty="0" smtClean="0">
                <a:solidFill>
                  <a:srgbClr val="302C24"/>
                </a:solidFill>
              </a:rPr>
              <a:t> in un terminal (</a:t>
            </a:r>
            <a:r>
              <a:rPr lang="it-IT" b="1" dirty="0" smtClean="0">
                <a:solidFill>
                  <a:srgbClr val="302C24"/>
                </a:solidFill>
                <a:hlinkClick r:id="rId5"/>
              </a:rPr>
              <a:t>anima</a:t>
            </a:r>
            <a:r>
              <a:rPr lang="it-IT" b="1" dirty="0" smtClean="0">
                <a:solidFill>
                  <a:srgbClr val="FFFFFF"/>
                </a:solidFill>
                <a:hlinkClick r:id="rId5"/>
              </a:rPr>
              <a:t>zi</a:t>
            </a:r>
            <a:r>
              <a:rPr lang="it-IT" b="1" dirty="0" smtClean="0">
                <a:solidFill>
                  <a:srgbClr val="302C24"/>
                </a:solidFill>
                <a:hlinkClick r:id="rId5"/>
              </a:rPr>
              <a:t>one</a:t>
            </a:r>
            <a:r>
              <a:rPr lang="it-IT" i="1" dirty="0" smtClean="0">
                <a:solidFill>
                  <a:srgbClr val="302C24"/>
                </a:solidFill>
              </a:rPr>
              <a:t>)</a:t>
            </a:r>
            <a:endParaRPr lang="it-IT" i="1" dirty="0">
              <a:solidFill>
                <a:srgbClr val="302C24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295901" y="3289364"/>
            <a:ext cx="3620160" cy="584776"/>
          </a:xfrm>
          <a:prstGeom prst="rect">
            <a:avLst/>
          </a:prstGeom>
          <a:ln>
            <a:solidFill>
              <a:srgbClr val="6B4A0B"/>
            </a:solidFill>
          </a:ln>
        </p:spPr>
        <p:txBody>
          <a:bodyPr wrap="square">
            <a:spAutoFit/>
          </a:bodyPr>
          <a:lstStyle/>
          <a:p>
            <a:r>
              <a:rPr lang="it-IT" sz="1600" i="1" dirty="0" smtClean="0">
                <a:solidFill>
                  <a:srgbClr val="302C24"/>
                </a:solidFill>
              </a:rPr>
              <a:t>Incendio generato da un </a:t>
            </a:r>
          </a:p>
          <a:p>
            <a:r>
              <a:rPr lang="it-IT" sz="1600" i="1" dirty="0" smtClean="0">
                <a:solidFill>
                  <a:srgbClr val="302C24"/>
                </a:solidFill>
              </a:rPr>
              <a:t>impianto di riscaldamento(</a:t>
            </a:r>
            <a:r>
              <a:rPr lang="it-IT" sz="1600" b="1" dirty="0" smtClean="0">
                <a:solidFill>
                  <a:schemeClr val="bg1"/>
                </a:solidFill>
                <a:hlinkClick r:id="rId6"/>
              </a:rPr>
              <a:t>animazione</a:t>
            </a:r>
            <a:r>
              <a:rPr lang="it-IT" sz="1600" i="1" dirty="0" smtClean="0">
                <a:solidFill>
                  <a:srgbClr val="302C24"/>
                </a:solidFill>
              </a:rPr>
              <a:t>)</a:t>
            </a:r>
            <a:endParaRPr lang="it-IT" sz="1600" i="1" dirty="0">
              <a:solidFill>
                <a:srgbClr val="302C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27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SEMPLICITA’ DI UTILIZZO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8475" y="1761565"/>
            <a:ext cx="8315325" cy="2531035"/>
          </a:xfrm>
        </p:spPr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Ø"/>
            </a:pPr>
            <a:r>
              <a:rPr lang="it-IT" dirty="0" smtClean="0"/>
              <a:t>Software molto intuitivo con comandi semplici e sintetici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Svariati livelli di visualizzazione della soluzione del risolutore 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Il pannello di controllo in alto a sinistra del CFD permette di raggiungere ogni </a:t>
            </a:r>
            <a:r>
              <a:rPr lang="it-IT" dirty="0" err="1" smtClean="0"/>
              <a:t>tool</a:t>
            </a:r>
            <a:endParaRPr lang="it-IT" dirty="0" smtClean="0"/>
          </a:p>
          <a:p>
            <a:pPr>
              <a:buFont typeface="Wingdings" charset="2"/>
              <a:buChar char="Ø"/>
            </a:pPr>
            <a:r>
              <a:rPr lang="it-IT" dirty="0" smtClean="0"/>
              <a:t>E’ un software abbastanza pesante quindi richiede elevati tempi di calcolo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La presenza dello scenario design permette di facilitare le conversioni dei formati CAD in formati leggibili dal programma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022600" y="4394200"/>
            <a:ext cx="267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Per i curiosi:</a:t>
            </a:r>
            <a:endParaRPr lang="it-IT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828800" y="4816396"/>
            <a:ext cx="54229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L’ articolo di una simulazione fatta con EXODUS e SMARTFIRE dopo l’ incidente al World </a:t>
            </a:r>
            <a:r>
              <a:rPr lang="it-IT" dirty="0" err="1" smtClean="0"/>
              <a:t>Trade</a:t>
            </a:r>
            <a:r>
              <a:rPr lang="it-IT" dirty="0" smtClean="0"/>
              <a:t> Center per vedere </a:t>
            </a:r>
            <a:r>
              <a:rPr lang="it-IT" smtClean="0"/>
              <a:t>come sarebbe </a:t>
            </a:r>
            <a:r>
              <a:rPr lang="it-IT" dirty="0" smtClean="0"/>
              <a:t>cambiato il numero delle vittime al variare delle misure di sicurezza presenti:</a:t>
            </a:r>
          </a:p>
          <a:p>
            <a:r>
              <a:rPr lang="it-IT" dirty="0" smtClean="0">
                <a:hlinkClick r:id="rId2"/>
              </a:rPr>
              <a:t>articolo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130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5" y="-488404"/>
            <a:ext cx="8147051" cy="1452283"/>
          </a:xfrm>
        </p:spPr>
        <p:txBody>
          <a:bodyPr/>
          <a:lstStyle/>
          <a:p>
            <a:r>
              <a:rPr lang="it-IT" dirty="0" smtClean="0"/>
              <a:t>COSA E’ SMARTFIRE?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8475" y="1064872"/>
            <a:ext cx="8147051" cy="3167959"/>
          </a:xfrm>
        </p:spPr>
        <p:txBody>
          <a:bodyPr>
            <a:normAutofit fontScale="77500" lnSpcReduction="20000"/>
          </a:bodyPr>
          <a:lstStyle/>
          <a:p>
            <a:pPr>
              <a:buFont typeface="Wingdings" charset="2"/>
              <a:buChar char="Ø"/>
            </a:pPr>
            <a:r>
              <a:rPr lang="it-IT" dirty="0"/>
              <a:t>Software che consente di simulare nello spazio</a:t>
            </a:r>
            <a:r>
              <a:rPr lang="it-IT" b="1" dirty="0"/>
              <a:t> come evolve un incendio, il fumo prodotto, le radiazioni termiche e tossiche. E’ applicato su strutture semplici come edifici ma anche in campo aeronautico e navale</a:t>
            </a:r>
            <a:r>
              <a:rPr lang="it-IT" dirty="0"/>
              <a:t>. Il programma è molto sofisticato ed è disponibile in versione demo al sito: </a:t>
            </a:r>
            <a:endParaRPr lang="it-IT" dirty="0" smtClean="0"/>
          </a:p>
          <a:p>
            <a:pPr marL="0" indent="0" algn="ctr">
              <a:buNone/>
            </a:pPr>
            <a:r>
              <a:rPr lang="it-IT" u="sng" dirty="0" smtClean="0">
                <a:hlinkClick r:id="rId2"/>
              </a:rPr>
              <a:t>https</a:t>
            </a:r>
            <a:r>
              <a:rPr lang="it-IT" u="sng" dirty="0">
                <a:hlinkClick r:id="rId2"/>
              </a:rPr>
              <a:t>://fseg.gre.ac.uk/software.asp</a:t>
            </a:r>
            <a:r>
              <a:rPr lang="it-IT" dirty="0"/>
              <a:t>. </a:t>
            </a: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E’ utilizzato </a:t>
            </a:r>
            <a:r>
              <a:rPr lang="it-IT" dirty="0"/>
              <a:t>in 15 Paesi </a:t>
            </a:r>
            <a:r>
              <a:rPr lang="it-IT" dirty="0" smtClean="0"/>
              <a:t>per analisi </a:t>
            </a:r>
            <a:r>
              <a:rPr lang="it-IT" dirty="0"/>
              <a:t>di rischio e spesso è accoppiato ad altri due software: </a:t>
            </a:r>
            <a:r>
              <a:rPr lang="it-IT" dirty="0" err="1"/>
              <a:t>exodus</a:t>
            </a:r>
            <a:r>
              <a:rPr lang="it-IT" dirty="0"/>
              <a:t> e mass </a:t>
            </a:r>
            <a:r>
              <a:rPr lang="it-IT" dirty="0" err="1"/>
              <a:t>modelling</a:t>
            </a:r>
            <a:r>
              <a:rPr lang="it-IT" dirty="0"/>
              <a:t>, che simulano le decisioni e il movimento delle persone che sono all’ interno delle strutture. Il pacchetto completo FSG permette quindi di comprendere meglio le interazioni tra l’ evoluzione dello scenario, il design della struttura e il comportamento delle </a:t>
            </a:r>
            <a:r>
              <a:rPr lang="it-IT" dirty="0" smtClean="0"/>
              <a:t>persone (</a:t>
            </a:r>
            <a:r>
              <a:rPr lang="it-IT" dirty="0" smtClean="0">
                <a:hlinkClick r:id="rId3"/>
              </a:rPr>
              <a:t>youtube.exodus</a:t>
            </a:r>
            <a:r>
              <a:rPr lang="it-IT" dirty="0" smtClean="0"/>
              <a:t>).  </a:t>
            </a:r>
            <a:endParaRPr lang="it-IT" dirty="0"/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478098" y="4662629"/>
            <a:ext cx="5796152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Smart </a:t>
            </a:r>
            <a:r>
              <a:rPr lang="it-IT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Fire</a:t>
            </a:r>
            <a:r>
              <a:rPr lang="it-IT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nel 2002 </a:t>
            </a:r>
            <a:r>
              <a:rPr lang="it-IT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è stato selezionato </a:t>
            </a:r>
            <a:r>
              <a:rPr lang="it-IT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dalla TSB </a:t>
            </a:r>
            <a:r>
              <a:rPr lang="it-IT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(</a:t>
            </a:r>
            <a:r>
              <a:rPr lang="it-IT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Transport</a:t>
            </a:r>
            <a:r>
              <a:rPr lang="it-IT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Safety</a:t>
            </a:r>
            <a:r>
              <a:rPr lang="it-IT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Board of Canada) </a:t>
            </a:r>
            <a:r>
              <a:rPr lang="it-IT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 investigare sulle cause del tragico incendio del volo </a:t>
            </a:r>
            <a:r>
              <a:rPr lang="it-IT" sz="17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Swissair</a:t>
            </a:r>
            <a:r>
              <a:rPr lang="it-IT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111 </a:t>
            </a:r>
            <a:r>
              <a:rPr lang="it-IT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 precipitò nel 98 in Scozia e costò la vita a 230 persone</a:t>
            </a:r>
            <a:r>
              <a:rPr lang="it-IT" dirty="0" smtClean="0"/>
              <a:t>.</a:t>
            </a:r>
          </a:p>
          <a:p>
            <a:pPr algn="ctr"/>
            <a:endParaRPr lang="it-IT" dirty="0" smtClean="0">
              <a:hlinkClick r:id="rId4"/>
            </a:endParaRPr>
          </a:p>
          <a:p>
            <a:pPr algn="ctr"/>
            <a:r>
              <a:rPr lang="it-IT" dirty="0" smtClean="0">
                <a:hlinkClick r:id="rId4"/>
              </a:rPr>
              <a:t>simulazione cockpit MD11</a:t>
            </a:r>
            <a:endParaRPr lang="it-IT" dirty="0"/>
          </a:p>
          <a:p>
            <a:endParaRPr lang="it-IT" dirty="0"/>
          </a:p>
        </p:txBody>
      </p:sp>
      <p:pic>
        <p:nvPicPr>
          <p:cNvPr id="5" name="Immagine 4" descr="aereo smart 1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000" b="35546"/>
          <a:stretch/>
        </p:blipFill>
        <p:spPr>
          <a:xfrm>
            <a:off x="80090" y="4046928"/>
            <a:ext cx="3632051" cy="243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3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1289" y="-348985"/>
            <a:ext cx="8147051" cy="1452283"/>
          </a:xfrm>
        </p:spPr>
        <p:txBody>
          <a:bodyPr/>
          <a:lstStyle/>
          <a:p>
            <a:r>
              <a:rPr lang="it-IT" dirty="0" smtClean="0"/>
              <a:t>REQUISITI HARDWARE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8476" y="1462040"/>
            <a:ext cx="8439972" cy="826974"/>
          </a:xfrm>
        </p:spPr>
        <p:txBody>
          <a:bodyPr/>
          <a:lstStyle/>
          <a:p>
            <a:r>
              <a:rPr lang="it-IT" dirty="0" smtClean="0"/>
              <a:t>disponibile </a:t>
            </a:r>
            <a:r>
              <a:rPr lang="it-IT" dirty="0"/>
              <a:t>per </a:t>
            </a:r>
            <a:r>
              <a:rPr lang="it-IT" dirty="0" smtClean="0"/>
              <a:t>Microsoft </a:t>
            </a:r>
            <a:r>
              <a:rPr lang="it-IT" dirty="0"/>
              <a:t>Windows da 32-64 bit (Windows XP, Windows Vista, Windows </a:t>
            </a:r>
            <a:r>
              <a:rPr lang="it-IT" dirty="0" smtClean="0"/>
              <a:t>7 o Windows </a:t>
            </a:r>
            <a:r>
              <a:rPr lang="it-IT" dirty="0"/>
              <a:t>8)</a:t>
            </a:r>
          </a:p>
          <a:p>
            <a:endParaRPr lang="it-IT" dirty="0"/>
          </a:p>
        </p:txBody>
      </p:sp>
      <p:pic>
        <p:nvPicPr>
          <p:cNvPr id="4" name="Immagine 3" descr="caratt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966524" y="2425737"/>
            <a:ext cx="5031704" cy="1104863"/>
          </a:xfrm>
          <a:prstGeom prst="rect">
            <a:avLst/>
          </a:prstGeom>
        </p:spPr>
      </p:pic>
      <p:pic>
        <p:nvPicPr>
          <p:cNvPr id="5" name="Immagine 4" descr="caratt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0" y="4165600"/>
            <a:ext cx="82391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8475" y="21665"/>
            <a:ext cx="8147051" cy="689535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 smtClean="0"/>
              <a:t>STRUTTURA DEL SOFTWARE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 descr="smf_usage_diagra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149" y="558800"/>
            <a:ext cx="7912377" cy="481376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33149" y="5626100"/>
            <a:ext cx="75599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b="1" dirty="0"/>
              <a:t>SCENARIO DESIGNER</a:t>
            </a:r>
            <a:r>
              <a:rPr lang="en-US" dirty="0"/>
              <a:t>: </a:t>
            </a:r>
            <a:endParaRPr lang="it-IT" dirty="0"/>
          </a:p>
          <a:p>
            <a:r>
              <a:rPr lang="it-IT" dirty="0"/>
              <a:t>E’ un programma con interfaccia simile ai </a:t>
            </a:r>
            <a:r>
              <a:rPr lang="it-IT" dirty="0" smtClean="0"/>
              <a:t>CAD </a:t>
            </a:r>
            <a:r>
              <a:rPr lang="it-IT" dirty="0"/>
              <a:t>che permette di importare il proprio progetto</a:t>
            </a:r>
            <a:r>
              <a:rPr lang="it-IT" dirty="0" smtClean="0"/>
              <a:t>, oppure, </a:t>
            </a:r>
            <a:r>
              <a:rPr lang="it-IT" dirty="0"/>
              <a:t>partendo da  una pianta, sviluppare l’ edificio su uno o più livelli.</a:t>
            </a:r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911168" y="5003800"/>
            <a:ext cx="17343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i="1" dirty="0" err="1" smtClean="0"/>
              <a:t>GUI:graphic</a:t>
            </a:r>
            <a:r>
              <a:rPr lang="it-IT" sz="1100" i="1" dirty="0" smtClean="0"/>
              <a:t> </a:t>
            </a:r>
            <a:r>
              <a:rPr lang="it-IT" sz="1100" i="1" dirty="0" err="1" smtClean="0"/>
              <a:t>user</a:t>
            </a:r>
            <a:r>
              <a:rPr lang="it-IT" sz="1100" i="1" dirty="0" smtClean="0"/>
              <a:t> </a:t>
            </a:r>
            <a:r>
              <a:rPr lang="it-IT" sz="1100" i="1" dirty="0" err="1" smtClean="0"/>
              <a:t>interface</a:t>
            </a:r>
            <a:endParaRPr lang="it-IT" sz="1100" i="1" dirty="0"/>
          </a:p>
        </p:txBody>
      </p:sp>
    </p:spTree>
    <p:extLst>
      <p:ext uri="{BB962C8B-B14F-4D97-AF65-F5344CB8AC3E}">
        <p14:creationId xmlns:p14="http://schemas.microsoft.com/office/powerpoint/2010/main" val="115801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14299" y="188942"/>
            <a:ext cx="87618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2) CASE </a:t>
            </a:r>
            <a:r>
              <a:rPr lang="en-US" b="1" dirty="0"/>
              <a:t>SPECIFICATION ENVIRONMENT: </a:t>
            </a:r>
            <a:endParaRPr lang="it-IT" dirty="0"/>
          </a:p>
          <a:p>
            <a:r>
              <a:rPr lang="en-US" b="1" dirty="0"/>
              <a:t> </a:t>
            </a:r>
            <a:endParaRPr lang="it-IT" dirty="0"/>
          </a:p>
          <a:p>
            <a:r>
              <a:rPr lang="it-IT" dirty="0" smtClean="0"/>
              <a:t>Fornisce: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 </a:t>
            </a:r>
            <a:r>
              <a:rPr lang="it-IT" dirty="0"/>
              <a:t>una </a:t>
            </a:r>
            <a:r>
              <a:rPr lang="it-IT" b="1" dirty="0"/>
              <a:t>visuale 2-3D del </a:t>
            </a:r>
            <a:r>
              <a:rPr lang="it-IT" b="1" dirty="0" smtClean="0"/>
              <a:t>CAD,</a:t>
            </a:r>
            <a:r>
              <a:rPr lang="it-IT" dirty="0" smtClean="0"/>
              <a:t> </a:t>
            </a:r>
            <a:r>
              <a:rPr lang="it-IT" dirty="0"/>
              <a:t>permette di aggiungere dettagli allo scenario. </a:t>
            </a:r>
            <a:endParaRPr lang="it-IT" dirty="0" smtClean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L’utente </a:t>
            </a:r>
            <a:r>
              <a:rPr lang="it-IT" dirty="0"/>
              <a:t>può settare la </a:t>
            </a:r>
            <a:r>
              <a:rPr lang="it-IT" b="1" dirty="0"/>
              <a:t>geometria dell’ edificio, collocare le pareti ed i loro materiali, componenti interni</a:t>
            </a:r>
            <a:r>
              <a:rPr lang="it-IT" dirty="0"/>
              <a:t>, ostacoli, posizione di finestre, porte ed eventuali altri oggetti. </a:t>
            </a:r>
            <a:endParaRPr lang="it-IT" dirty="0" smtClean="0"/>
          </a:p>
        </p:txBody>
      </p:sp>
      <p:pic>
        <p:nvPicPr>
          <p:cNvPr id="7" name="Immagine 6" descr="fire slide 3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641" y="2220267"/>
            <a:ext cx="3993048" cy="3685233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4191000" y="5537705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Settaggio del luogo </a:t>
            </a:r>
            <a:r>
              <a:rPr lang="it-IT" i="1" dirty="0"/>
              <a:t>e l’ entità dell’ incendio con cui far partire la simulazione (la demo permette una sola sorgente alla volta).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30200" y="5913038"/>
            <a:ext cx="311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si decide il tipo di simulazione da eseguire</a:t>
            </a:r>
          </a:p>
        </p:txBody>
      </p:sp>
      <p:pic>
        <p:nvPicPr>
          <p:cNvPr id="12" name="Immagine 11" descr="Schermata 2015-05-10 alle 23.32.1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2259" y="2032000"/>
            <a:ext cx="4702096" cy="350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8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8475" y="288365"/>
            <a:ext cx="8147051" cy="1515035"/>
          </a:xfrm>
        </p:spPr>
        <p:txBody>
          <a:bodyPr/>
          <a:lstStyle/>
          <a:p>
            <a:pPr>
              <a:buFont typeface="+mj-lt"/>
              <a:buAutoNum type="arabicParenR" startAt="3"/>
            </a:pPr>
            <a:r>
              <a:rPr lang="it-IT" b="1" dirty="0">
                <a:solidFill>
                  <a:srgbClr val="302C24"/>
                </a:solidFill>
              </a:rPr>
              <a:t>AUTOMATED MESHING TOOL: </a:t>
            </a:r>
            <a:r>
              <a:rPr lang="it-IT" dirty="0">
                <a:solidFill>
                  <a:srgbClr val="302C24"/>
                </a:solidFill>
              </a:rPr>
              <a:t>Crea le </a:t>
            </a:r>
            <a:r>
              <a:rPr lang="it-IT" dirty="0" err="1">
                <a:solidFill>
                  <a:srgbClr val="302C24"/>
                </a:solidFill>
              </a:rPr>
              <a:t>mesh</a:t>
            </a:r>
            <a:r>
              <a:rPr lang="it-IT" dirty="0">
                <a:solidFill>
                  <a:srgbClr val="302C24"/>
                </a:solidFill>
              </a:rPr>
              <a:t>(griglie) indispensabili per l’ avvio della simulazione. E’ possibile crearle manualmente oppure attivare un creatore automatico previa scelta di alcune macro </a:t>
            </a:r>
            <a:r>
              <a:rPr lang="it-IT" b="1" dirty="0">
                <a:solidFill>
                  <a:srgbClr val="302C24"/>
                </a:solidFill>
              </a:rPr>
              <a:t>caratteristiche</a:t>
            </a:r>
            <a:r>
              <a:rPr lang="it-IT" dirty="0">
                <a:solidFill>
                  <a:srgbClr val="302C24"/>
                </a:solidFill>
              </a:rPr>
              <a:t> </a:t>
            </a:r>
          </a:p>
        </p:txBody>
      </p:sp>
      <p:pic>
        <p:nvPicPr>
          <p:cNvPr id="4" name="Immagine 3" descr="mesh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774" y="1943100"/>
            <a:ext cx="5340765" cy="3594100"/>
          </a:xfrm>
          <a:prstGeom prst="rect">
            <a:avLst/>
          </a:prstGeom>
        </p:spPr>
      </p:pic>
      <p:pic>
        <p:nvPicPr>
          <p:cNvPr id="5" name="Immagine 4" descr="mesh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754" b="3709"/>
          <a:stretch/>
        </p:blipFill>
        <p:spPr>
          <a:xfrm>
            <a:off x="5689910" y="1943100"/>
            <a:ext cx="3301690" cy="363219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438900" y="5782270"/>
            <a:ext cx="168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/>
              <a:t>Finestra settaggio </a:t>
            </a:r>
            <a:r>
              <a:rPr lang="it-IT" sz="1400" i="1" dirty="0" err="1" smtClean="0"/>
              <a:t>automeshing</a:t>
            </a:r>
            <a:endParaRPr lang="it-IT" sz="1400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524000" y="5693370"/>
            <a:ext cx="115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/>
              <a:t>Mesh</a:t>
            </a:r>
            <a:r>
              <a:rPr lang="it-IT" i="1" dirty="0" smtClean="0"/>
              <a:t> </a:t>
            </a:r>
            <a:r>
              <a:rPr lang="it-IT" i="1" dirty="0" err="1" smtClean="0"/>
              <a:t>tool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173823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2575" y="0"/>
            <a:ext cx="8147051" cy="1511300"/>
          </a:xfrm>
        </p:spPr>
        <p:txBody>
          <a:bodyPr>
            <a:normAutofit/>
          </a:bodyPr>
          <a:lstStyle/>
          <a:p>
            <a:pPr>
              <a:buFont typeface="+mj-lt"/>
              <a:buAutoNum type="arabicParenR" startAt="4"/>
            </a:pPr>
            <a:r>
              <a:rPr lang="en-US" b="1" dirty="0">
                <a:solidFill>
                  <a:srgbClr val="302C24"/>
                </a:solidFill>
              </a:rPr>
              <a:t>CFD ENGINE: </a:t>
            </a:r>
            <a:endParaRPr lang="it-IT" dirty="0">
              <a:solidFill>
                <a:srgbClr val="302C24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302C24"/>
                </a:solidFill>
              </a:rPr>
              <a:t>U</a:t>
            </a:r>
            <a:r>
              <a:rPr lang="it-IT" dirty="0" smtClean="0">
                <a:solidFill>
                  <a:srgbClr val="302C24"/>
                </a:solidFill>
              </a:rPr>
              <a:t>nità </a:t>
            </a:r>
            <a:r>
              <a:rPr lang="it-IT" dirty="0">
                <a:solidFill>
                  <a:srgbClr val="302C24"/>
                </a:solidFill>
              </a:rPr>
              <a:t>centrale del software. Da qui si avviano le simulazioni e si consultano gli strumenti per analizzare i dati della soluzione. </a:t>
            </a:r>
            <a:endParaRPr lang="it-IT" dirty="0"/>
          </a:p>
        </p:txBody>
      </p:sp>
      <p:pic>
        <p:nvPicPr>
          <p:cNvPr id="5" name="Immagine 4" descr="cfd contro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358900"/>
            <a:ext cx="8320904" cy="485434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08000" y="6248104"/>
            <a:ext cx="85217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i="1" dirty="0" smtClean="0"/>
              <a:t>CFD panel: </a:t>
            </a:r>
            <a:r>
              <a:rPr lang="it-IT" sz="1300" dirty="0" smtClean="0"/>
              <a:t>In </a:t>
            </a:r>
            <a:r>
              <a:rPr lang="it-IT" sz="1300" dirty="0"/>
              <a:t>alto a </a:t>
            </a:r>
            <a:r>
              <a:rPr lang="it-IT" sz="1300" dirty="0" smtClean="0"/>
              <a:t>sinistra i comandi, a destra i grafici </a:t>
            </a:r>
            <a:r>
              <a:rPr lang="it-IT" sz="1300" dirty="0"/>
              <a:t>delle variabili principali mentre in basso a destra il flusso e le temperature del volume di controllo </a:t>
            </a:r>
            <a:r>
              <a:rPr lang="it-IT" sz="1300" dirty="0" smtClean="0"/>
              <a:t>impostato </a:t>
            </a:r>
            <a:r>
              <a:rPr lang="it-IT" sz="1300" dirty="0"/>
              <a:t>nella finestra di visualizzazione</a:t>
            </a:r>
            <a:endParaRPr lang="it-IT" sz="1300" i="1" dirty="0"/>
          </a:p>
        </p:txBody>
      </p:sp>
    </p:spTree>
    <p:extLst>
      <p:ext uri="{BB962C8B-B14F-4D97-AF65-F5344CB8AC3E}">
        <p14:creationId xmlns:p14="http://schemas.microsoft.com/office/powerpoint/2010/main" val="204991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98474" y="1659215"/>
            <a:ext cx="3971925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it-IT" sz="1700" dirty="0"/>
              <a:t>equazioni di </a:t>
            </a:r>
            <a:r>
              <a:rPr lang="it-IT" sz="1700" dirty="0" err="1"/>
              <a:t>Navier</a:t>
            </a:r>
            <a:r>
              <a:rPr lang="it-IT" sz="1700" dirty="0"/>
              <a:t> </a:t>
            </a:r>
            <a:r>
              <a:rPr lang="it-IT" sz="1700" dirty="0" err="1"/>
              <a:t>Stokes</a:t>
            </a:r>
            <a:r>
              <a:rPr lang="it-IT" sz="1700" dirty="0"/>
              <a:t> per fluidi comprimibili </a:t>
            </a:r>
          </a:p>
          <a:p>
            <a:pPr marL="285750" indent="-285750">
              <a:buFont typeface="Wingdings" charset="2"/>
              <a:buChar char="§"/>
            </a:pPr>
            <a:r>
              <a:rPr lang="it-IT" sz="1700" dirty="0"/>
              <a:t>trasferimento di calore </a:t>
            </a:r>
            <a:endParaRPr lang="it-IT" sz="1700" dirty="0" smtClean="0"/>
          </a:p>
          <a:p>
            <a:r>
              <a:rPr lang="it-IT" sz="1700" dirty="0"/>
              <a:t> </a:t>
            </a:r>
            <a:r>
              <a:rPr lang="it-IT" sz="1700" dirty="0" smtClean="0"/>
              <a:t>    (</a:t>
            </a:r>
            <a:r>
              <a:rPr lang="it-IT" sz="1700" dirty="0"/>
              <a:t>k-e-</a:t>
            </a:r>
            <a:r>
              <a:rPr lang="it-IT" sz="1700" dirty="0" err="1"/>
              <a:t>turbolence</a:t>
            </a:r>
            <a:r>
              <a:rPr lang="it-IT" sz="1700" dirty="0"/>
              <a:t> model)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700" dirty="0"/>
              <a:t>Simple Chemical Reaction Scheme (SCRS) per la </a:t>
            </a:r>
            <a:r>
              <a:rPr lang="en-US" sz="1700" dirty="0" err="1" smtClean="0"/>
              <a:t>combustione</a:t>
            </a:r>
            <a:r>
              <a:rPr lang="en-US" sz="1700" dirty="0" smtClean="0"/>
              <a:t> </a:t>
            </a:r>
            <a:r>
              <a:rPr lang="en-US" sz="1700" dirty="0" err="1" smtClean="0"/>
              <a:t>solida</a:t>
            </a:r>
            <a:endParaRPr lang="it-IT" sz="1700" dirty="0"/>
          </a:p>
          <a:p>
            <a:pPr marL="285750" indent="-285750">
              <a:buFont typeface="Wingdings" charset="2"/>
              <a:buChar char="§"/>
            </a:pPr>
            <a:r>
              <a:rPr lang="it-IT" sz="1700" dirty="0" smtClean="0"/>
              <a:t>GC (gas </a:t>
            </a:r>
            <a:r>
              <a:rPr lang="it-IT" sz="1700" dirty="0" err="1" smtClean="0"/>
              <a:t>combustion</a:t>
            </a:r>
            <a:r>
              <a:rPr lang="it-IT" sz="1700" dirty="0" smtClean="0"/>
              <a:t>) </a:t>
            </a:r>
          </a:p>
          <a:p>
            <a:pPr marL="285750" indent="-285750">
              <a:buFont typeface="Wingdings" charset="2"/>
              <a:buChar char="§"/>
            </a:pPr>
            <a:r>
              <a:rPr lang="it-IT" sz="1700" dirty="0" err="1" smtClean="0"/>
              <a:t>Radiosity</a:t>
            </a:r>
            <a:r>
              <a:rPr lang="it-IT" sz="1700" dirty="0"/>
              <a:t>-, </a:t>
            </a:r>
            <a:r>
              <a:rPr lang="it-IT" sz="1700" dirty="0" err="1"/>
              <a:t>Six-Flux</a:t>
            </a:r>
            <a:r>
              <a:rPr lang="it-IT" sz="1700" dirty="0"/>
              <a:t>- e</a:t>
            </a:r>
            <a:r>
              <a:rPr lang="it-IT" sz="1700" dirty="0" smtClean="0"/>
              <a:t> </a:t>
            </a:r>
            <a:r>
              <a:rPr lang="it-IT" sz="1700" dirty="0"/>
              <a:t>Multi-</a:t>
            </a:r>
            <a:r>
              <a:rPr lang="it-IT" sz="1700" dirty="0" err="1"/>
              <a:t>Ray</a:t>
            </a:r>
            <a:r>
              <a:rPr lang="it-IT" sz="1700" dirty="0"/>
              <a:t> per il calcolo della radiazione</a:t>
            </a:r>
          </a:p>
          <a:p>
            <a:pPr marL="285750" indent="-285750">
              <a:buFont typeface="Wingdings" charset="2"/>
              <a:buChar char="§"/>
            </a:pPr>
            <a:r>
              <a:rPr lang="it-IT" sz="1700" dirty="0"/>
              <a:t>Previsione di flussi di aria forzata (ventole e condizionatori)</a:t>
            </a:r>
          </a:p>
          <a:p>
            <a:pPr marL="285750" indent="-285750">
              <a:buFont typeface="Wingdings" charset="2"/>
              <a:buChar char="§"/>
            </a:pPr>
            <a:r>
              <a:rPr lang="it-IT" sz="1700" dirty="0"/>
              <a:t>Equazioni di turbolenza</a:t>
            </a:r>
          </a:p>
          <a:p>
            <a:pPr marL="285750" indent="-285750">
              <a:buFont typeface="Wingdings" charset="2"/>
              <a:buChar char="§"/>
            </a:pPr>
            <a:r>
              <a:rPr lang="it-IT" sz="1700" dirty="0"/>
              <a:t>Modelli di tossicità (CO, CO</a:t>
            </a:r>
            <a:r>
              <a:rPr lang="it-IT" sz="1700" baseline="-25000" dirty="0"/>
              <a:t>2</a:t>
            </a:r>
            <a:r>
              <a:rPr lang="it-IT" sz="1700" dirty="0"/>
              <a:t>)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700" dirty="0" err="1"/>
              <a:t>Rilascio</a:t>
            </a:r>
            <a:r>
              <a:rPr lang="en-US" sz="1700" dirty="0"/>
              <a:t> di HCL</a:t>
            </a:r>
            <a:r>
              <a:rPr lang="en-US" sz="1700" dirty="0" smtClean="0"/>
              <a:t>(</a:t>
            </a:r>
            <a:r>
              <a:rPr lang="en-US" sz="1700" dirty="0" err="1" smtClean="0"/>
              <a:t>opzioni</a:t>
            </a:r>
            <a:r>
              <a:rPr lang="en-US" sz="1700" dirty="0" smtClean="0"/>
              <a:t> </a:t>
            </a:r>
            <a:r>
              <a:rPr lang="en-US" sz="1700" dirty="0"/>
              <a:t>di </a:t>
            </a:r>
            <a:r>
              <a:rPr lang="en-US" sz="1700" dirty="0" err="1"/>
              <a:t>assorbimento</a:t>
            </a:r>
            <a:r>
              <a:rPr lang="en-US" sz="1700" dirty="0"/>
              <a:t> </a:t>
            </a:r>
            <a:r>
              <a:rPr lang="en-US" sz="1700" dirty="0" err="1"/>
              <a:t>pareti</a:t>
            </a:r>
            <a:r>
              <a:rPr lang="en-US" sz="1700" dirty="0"/>
              <a:t>) e HCN    </a:t>
            </a:r>
            <a:endParaRPr lang="it-IT" sz="1700" dirty="0"/>
          </a:p>
          <a:p>
            <a:endParaRPr lang="it-IT" sz="1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98474" y="499050"/>
            <a:ext cx="414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302C24"/>
                </a:solidFill>
              </a:rPr>
              <a:t>I </a:t>
            </a:r>
            <a:r>
              <a:rPr lang="it-IT" dirty="0" err="1" smtClean="0">
                <a:solidFill>
                  <a:srgbClr val="302C24"/>
                </a:solidFill>
              </a:rPr>
              <a:t>sottomodelli</a:t>
            </a:r>
            <a:r>
              <a:rPr lang="it-IT" dirty="0" smtClean="0">
                <a:solidFill>
                  <a:srgbClr val="302C24"/>
                </a:solidFill>
              </a:rPr>
              <a:t> utilizzati son </a:t>
            </a:r>
            <a:r>
              <a:rPr lang="it-IT" dirty="0">
                <a:solidFill>
                  <a:srgbClr val="302C24"/>
                </a:solidFill>
              </a:rPr>
              <a:t>molti, quelli dichiarati nei file della </a:t>
            </a:r>
            <a:r>
              <a:rPr lang="it-IT" dirty="0" smtClean="0">
                <a:solidFill>
                  <a:srgbClr val="302C24"/>
                </a:solidFill>
              </a:rPr>
              <a:t>demo sono:</a:t>
            </a:r>
            <a:endParaRPr lang="it-IT" dirty="0"/>
          </a:p>
        </p:txBody>
      </p:sp>
      <p:pic>
        <p:nvPicPr>
          <p:cNvPr id="8" name="Immagine 7" descr="Schermata 2015-05-11 alle 00.06.3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924" y="812800"/>
            <a:ext cx="4330587" cy="51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7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36600" y="342900"/>
            <a:ext cx="6781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5"/>
            </a:pPr>
            <a:r>
              <a:rPr lang="en-US" b="1" dirty="0"/>
              <a:t>DATA VIEWER: </a:t>
            </a:r>
            <a:endParaRPr lang="it-IT" dirty="0"/>
          </a:p>
          <a:p>
            <a:r>
              <a:rPr lang="en-US" b="1" dirty="0"/>
              <a:t> </a:t>
            </a:r>
            <a:endParaRPr lang="it-IT" dirty="0"/>
          </a:p>
          <a:p>
            <a:r>
              <a:rPr lang="it-IT" dirty="0"/>
              <a:t>Permette di visualizzare ancora più intuitivamente </a:t>
            </a:r>
            <a:r>
              <a:rPr lang="it-IT" dirty="0" smtClean="0"/>
              <a:t>i </a:t>
            </a:r>
            <a:r>
              <a:rPr lang="it-IT" dirty="0"/>
              <a:t>risultati del CFD. Supporta grafici 2d e 3d e permette di fare delle animazioni per ogni parametro.</a:t>
            </a:r>
          </a:p>
          <a:p>
            <a:r>
              <a:rPr lang="it-IT" dirty="0"/>
              <a:t> </a:t>
            </a:r>
          </a:p>
          <a:p>
            <a:endParaRPr lang="it-IT" dirty="0"/>
          </a:p>
        </p:txBody>
      </p:sp>
      <p:pic>
        <p:nvPicPr>
          <p:cNvPr id="5" name="Immagine 4" descr="visualizer 2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37" b="40046"/>
          <a:stretch/>
        </p:blipFill>
        <p:spPr>
          <a:xfrm>
            <a:off x="736600" y="1840825"/>
            <a:ext cx="3708400" cy="16637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889500" y="1993225"/>
            <a:ext cx="148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Come accedere al </a:t>
            </a:r>
            <a:r>
              <a:rPr lang="it-IT" i="1" dirty="0" err="1" smtClean="0"/>
              <a:t>visualizer</a:t>
            </a:r>
            <a:endParaRPr lang="it-IT" i="1" dirty="0"/>
          </a:p>
        </p:txBody>
      </p:sp>
      <p:pic>
        <p:nvPicPr>
          <p:cNvPr id="7" name="Immagine 6" descr="visualizer 2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3600316"/>
            <a:ext cx="4889500" cy="316878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994400" y="4521200"/>
            <a:ext cx="96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Data </a:t>
            </a:r>
            <a:r>
              <a:rPr lang="it-IT" i="1" dirty="0" err="1" smtClean="0"/>
              <a:t>viewer</a:t>
            </a:r>
            <a:endParaRPr lang="it-IT" i="1" dirty="0"/>
          </a:p>
          <a:p>
            <a:r>
              <a:rPr lang="it-IT" i="1" dirty="0" err="1" smtClean="0"/>
              <a:t>tool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119228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ella">
  <a:themeElements>
    <a:clrScheme name="Sella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Sella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Sella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634</Words>
  <Application>Microsoft Office PowerPoint</Application>
  <PresentationFormat>Presentazione su schermo (4:3)</PresentationFormat>
  <Paragraphs>63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Sella</vt:lpstr>
      <vt:lpstr>SMART FIRE </vt:lpstr>
      <vt:lpstr>COSA E’ SMARTFIRE?</vt:lpstr>
      <vt:lpstr>REQUISITI HARDWARE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SEMPLICITA’ DI UTILIZZO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FIRE</dc:title>
  <dc:creator>fabio</dc:creator>
  <cp:lastModifiedBy>Giorgio Guariso</cp:lastModifiedBy>
  <cp:revision>15</cp:revision>
  <dcterms:created xsi:type="dcterms:W3CDTF">2015-05-10T20:29:49Z</dcterms:created>
  <dcterms:modified xsi:type="dcterms:W3CDTF">2015-07-16T12:54:04Z</dcterms:modified>
</cp:coreProperties>
</file>