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A9425C-09BA-437B-B832-3A01C1980793}" type="datetimeFigureOut">
              <a:rPr lang="it-IT" smtClean="0"/>
              <a:pPr/>
              <a:t>26/07/2017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5F92E0-C31F-4291-B755-CF9AF0FCD775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pesticide-science-and-assessing-pesticide-risks/sip-version-10-users-guide-pesticide-exposure-birds" TargetMode="External"/><Relationship Id="rId2" Type="http://schemas.openxmlformats.org/officeDocument/2006/relationships/hyperlink" Target="https://www.epa.gov/pesticide-science-and-assessing-pesticide-risk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epa.gov/sites/production/files/2015-04/stir_figure1.gif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12872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STIR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Screening Tool for Inhalation Risk (STIR) Version 1.0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Marco </a:t>
            </a:r>
            <a:r>
              <a:rPr lang="it-IT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Bonacina</a:t>
            </a: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846054</a:t>
            </a:r>
            <a:endParaRPr lang="it-IT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STIR è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stato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rilasciato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nel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2010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dall’ente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US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Enviromental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Protection Agency (US EPA) in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particolare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 per la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sezione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Environmental Fate and Effects Division.</a:t>
            </a:r>
          </a:p>
          <a:p>
            <a:r>
              <a:rPr lang="it-IT" sz="2400" dirty="0" smtClean="0">
                <a:ea typeface="Arial Unicode MS" pitchFamily="34" charset="-128"/>
                <a:cs typeface="Arial Unicode MS" pitchFamily="34" charset="-128"/>
              </a:rPr>
              <a:t>Il modello è scaricabile gratuitamente dal sito </a:t>
            </a:r>
            <a:r>
              <a:rPr lang="it-IT" sz="2400" dirty="0" smtClean="0">
                <a:ea typeface="Arial Unicode MS" pitchFamily="34" charset="-128"/>
                <a:cs typeface="Arial Unicode MS" pitchFamily="34" charset="-128"/>
                <a:hlinkClick r:id="rId2"/>
              </a:rPr>
              <a:t>https://www.epa.gov/pesticide-science-and-assessing-pesticide-risks</a:t>
            </a:r>
            <a:r>
              <a:rPr lang="it-IT" sz="2400" dirty="0" smtClean="0">
                <a:ea typeface="Arial Unicode MS" pitchFamily="34" charset="-128"/>
                <a:cs typeface="Arial Unicode MS" pitchFamily="34" charset="-128"/>
              </a:rPr>
              <a:t> dove è possibile reperire diversi modelli applicativi per lo studio di ecosistemi gravati dalla presenza di sostanze tossiche.</a:t>
            </a:r>
          </a:p>
          <a:p>
            <a:r>
              <a:rPr lang="it-IT" sz="2400" dirty="0" smtClean="0">
                <a:ea typeface="Arial Unicode MS" pitchFamily="34" charset="-128"/>
                <a:cs typeface="Arial Unicode MS" pitchFamily="34" charset="-128"/>
              </a:rPr>
              <a:t>La guida per l’utilizzo si trova al seguente link: </a:t>
            </a:r>
            <a:r>
              <a:rPr lang="it-IT" sz="2400" dirty="0" smtClean="0">
                <a:ea typeface="Arial Unicode MS" pitchFamily="34" charset="-128"/>
                <a:cs typeface="Arial Unicode MS" pitchFamily="34" charset="-128"/>
                <a:hlinkClick r:id="rId3"/>
              </a:rPr>
              <a:t>https://www.epa.gov/pesticide-science-and-assessing-pesticide-risks/sip-version-10-users-guide-pesticide-exposure-birds</a:t>
            </a:r>
            <a:endParaRPr lang="it-IT" sz="240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dirty="0" smtClean="0">
                <a:ea typeface="Arial Unicode MS" pitchFamily="34" charset="-128"/>
                <a:cs typeface="Arial Unicode MS" pitchFamily="34" charset="-128"/>
              </a:rPr>
              <a:t>Il modello per il funzionamento richiede un programma in grado di leggere file .</a:t>
            </a:r>
            <a:r>
              <a:rPr lang="it-IT" sz="2400" dirty="0" err="1" smtClean="0">
                <a:ea typeface="Arial Unicode MS" pitchFamily="34" charset="-128"/>
                <a:cs typeface="Arial Unicode MS" pitchFamily="34" charset="-128"/>
              </a:rPr>
              <a:t>xls</a:t>
            </a:r>
            <a:r>
              <a:rPr lang="it-IT" sz="2400" dirty="0" smtClean="0">
                <a:ea typeface="Arial Unicode MS" pitchFamily="34" charset="-128"/>
                <a:cs typeface="Arial Unicode MS" pitchFamily="34" charset="-128"/>
              </a:rPr>
              <a:t>.</a:t>
            </a:r>
            <a:endParaRPr lang="it-IT" sz="2400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Finalità del 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STIR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occupà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valutare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potenziale</a:t>
            </a:r>
            <a:r>
              <a:rPr lang="en-US" dirty="0" smtClean="0"/>
              <a:t> </a:t>
            </a:r>
            <a:r>
              <a:rPr lang="en-US" dirty="0" err="1" smtClean="0"/>
              <a:t>rischio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mammiferi</a:t>
            </a:r>
            <a:r>
              <a:rPr lang="en-US" dirty="0" smtClean="0"/>
              <a:t> e </a:t>
            </a:r>
            <a:r>
              <a:rPr lang="en-US" dirty="0" err="1" smtClean="0"/>
              <a:t>uccelli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subire</a:t>
            </a:r>
            <a:r>
              <a:rPr lang="en-US" dirty="0" smtClean="0"/>
              <a:t> in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all’</a:t>
            </a:r>
            <a:r>
              <a:rPr lang="en-US" u="sng" dirty="0" err="1" smtClean="0"/>
              <a:t>inalazione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pesticidi</a:t>
            </a:r>
            <a:r>
              <a:rPr lang="en-US" dirty="0" smtClean="0"/>
              <a:t> </a:t>
            </a:r>
            <a:r>
              <a:rPr lang="en-US" dirty="0" err="1" smtClean="0"/>
              <a:t>chimici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prese</a:t>
            </a:r>
            <a:r>
              <a:rPr lang="en-US" dirty="0" smtClean="0"/>
              <a:t> in </a:t>
            </a:r>
            <a:r>
              <a:rPr lang="en-US" dirty="0" err="1" smtClean="0"/>
              <a:t>cosidereazione</a:t>
            </a:r>
            <a:r>
              <a:rPr lang="en-US" dirty="0" smtClean="0"/>
              <a:t> le </a:t>
            </a:r>
            <a:r>
              <a:rPr lang="en-US" dirty="0" err="1" smtClean="0"/>
              <a:t>proprietà</a:t>
            </a:r>
            <a:r>
              <a:rPr lang="en-US" dirty="0" smtClean="0"/>
              <a:t> </a:t>
            </a:r>
            <a:r>
              <a:rPr lang="en-US" dirty="0" err="1" smtClean="0"/>
              <a:t>chimiche</a:t>
            </a:r>
            <a:r>
              <a:rPr lang="en-US" dirty="0" smtClean="0"/>
              <a:t> del </a:t>
            </a:r>
            <a:r>
              <a:rPr lang="en-US" dirty="0" err="1" smtClean="0"/>
              <a:t>pesticida</a:t>
            </a:r>
            <a:r>
              <a:rPr lang="en-US" dirty="0" smtClean="0"/>
              <a:t>, come </a:t>
            </a:r>
            <a:r>
              <a:rPr lang="en-US" dirty="0" err="1" smtClean="0"/>
              <a:t>il</a:t>
            </a:r>
            <a:r>
              <a:rPr lang="en-US" dirty="0" smtClean="0"/>
              <a:t> peso </a:t>
            </a:r>
            <a:r>
              <a:rPr lang="en-US" dirty="0" err="1" smtClean="0"/>
              <a:t>molecolare</a:t>
            </a:r>
            <a:r>
              <a:rPr lang="en-US" dirty="0" smtClean="0"/>
              <a:t> e la </a:t>
            </a:r>
            <a:r>
              <a:rPr lang="en-US" dirty="0" err="1" smtClean="0"/>
              <a:t>tensione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vapore</a:t>
            </a:r>
            <a:r>
              <a:rPr lang="en-US" dirty="0" smtClean="0"/>
              <a:t> per </a:t>
            </a:r>
            <a:r>
              <a:rPr lang="en-US" dirty="0" err="1" smtClean="0"/>
              <a:t>stimare</a:t>
            </a:r>
            <a:r>
              <a:rPr lang="en-US" dirty="0" smtClean="0"/>
              <a:t> </a:t>
            </a:r>
            <a:r>
              <a:rPr lang="en-US" dirty="0" err="1" smtClean="0"/>
              <a:t>l’esposizione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vapore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sostanza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 sole </a:t>
            </a:r>
            <a:r>
              <a:rPr lang="en-US" dirty="0" err="1" smtClean="0"/>
              <a:t>conscenze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chimiche</a:t>
            </a:r>
            <a:r>
              <a:rPr lang="en-US" dirty="0" smtClean="0"/>
              <a:t> </a:t>
            </a:r>
            <a:r>
              <a:rPr lang="en-US" dirty="0" err="1" smtClean="0"/>
              <a:t>però</a:t>
            </a:r>
            <a:r>
              <a:rPr lang="en-US" dirty="0" smtClean="0"/>
              <a:t> 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sufficienti</a:t>
            </a:r>
            <a:r>
              <a:rPr lang="en-US" dirty="0" smtClean="0"/>
              <a:t>, </a:t>
            </a:r>
            <a:r>
              <a:rPr lang="en-US" dirty="0" err="1" smtClean="0"/>
              <a:t>perciò</a:t>
            </a:r>
            <a:r>
              <a:rPr lang="en-US" dirty="0" smtClean="0"/>
              <a:t> STIR </a:t>
            </a:r>
            <a:r>
              <a:rPr lang="en-US" dirty="0" err="1" smtClean="0"/>
              <a:t>stima</a:t>
            </a:r>
            <a:r>
              <a:rPr lang="en-US" dirty="0" smtClean="0"/>
              <a:t> </a:t>
            </a:r>
            <a:r>
              <a:rPr lang="en-US" dirty="0" err="1" smtClean="0"/>
              <a:t>l’esposizione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goccioline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pesticida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un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applicativo</a:t>
            </a:r>
            <a:r>
              <a:rPr lang="en-US" dirty="0" smtClean="0"/>
              <a:t> e </a:t>
            </a:r>
            <a:r>
              <a:rPr lang="en-US" dirty="0" err="1" smtClean="0"/>
              <a:t>mette</a:t>
            </a:r>
            <a:r>
              <a:rPr lang="en-US" dirty="0" smtClean="0"/>
              <a:t> a </a:t>
            </a:r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risultati</a:t>
            </a:r>
            <a:r>
              <a:rPr lang="en-US" dirty="0" smtClean="0"/>
              <a:t> con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riguardo</a:t>
            </a:r>
            <a:r>
              <a:rPr lang="en-US" dirty="0" smtClean="0"/>
              <a:t> la </a:t>
            </a:r>
            <a:r>
              <a:rPr lang="en-US" dirty="0" err="1" smtClean="0"/>
              <a:t>tossicità</a:t>
            </a:r>
            <a:r>
              <a:rPr lang="en-US" dirty="0" smtClean="0"/>
              <a:t> per </a:t>
            </a:r>
            <a:r>
              <a:rPr lang="en-US" dirty="0" err="1" smtClean="0"/>
              <a:t>mammiferi</a:t>
            </a:r>
            <a:r>
              <a:rPr lang="en-US" dirty="0" smtClean="0"/>
              <a:t> e </a:t>
            </a:r>
            <a:r>
              <a:rPr lang="en-US" dirty="0" err="1" smtClean="0"/>
              <a:t>uccelli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sull’assunzione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r>
              <a:rPr lang="en-US" dirty="0" smtClean="0"/>
              <a:t> per </a:t>
            </a:r>
            <a:r>
              <a:rPr lang="en-US" dirty="0" err="1" smtClean="0"/>
              <a:t>mammiferi</a:t>
            </a:r>
            <a:r>
              <a:rPr lang="en-US" dirty="0" smtClean="0"/>
              <a:t> e </a:t>
            </a:r>
            <a:r>
              <a:rPr lang="en-US" dirty="0" err="1" smtClean="0"/>
              <a:t>uccelli</a:t>
            </a:r>
            <a:r>
              <a:rPr lang="en-US" dirty="0" smtClean="0"/>
              <a:t>; </a:t>
            </a:r>
            <a:r>
              <a:rPr lang="en-US" dirty="0" err="1" smtClean="0"/>
              <a:t>utlizza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riguardanti</a:t>
            </a:r>
            <a:r>
              <a:rPr lang="en-US" dirty="0" smtClean="0"/>
              <a:t> </a:t>
            </a:r>
            <a:r>
              <a:rPr lang="en-US" dirty="0" err="1" smtClean="0"/>
              <a:t>l’inalazione</a:t>
            </a:r>
            <a:r>
              <a:rPr lang="en-US" dirty="0" smtClean="0"/>
              <a:t> solo per </a:t>
            </a:r>
            <a:r>
              <a:rPr lang="en-US" dirty="0" err="1" smtClean="0"/>
              <a:t>mammiferi</a:t>
            </a:r>
            <a:r>
              <a:rPr lang="en-US" dirty="0" smtClean="0"/>
              <a:t>. </a:t>
            </a:r>
            <a:r>
              <a:rPr lang="en-US" dirty="0" err="1" smtClean="0"/>
              <a:t>Entrambi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ricavati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 in </a:t>
            </a:r>
            <a:r>
              <a:rPr lang="en-US" dirty="0" err="1" smtClean="0"/>
              <a:t>passato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riguardano</a:t>
            </a:r>
            <a:r>
              <a:rPr lang="en-US" dirty="0" smtClean="0"/>
              <a:t> </a:t>
            </a:r>
            <a:r>
              <a:rPr lang="en-US" dirty="0" err="1" smtClean="0"/>
              <a:t>l’inalazione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uccelli</a:t>
            </a:r>
            <a:r>
              <a:rPr lang="en-US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stimati</a:t>
            </a:r>
            <a:r>
              <a:rPr lang="en-US" dirty="0" smtClean="0"/>
              <a:t> grazie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mette</a:t>
            </a:r>
            <a:r>
              <a:rPr lang="en-US" dirty="0" smtClean="0"/>
              <a:t> a </a:t>
            </a:r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tessuto</a:t>
            </a:r>
            <a:r>
              <a:rPr lang="en-US" dirty="0" smtClean="0"/>
              <a:t> </a:t>
            </a:r>
            <a:r>
              <a:rPr lang="en-US" dirty="0" err="1" smtClean="0"/>
              <a:t>polmonare</a:t>
            </a:r>
            <a:r>
              <a:rPr lang="en-US" dirty="0" smtClean="0"/>
              <a:t> con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mammiferi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86314" y="71435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idx="2"/>
          </p:nvPr>
        </p:nvSpPr>
        <p:spPr>
          <a:xfrm>
            <a:off x="685800" y="714356"/>
            <a:ext cx="2743200" cy="553404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L’immagine mostra  i vari modi attraverso cui mammiferi o uccelli possono entrare in contatto con i pesticidi. </a:t>
            </a:r>
          </a:p>
          <a:p>
            <a:r>
              <a:rPr lang="it-IT" sz="2000" dirty="0" smtClean="0"/>
              <a:t>Questo modello si concentra principalmente su:</a:t>
            </a:r>
            <a:br>
              <a:rPr lang="it-IT" sz="2000" dirty="0" smtClean="0"/>
            </a:br>
            <a:endParaRPr lang="it-IT" sz="2000" dirty="0" smtClean="0"/>
          </a:p>
          <a:p>
            <a:r>
              <a:rPr lang="it-IT" sz="2000" dirty="0" smtClean="0"/>
              <a:t>- inalazione diretta delle goccioline (subito dopo l’utilizzo dello spray);</a:t>
            </a:r>
            <a:br>
              <a:rPr lang="it-IT" sz="2000" dirty="0" smtClean="0"/>
            </a:br>
            <a:endParaRPr lang="it-IT" sz="2000" dirty="0" smtClean="0"/>
          </a:p>
          <a:p>
            <a:r>
              <a:rPr lang="it-IT" sz="2000" dirty="0" smtClean="0"/>
              <a:t>-inalazione del pesticida in fase vapore.</a:t>
            </a:r>
            <a:endParaRPr lang="it-IT" sz="2000" dirty="0"/>
          </a:p>
        </p:txBody>
      </p:sp>
      <p:pic>
        <p:nvPicPr>
          <p:cNvPr id="13" name="Segnaposto contenuto 3" descr="Bird on field looking at plant. 1 route not addressed by screening tool: Suspension of residues associated with soil particulate. Other 3 routes: Directly applied spray; Volatilization of residues on plant canopy; Volatilization of residues in soil.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54437" y="1071546"/>
            <a:ext cx="475297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Input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0" y="1428736"/>
            <a:ext cx="4114800" cy="4895864"/>
          </a:xfrm>
        </p:spPr>
        <p:txBody>
          <a:bodyPr>
            <a:normAutofit lnSpcReduction="10000"/>
          </a:bodyPr>
          <a:lstStyle/>
          <a:p>
            <a:r>
              <a:rPr lang="it-IT" sz="1400" dirty="0" smtClean="0"/>
              <a:t>Prima vengono definite le specifiche chimiche e l’utilizzo del pesticida (in questo caso ho utilizzato una tra le sostanze predefinite con i dati già messi a disposizione).</a:t>
            </a:r>
          </a:p>
          <a:p>
            <a:pPr>
              <a:buNone/>
            </a:pPr>
            <a:r>
              <a:rPr lang="it-IT" sz="1400" dirty="0" smtClean="0"/>
              <a:t>      Bisogna quindi specificare: peso molare, tensione di vapore , quantità/modalità di diffusione e posizione dei diffusori. </a:t>
            </a:r>
          </a:p>
          <a:p>
            <a:pPr>
              <a:buNone/>
            </a:pPr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1400" dirty="0" smtClean="0"/>
              <a:t>Successivamente si riportano le minime dosi (o concentrazioni) letali mediane (ovvero letali per il 50% della popolazione in esame) per ingestione  e inalazione (i dati dell’inalazione per gli uccelli vengono,come già accennato, stimati ).</a:t>
            </a:r>
            <a:br>
              <a:rPr lang="it-IT" sz="1400" dirty="0" smtClean="0"/>
            </a:br>
            <a:r>
              <a:rPr lang="it-IT" sz="1400" dirty="0" smtClean="0"/>
              <a:t>Inoltre si inseriscono i pesi dei rispettivi animali su cui il pesticida viene testato  e la durata del test.</a:t>
            </a:r>
          </a:p>
          <a:p>
            <a:pPr>
              <a:buNone/>
            </a:pPr>
            <a:r>
              <a:rPr lang="it-IT" sz="1400" dirty="0" smtClean="0"/>
              <a:t>       Il coefficiente ‘</a:t>
            </a:r>
            <a:r>
              <a:rPr lang="it-IT" sz="1400" dirty="0" err="1" smtClean="0"/>
              <a:t>Enter</a:t>
            </a:r>
            <a:r>
              <a:rPr lang="it-IT" sz="1400" dirty="0" smtClean="0"/>
              <a:t> </a:t>
            </a:r>
            <a:r>
              <a:rPr lang="it-IT" sz="1400" dirty="0" err="1" smtClean="0"/>
              <a:t>Mineau</a:t>
            </a:r>
            <a:r>
              <a:rPr lang="it-IT" sz="1400" dirty="0" smtClean="0"/>
              <a:t> </a:t>
            </a:r>
            <a:r>
              <a:rPr lang="it-IT" sz="1400" dirty="0" err="1" smtClean="0"/>
              <a:t>Scaling</a:t>
            </a:r>
            <a:r>
              <a:rPr lang="it-IT" sz="1400" dirty="0" smtClean="0"/>
              <a:t> </a:t>
            </a:r>
            <a:r>
              <a:rPr lang="it-IT" sz="1400" dirty="0" err="1" smtClean="0"/>
              <a:t>Factor</a:t>
            </a:r>
            <a:r>
              <a:rPr lang="it-IT" sz="1400" dirty="0" smtClean="0"/>
              <a:t>’ viene fissato a 1.15 ed è dipendente dalla chimica  del pesticida.</a:t>
            </a:r>
          </a:p>
          <a:p>
            <a:pPr>
              <a:buNone/>
            </a:pPr>
            <a:r>
              <a:rPr lang="it-IT" sz="1400" dirty="0" smtClean="0"/>
              <a:t>                        </a:t>
            </a:r>
          </a:p>
          <a:p>
            <a:pPr>
              <a:buNone/>
            </a:pPr>
            <a:r>
              <a:rPr lang="it-IT" sz="1400" dirty="0" smtClean="0"/>
              <a:t>      Tutte le unità di misura sono riportate nella tabella.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425755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3857628"/>
            <a:ext cx="8572560" cy="2786082"/>
          </a:xfrm>
        </p:spPr>
        <p:txBody>
          <a:bodyPr>
            <a:normAutofit fontScale="92500" lnSpcReduction="10000"/>
          </a:bodyPr>
          <a:lstStyle/>
          <a:p>
            <a:r>
              <a:rPr lang="it-IT" sz="1400" dirty="0" smtClean="0"/>
              <a:t>In questa schermata sono proposti i risultati dei calcoli effettuati dal programma ed altri dati ricavati sperimentalmente. Essi sono basati su equazioni riportate nella guida del programma.</a:t>
            </a:r>
          </a:p>
          <a:p>
            <a:pPr>
              <a:buNone/>
            </a:pPr>
            <a:r>
              <a:rPr lang="it-IT" sz="1400" dirty="0" smtClean="0"/>
              <a:t>    In particolare vengono calcolati:</a:t>
            </a:r>
          </a:p>
          <a:p>
            <a:pPr>
              <a:buFont typeface="Wingdings" pitchFamily="2" charset="2"/>
              <a:buChar char="Ø"/>
            </a:pPr>
            <a:r>
              <a:rPr lang="it-IT" sz="1400" dirty="0" smtClean="0"/>
              <a:t>Concentrazione di vapore alla saturazione  (la massima concentrazione di pesticida in condizioni standard).</a:t>
            </a:r>
          </a:p>
          <a:p>
            <a:pPr>
              <a:buFont typeface="Wingdings" pitchFamily="2" charset="2"/>
              <a:buChar char="Ø"/>
            </a:pPr>
            <a:r>
              <a:rPr lang="it-IT" sz="1400" dirty="0" smtClean="0"/>
              <a:t>La concentrazione di pesticida nella colonna d’aria sapendo la durata della diffusione e l’altezza da cui viene diffuso.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cs typeface="Arial"/>
              </a:rPr>
              <a:t>Si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ritiene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inoltre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che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la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frazione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spray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inalata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direttamente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sia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del 90% (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dato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che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può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essere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modificato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se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si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hanno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maggiori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conoscenze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riguardo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al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tipo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pesticida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en-US" sz="1400" dirty="0" smtClean="0">
              <a:solidFill>
                <a:srgbClr val="000000"/>
              </a:solidFill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cs typeface="Arial"/>
              </a:rPr>
              <a:t> Grazie a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questi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dati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vengono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stimati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vari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tassi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inalazione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goccioline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o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pesticida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in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fase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vapore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sia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per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mammiferi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che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per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gli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uccelli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.</a:t>
            </a:r>
          </a:p>
          <a:p>
            <a:pPr>
              <a:buNone/>
            </a:pP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Anche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in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questo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caso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le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unità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di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misura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sono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riportate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 in </a:t>
            </a:r>
            <a:r>
              <a:rPr lang="en-US" sz="1400" dirty="0" err="1" smtClean="0">
                <a:solidFill>
                  <a:srgbClr val="000000"/>
                </a:solidFill>
                <a:cs typeface="Arial"/>
              </a:rPr>
              <a:t>tabella</a:t>
            </a:r>
            <a:r>
              <a:rPr lang="en-US" sz="1400" dirty="0" smtClean="0">
                <a:solidFill>
                  <a:srgbClr val="000000"/>
                </a:solidFill>
                <a:cs typeface="Arial"/>
              </a:rPr>
              <a:t>.</a:t>
            </a:r>
          </a:p>
          <a:p>
            <a:pPr>
              <a:buNone/>
            </a:pPr>
            <a:r>
              <a:rPr lang="it-IT" sz="14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it-IT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1537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Output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3571876"/>
            <a:ext cx="8186766" cy="27527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I valori di maggior interesse sono il tasso di gocce e il tasso di vapore inalati, entrambi riferiti alle dosi letali mediane. Questi valori sono confrontati con una soglia fissata a 0.1. </a:t>
            </a:r>
          </a:p>
          <a:p>
            <a:pPr>
              <a:buNone/>
            </a:pPr>
            <a:r>
              <a:rPr lang="it-IT" dirty="0" smtClean="0"/>
              <a:t> Il modello per ognuno di questi valori ci restituisce due possibili scenari: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-Proceed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to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Refinements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-</a:t>
            </a:r>
            <a:r>
              <a:rPr lang="it-IT" dirty="0" err="1" smtClean="0">
                <a:solidFill>
                  <a:srgbClr val="00B050"/>
                </a:solidFill>
              </a:rPr>
              <a:t>Exposure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not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Likely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Significant</a:t>
            </a:r>
            <a:endParaRPr lang="it-IT" dirty="0" smtClean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214422"/>
            <a:ext cx="485778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5143504" y="1285860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finestra di Output riporta separatamente i risultati ottenuti sul mammifero e sull’ uccello.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cs typeface="Arial"/>
              </a:rPr>
              <a:t>Se </a:t>
            </a:r>
            <a:r>
              <a:rPr lang="en-US" sz="2400" dirty="0" err="1" smtClean="0">
                <a:cs typeface="Arial"/>
              </a:rPr>
              <a:t>il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modello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ci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restituisce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"Proceed to Refinements“ </a:t>
            </a:r>
            <a:r>
              <a:rPr lang="en-US" sz="2400" dirty="0" err="1" smtClean="0">
                <a:cs typeface="Arial"/>
              </a:rPr>
              <a:t>significa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che</a:t>
            </a:r>
            <a:r>
              <a:rPr lang="en-US" sz="2400" dirty="0" smtClean="0">
                <a:cs typeface="Arial"/>
              </a:rPr>
              <a:t> la </a:t>
            </a:r>
            <a:r>
              <a:rPr lang="en-US" sz="2400" dirty="0" err="1" smtClean="0">
                <a:cs typeface="Arial"/>
              </a:rPr>
              <a:t>soglia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di</a:t>
            </a:r>
            <a:r>
              <a:rPr lang="en-US" sz="2400" dirty="0" smtClean="0">
                <a:cs typeface="Arial"/>
              </a:rPr>
              <a:t> 0.1 è </a:t>
            </a:r>
            <a:r>
              <a:rPr lang="en-US" sz="2400" dirty="0" err="1" smtClean="0">
                <a:cs typeface="Arial"/>
              </a:rPr>
              <a:t>stata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oltrepassata</a:t>
            </a:r>
            <a:r>
              <a:rPr lang="en-US" sz="2400" dirty="0" smtClean="0">
                <a:cs typeface="Arial"/>
              </a:rPr>
              <a:t>. A </a:t>
            </a:r>
            <a:r>
              <a:rPr lang="en-US" sz="2400" dirty="0" err="1" smtClean="0">
                <a:cs typeface="Arial"/>
              </a:rPr>
              <a:t>questo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punto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l’utente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può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richiedere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ulteriori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studi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specifici</a:t>
            </a:r>
            <a:r>
              <a:rPr lang="en-US" sz="2400" dirty="0" smtClean="0">
                <a:cs typeface="Arial"/>
              </a:rPr>
              <a:t> per </a:t>
            </a:r>
            <a:r>
              <a:rPr lang="en-US" sz="2400" dirty="0" err="1" smtClean="0">
                <a:cs typeface="Arial"/>
              </a:rPr>
              <a:t>trattare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l’incertezza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riguardo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rischi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che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comporta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l’inalazione</a:t>
            </a:r>
            <a:r>
              <a:rPr lang="en-US" sz="2400" dirty="0" smtClean="0">
                <a:cs typeface="Arial"/>
              </a:rPr>
              <a:t> del </a:t>
            </a:r>
            <a:r>
              <a:rPr lang="en-US" sz="2400" dirty="0" err="1" smtClean="0">
                <a:cs typeface="Arial"/>
              </a:rPr>
              <a:t>pesticida</a:t>
            </a:r>
            <a:r>
              <a:rPr lang="en-US" sz="2400" dirty="0" smtClean="0">
                <a:cs typeface="Arial"/>
              </a:rPr>
              <a:t>. (</a:t>
            </a:r>
            <a:r>
              <a:rPr lang="en-US" sz="2400" dirty="0" err="1" smtClean="0">
                <a:cs typeface="Arial"/>
              </a:rPr>
              <a:t>Esempi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studi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specifici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che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possono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essere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richiesti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sono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riportati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nella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guida</a:t>
            </a:r>
            <a:r>
              <a:rPr lang="en-US" sz="2400" dirty="0" smtClean="0">
                <a:cs typeface="Arial"/>
              </a:rPr>
              <a:t>)</a:t>
            </a:r>
          </a:p>
          <a:p>
            <a:endParaRPr lang="en-US" sz="2400" dirty="0" smtClean="0">
              <a:solidFill>
                <a:srgbClr val="FF0000"/>
              </a:solidFill>
              <a:cs typeface="Arial"/>
            </a:endParaRPr>
          </a:p>
          <a:p>
            <a:r>
              <a:rPr lang="en-US" sz="2400" dirty="0" smtClean="0">
                <a:cs typeface="Arial"/>
              </a:rPr>
              <a:t>Se </a:t>
            </a:r>
            <a:r>
              <a:rPr lang="en-US" sz="2400" dirty="0" err="1" smtClean="0">
                <a:cs typeface="Arial"/>
              </a:rPr>
              <a:t>invece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modello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indica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cs typeface="Arial"/>
              </a:rPr>
              <a:t>"Exposure not Likely Significant“, </a:t>
            </a:r>
            <a:r>
              <a:rPr lang="en-US" sz="2400" dirty="0" smtClean="0">
                <a:cs typeface="Arial"/>
              </a:rPr>
              <a:t>la </a:t>
            </a:r>
            <a:r>
              <a:rPr lang="en-US" sz="2400" dirty="0" err="1" smtClean="0">
                <a:cs typeface="Arial"/>
              </a:rPr>
              <a:t>soglia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riferimento</a:t>
            </a:r>
            <a:r>
              <a:rPr lang="en-US" sz="2400" dirty="0" smtClean="0">
                <a:cs typeface="Arial"/>
              </a:rPr>
              <a:t> non è </a:t>
            </a:r>
            <a:r>
              <a:rPr lang="en-US" sz="2400" dirty="0" err="1" smtClean="0">
                <a:cs typeface="Arial"/>
              </a:rPr>
              <a:t>stata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superata</a:t>
            </a:r>
            <a:r>
              <a:rPr lang="en-US" sz="2400" dirty="0" smtClean="0">
                <a:cs typeface="Arial"/>
              </a:rPr>
              <a:t> e </a:t>
            </a:r>
            <a:r>
              <a:rPr lang="en-US" sz="2400" dirty="0" err="1" smtClean="0">
                <a:cs typeface="Arial"/>
              </a:rPr>
              <a:t>si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può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così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stabilire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che</a:t>
            </a:r>
            <a:r>
              <a:rPr lang="en-US" sz="2400" dirty="0" smtClean="0">
                <a:cs typeface="Arial"/>
              </a:rPr>
              <a:t> la via </a:t>
            </a:r>
            <a:r>
              <a:rPr lang="en-US" sz="2400" dirty="0" err="1" smtClean="0">
                <a:cs typeface="Arial"/>
              </a:rPr>
              <a:t>di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assunzione</a:t>
            </a:r>
            <a:r>
              <a:rPr lang="en-US" sz="2400" dirty="0" smtClean="0">
                <a:cs typeface="Arial"/>
              </a:rPr>
              <a:t> del </a:t>
            </a:r>
            <a:r>
              <a:rPr lang="en-US" sz="2400" dirty="0" err="1" smtClean="0">
                <a:cs typeface="Arial"/>
              </a:rPr>
              <a:t>pesticida</a:t>
            </a:r>
            <a:r>
              <a:rPr lang="en-US" sz="2400" dirty="0" smtClean="0">
                <a:cs typeface="Arial"/>
              </a:rPr>
              <a:t>  per </a:t>
            </a:r>
            <a:r>
              <a:rPr lang="en-US" sz="2400" dirty="0" err="1" smtClean="0">
                <a:cs typeface="Arial"/>
              </a:rPr>
              <a:t>inalazione</a:t>
            </a:r>
            <a:r>
              <a:rPr lang="en-US" sz="2400" dirty="0" smtClean="0">
                <a:cs typeface="Arial"/>
              </a:rPr>
              <a:t>, non è </a:t>
            </a:r>
            <a:r>
              <a:rPr lang="en-US" sz="2400" dirty="0" err="1" smtClean="0">
                <a:cs typeface="Arial"/>
              </a:rPr>
              <a:t>una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significativa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fonte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rischio</a:t>
            </a:r>
            <a:r>
              <a:rPr lang="en-US" sz="2400" dirty="0" smtClean="0">
                <a:cs typeface="Arial"/>
              </a:rPr>
              <a:t>.</a:t>
            </a:r>
          </a:p>
          <a:p>
            <a:endParaRPr lang="en-US" sz="2400" dirty="0" smtClean="0">
              <a:cs typeface="Arial"/>
            </a:endParaRPr>
          </a:p>
          <a:p>
            <a:pPr>
              <a:buNone/>
            </a:pPr>
            <a:endParaRPr lang="en-US" sz="2400" dirty="0" smtClean="0">
              <a:cs typeface="Arial"/>
            </a:endParaRPr>
          </a:p>
          <a:p>
            <a:endParaRPr lang="en-US" sz="2400" b="1" dirty="0" smtClean="0">
              <a:cs typeface="Arial"/>
            </a:endParaRPr>
          </a:p>
          <a:p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/>
              <a:t>Aspetti positivi: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Semplicità di utilizzo e facile comprensione delle variabili in gioco.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Commenti</a:t>
            </a:r>
          </a:p>
          <a:p>
            <a:pPr>
              <a:buNone/>
            </a:pPr>
            <a:r>
              <a:rPr lang="it-IT" dirty="0" smtClean="0"/>
              <a:t>Il modello è destinato ad un utilizzo nella fase di formulazione del problema di valutazione del rischio. Non avremo infatti una stima quantitativa del rischio, ma solamente un suggerimento sul proseguire o meno gli studi per una determinata sostanza somministrata a una particolare specie. </a:t>
            </a:r>
          </a:p>
          <a:p>
            <a:pPr>
              <a:buNone/>
            </a:pPr>
            <a:r>
              <a:rPr lang="it-IT" dirty="0" smtClean="0"/>
              <a:t>Per queste ragioni il modello è pensato per essere utilizzato da persone con elevate conoscenze nell’ambito dell’inquinamento ambientale.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961</TotalTime>
  <Words>757</Words>
  <Application>Microsoft Office PowerPoint</Application>
  <PresentationFormat>Presentazione su schermo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STIR</vt:lpstr>
      <vt:lpstr>Diapositiva 2</vt:lpstr>
      <vt:lpstr>Finalità del modello</vt:lpstr>
      <vt:lpstr>Diapositiva 4</vt:lpstr>
      <vt:lpstr>Input</vt:lpstr>
      <vt:lpstr>Diapositiva 6</vt:lpstr>
      <vt:lpstr>Output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STIR</dc:title>
  <dc:creator>Damiano</dc:creator>
  <cp:lastModifiedBy>Damiano</cp:lastModifiedBy>
  <cp:revision>67</cp:revision>
  <dcterms:created xsi:type="dcterms:W3CDTF">2017-07-24T08:46:07Z</dcterms:created>
  <dcterms:modified xsi:type="dcterms:W3CDTF">2017-07-26T09:15:58Z</dcterms:modified>
</cp:coreProperties>
</file>